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embedTrueTypeFonts="1" saveSubsetFonts="1">
  <p:sldMasterIdLst>
    <p:sldMasterId id="2147483792" r:id="rId5"/>
    <p:sldMasterId id="2147483822" r:id="rId6"/>
  </p:sldMasterIdLst>
  <p:notesMasterIdLst>
    <p:notesMasterId r:id="rId39"/>
  </p:notesMasterIdLst>
  <p:sldIdLst>
    <p:sldId id="3681" r:id="rId7"/>
    <p:sldId id="3680" r:id="rId8"/>
    <p:sldId id="3742" r:id="rId9"/>
    <p:sldId id="3904" r:id="rId10"/>
    <p:sldId id="3919" r:id="rId11"/>
    <p:sldId id="3920" r:id="rId12"/>
    <p:sldId id="3911" r:id="rId13"/>
    <p:sldId id="3922" r:id="rId14"/>
    <p:sldId id="3937" r:id="rId15"/>
    <p:sldId id="3936" r:id="rId16"/>
    <p:sldId id="3935" r:id="rId17"/>
    <p:sldId id="1237" r:id="rId18"/>
    <p:sldId id="1238" r:id="rId19"/>
    <p:sldId id="3938" r:id="rId20"/>
    <p:sldId id="1239" r:id="rId21"/>
    <p:sldId id="3939" r:id="rId22"/>
    <p:sldId id="3934" r:id="rId23"/>
    <p:sldId id="3940" r:id="rId24"/>
    <p:sldId id="3941" r:id="rId25"/>
    <p:sldId id="3942" r:id="rId26"/>
    <p:sldId id="3943" r:id="rId27"/>
    <p:sldId id="3944" r:id="rId28"/>
    <p:sldId id="3945" r:id="rId29"/>
    <p:sldId id="3946" r:id="rId30"/>
    <p:sldId id="3947" r:id="rId31"/>
    <p:sldId id="3925" r:id="rId32"/>
    <p:sldId id="3926" r:id="rId33"/>
    <p:sldId id="3929" r:id="rId34"/>
    <p:sldId id="3930" r:id="rId35"/>
    <p:sldId id="3931" r:id="rId36"/>
    <p:sldId id="3932" r:id="rId37"/>
    <p:sldId id="3735" r:id="rId38"/>
  </p:sldIdLst>
  <p:sldSz cx="9904413" cy="6858000"/>
  <p:notesSz cx="6797675" cy="9926638"/>
  <p:embeddedFontLst>
    <p:embeddedFont>
      <p:font typeface="HY헤드라인M" panose="02030600000101010101" pitchFamily="18" charset="-127"/>
      <p:regular r:id="rId40"/>
    </p:embeddedFont>
    <p:embeddedFont>
      <p:font typeface="맑은 고딕" panose="020B0503020000020004" pitchFamily="50" charset="-127"/>
      <p:regular r:id="rId41"/>
      <p:bold r:id="rId42"/>
    </p:embeddedFont>
  </p:embeddedFontLst>
  <p:defaultTextStyle>
    <a:defPPr>
      <a:defRPr lang="ko-KR"/>
    </a:defPPr>
    <a:lvl1pPr marL="0" algn="l" defTabSz="914303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52" algn="l" defTabSz="914303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03" algn="l" defTabSz="914303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55" algn="l" defTabSz="914303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607" algn="l" defTabSz="914303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58" algn="l" defTabSz="914303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910" algn="l" defTabSz="914303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063" algn="l" defTabSz="914303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214" algn="l" defTabSz="914303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9B6C996C-9618-4883-B5E2-22F48A79EF78}">
          <p14:sldIdLst>
            <p14:sldId id="3681"/>
            <p14:sldId id="3680"/>
          </p14:sldIdLst>
        </p14:section>
        <p14:section name="추진목표" id="{5DA0E6CE-C70E-4A77-B42A-869BD065E385}">
          <p14:sldIdLst>
            <p14:sldId id="3742"/>
          </p14:sldIdLst>
        </p14:section>
        <p14:section name="프로젝트 구성도" id="{19C5155A-14C6-456B-B157-D9A4E987A0A2}">
          <p14:sldIdLst>
            <p14:sldId id="3904"/>
            <p14:sldId id="3919"/>
            <p14:sldId id="3920"/>
          </p14:sldIdLst>
        </p14:section>
        <p14:section name="프로젝트 추진일정" id="{AE9313B6-76DF-4208-89A3-3FD384F9A91C}">
          <p14:sldIdLst>
            <p14:sldId id="3911"/>
          </p14:sldIdLst>
        </p14:section>
        <p14:section name="TO-BE 프로세스(ERP)" id="{52C80D55-A4C8-4CA2-A726-61193E4A2D6C}">
          <p14:sldIdLst>
            <p14:sldId id="3922"/>
            <p14:sldId id="3937"/>
            <p14:sldId id="3936"/>
            <p14:sldId id="3935"/>
            <p14:sldId id="1237"/>
            <p14:sldId id="1238"/>
            <p14:sldId id="3938"/>
            <p14:sldId id="1239"/>
            <p14:sldId id="3939"/>
            <p14:sldId id="3934"/>
            <p14:sldId id="3940"/>
          </p14:sldIdLst>
        </p14:section>
        <p14:section name="TO-BE 프로세스(MES)" id="{35C11263-6888-4512-BEEF-A4CE313DE41A}">
          <p14:sldIdLst>
            <p14:sldId id="3941"/>
            <p14:sldId id="3942"/>
            <p14:sldId id="3943"/>
            <p14:sldId id="3944"/>
            <p14:sldId id="3945"/>
            <p14:sldId id="3946"/>
            <p14:sldId id="3947"/>
          </p14:sldIdLst>
        </p14:section>
        <p14:section name="프로젝트진행현황" id="{950CBC10-2074-4369-9413-B86FDBB87D59}">
          <p14:sldIdLst>
            <p14:sldId id="3925"/>
            <p14:sldId id="3926"/>
            <p14:sldId id="3929"/>
            <p14:sldId id="3930"/>
            <p14:sldId id="3931"/>
          </p14:sldIdLst>
        </p14:section>
        <p14:section name="향후 추진일정" id="{EC2971D5-1D85-46A0-A792-F3B40ED9B986}">
          <p14:sldIdLst>
            <p14:sldId id="3932"/>
            <p14:sldId id="373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120" userDrawn="1">
          <p15:clr>
            <a:srgbClr val="A4A3A4"/>
          </p15:clr>
        </p15:guide>
        <p15:guide id="3" orient="horz" pos="4020" userDrawn="1">
          <p15:clr>
            <a:srgbClr val="A4A3A4"/>
          </p15:clr>
        </p15:guide>
        <p15:guide id="4" orient="horz" pos="799" userDrawn="1">
          <p15:clr>
            <a:srgbClr val="A4A3A4"/>
          </p15:clr>
        </p15:guide>
        <p15:guide id="5" pos="126" userDrawn="1">
          <p15:clr>
            <a:srgbClr val="A4A3A4"/>
          </p15:clr>
        </p15:guide>
        <p15:guide id="6" pos="6113" userDrawn="1">
          <p15:clr>
            <a:srgbClr val="A4A3A4"/>
          </p15:clr>
        </p15:guide>
        <p15:guide id="8" pos="217" userDrawn="1">
          <p15:clr>
            <a:srgbClr val="A4A3A4"/>
          </p15:clr>
        </p15:guide>
        <p15:guide id="9" pos="1260" userDrawn="1">
          <p15:clr>
            <a:srgbClr val="A4A3A4"/>
          </p15:clr>
        </p15:guide>
        <p15:guide id="10" orient="horz" pos="1616" userDrawn="1">
          <p15:clr>
            <a:srgbClr val="A4A3A4"/>
          </p15:clr>
        </p15:guide>
        <p15:guide id="11" orient="horz" pos="84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FF"/>
    <a:srgbClr val="C4EB35"/>
    <a:srgbClr val="FFFF99"/>
    <a:srgbClr val="FF6600"/>
    <a:srgbClr val="0000FF"/>
    <a:srgbClr val="EDF2F9"/>
    <a:srgbClr val="A5C3FF"/>
    <a:srgbClr val="306099"/>
    <a:srgbClr val="DCE6F2"/>
    <a:srgbClr val="A3C4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보통 스타일 4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940" autoAdjust="0"/>
  </p:normalViewPr>
  <p:slideViewPr>
    <p:cSldViewPr>
      <p:cViewPr varScale="1">
        <p:scale>
          <a:sx n="115" d="100"/>
          <a:sy n="115" d="100"/>
        </p:scale>
        <p:origin x="1260" y="108"/>
      </p:cViewPr>
      <p:guideLst>
        <p:guide orient="horz" pos="2160"/>
        <p:guide pos="3120"/>
        <p:guide orient="horz" pos="4020"/>
        <p:guide orient="horz" pos="799"/>
        <p:guide pos="126"/>
        <p:guide pos="6113"/>
        <p:guide pos="217"/>
        <p:guide pos="1260"/>
        <p:guide orient="horz" pos="1616"/>
        <p:guide orient="horz" pos="845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67" d="100"/>
          <a:sy n="67" d="100"/>
        </p:scale>
        <p:origin x="332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font" Target="fonts/font3.fntdata"/><Relationship Id="rId7" Type="http://schemas.openxmlformats.org/officeDocument/2006/relationships/slide" Target="slides/slide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2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font" Target="fonts/font1.fntdata"/><Relationship Id="rId45" Type="http://schemas.openxmlformats.org/officeDocument/2006/relationships/theme" Target="theme/theme1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openxmlformats.org/officeDocument/2006/relationships/viewProps" Target="viewProps.xml"/><Relationship Id="rId4" Type="http://schemas.openxmlformats.org/officeDocument/2006/relationships/customXml" Target="../customXml/item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presProps" Target="presProps.xml"/><Relationship Id="rId8" Type="http://schemas.openxmlformats.org/officeDocument/2006/relationships/slide" Target="slides/slide2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tableStyles" Target="tableStyles.xml"/><Relationship Id="rId20" Type="http://schemas.openxmlformats.org/officeDocument/2006/relationships/slide" Target="slides/slide14.xml"/><Relationship Id="rId41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5" y="6"/>
            <a:ext cx="2945659" cy="496332"/>
          </a:xfrm>
          <a:prstGeom prst="rect">
            <a:avLst/>
          </a:prstGeom>
        </p:spPr>
        <p:txBody>
          <a:bodyPr vert="horz" lIns="91294" tIns="45647" rIns="91294" bIns="45647" rtlCol="0"/>
          <a:lstStyle>
            <a:lvl1pPr algn="l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7" y="6"/>
            <a:ext cx="2945659" cy="496332"/>
          </a:xfrm>
          <a:prstGeom prst="rect">
            <a:avLst/>
          </a:prstGeom>
        </p:spPr>
        <p:txBody>
          <a:bodyPr vert="horz" lIns="91294" tIns="45647" rIns="91294" bIns="45647" rtlCol="0"/>
          <a:lstStyle>
            <a:lvl1pPr algn="r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CB1C77CC-598B-496B-ACF8-21026F251BB7}" type="datetimeFigureOut">
              <a:rPr lang="ko-KR" altLang="en-US" smtClean="0"/>
              <a:pPr/>
              <a:t>2022-02-10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711200" y="744538"/>
            <a:ext cx="5375275" cy="3721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294" tIns="45647" rIns="91294" bIns="45647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9" y="4715153"/>
            <a:ext cx="5438140" cy="4466987"/>
          </a:xfrm>
          <a:prstGeom prst="rect">
            <a:avLst/>
          </a:prstGeom>
        </p:spPr>
        <p:txBody>
          <a:bodyPr vert="horz" lIns="91294" tIns="45647" rIns="91294" bIns="45647" rtlCol="0"/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5" y="9428591"/>
            <a:ext cx="2945659" cy="496332"/>
          </a:xfrm>
          <a:prstGeom prst="rect">
            <a:avLst/>
          </a:prstGeom>
        </p:spPr>
        <p:txBody>
          <a:bodyPr vert="horz" lIns="91294" tIns="45647" rIns="91294" bIns="45647" rtlCol="0" anchor="b"/>
          <a:lstStyle>
            <a:lvl1pPr algn="l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7" y="9428591"/>
            <a:ext cx="2945659" cy="496332"/>
          </a:xfrm>
          <a:prstGeom prst="rect">
            <a:avLst/>
          </a:prstGeom>
        </p:spPr>
        <p:txBody>
          <a:bodyPr vert="horz" lIns="91294" tIns="45647" rIns="91294" bIns="45647" rtlCol="0" anchor="b"/>
          <a:lstStyle>
            <a:lvl1pPr algn="r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A0EF9BA3-91A5-40D3-AF92-BE9999DEB97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614128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03" rtl="0" eaLnBrk="1" latinLnBrk="1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1pPr>
    <a:lvl2pPr marL="457152" algn="l" defTabSz="914303" rtl="0" eaLnBrk="1" latinLnBrk="1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2pPr>
    <a:lvl3pPr marL="914303" algn="l" defTabSz="914303" rtl="0" eaLnBrk="1" latinLnBrk="1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3pPr>
    <a:lvl4pPr marL="1371455" algn="l" defTabSz="914303" rtl="0" eaLnBrk="1" latinLnBrk="1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4pPr>
    <a:lvl5pPr marL="1828607" algn="l" defTabSz="914303" rtl="0" eaLnBrk="1" latinLnBrk="1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5pPr>
    <a:lvl6pPr marL="2285758" algn="l" defTabSz="914303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910" algn="l" defTabSz="914303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063" algn="l" defTabSz="914303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214" algn="l" defTabSz="914303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EF9BA3-91A5-40D3-AF92-BE9999DEB979}" type="slidenum">
              <a:rPr lang="ko-KR" altLang="en-US" smtClean="0"/>
              <a:pPr/>
              <a:t>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164272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6" name="직선 연결선 95">
            <a:extLst>
              <a:ext uri="{FF2B5EF4-FFF2-40B4-BE49-F238E27FC236}">
                <a16:creationId xmlns:a16="http://schemas.microsoft.com/office/drawing/2014/main" id="{978D299A-1D58-4E4F-B656-D682A335854F}"/>
              </a:ext>
            </a:extLst>
          </p:cNvPr>
          <p:cNvCxnSpPr/>
          <p:nvPr userDrawn="1"/>
        </p:nvCxnSpPr>
        <p:spPr>
          <a:xfrm>
            <a:off x="1" y="6418461"/>
            <a:ext cx="9904413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  <a:effectLst>
            <a:outerShdw blurRad="38100" dist="12700" dir="5400000" algn="t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7" name="그림 96">
            <a:extLst>
              <a:ext uri="{FF2B5EF4-FFF2-40B4-BE49-F238E27FC236}">
                <a16:creationId xmlns:a16="http://schemas.microsoft.com/office/drawing/2014/main" id="{B46CCB76-342A-4031-A6FE-2659D3A579A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0598" y="6521840"/>
            <a:ext cx="1221398" cy="248630"/>
          </a:xfrm>
          <a:prstGeom prst="rect">
            <a:avLst/>
          </a:prstGeom>
        </p:spPr>
      </p:pic>
      <p:sp>
        <p:nvSpPr>
          <p:cNvPr id="98" name="직사각형 97"/>
          <p:cNvSpPr/>
          <p:nvPr userDrawn="1"/>
        </p:nvSpPr>
        <p:spPr>
          <a:xfrm flipV="1">
            <a:off x="-1" y="-1"/>
            <a:ext cx="9904413" cy="612000"/>
          </a:xfrm>
          <a:prstGeom prst="rect">
            <a:avLst/>
          </a:prstGeom>
          <a:gradFill>
            <a:gsLst>
              <a:gs pos="59000">
                <a:srgbClr val="0D1743"/>
              </a:gs>
              <a:gs pos="0">
                <a:srgbClr val="002060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                               </a:t>
            </a:r>
          </a:p>
        </p:txBody>
      </p:sp>
      <p:sp>
        <p:nvSpPr>
          <p:cNvPr id="99" name="직사각형 98"/>
          <p:cNvSpPr/>
          <p:nvPr userDrawn="1"/>
        </p:nvSpPr>
        <p:spPr>
          <a:xfrm rot="10800000" flipV="1">
            <a:off x="-3" y="601687"/>
            <a:ext cx="9904413" cy="95166"/>
          </a:xfrm>
          <a:prstGeom prst="rect">
            <a:avLst/>
          </a:prstGeom>
          <a:pattFill prst="dkUpDiag">
            <a:fgClr>
              <a:schemeClr val="accent1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1" dirty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                               </a:t>
            </a:r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674224"/>
            <a:ext cx="651002" cy="59064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73BAF9B1-5250-43C8-9849-8873C920544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669" y="6503316"/>
            <a:ext cx="1589158" cy="241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9140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50">
            <a:extLst>
              <a:ext uri="{FF2B5EF4-FFF2-40B4-BE49-F238E27FC236}">
                <a16:creationId xmlns:a16="http://schemas.microsoft.com/office/drawing/2014/main" id="{3DBB9373-459B-4D71-BD4B-6A7E83BEB961}"/>
              </a:ext>
            </a:extLst>
          </p:cNvPr>
          <p:cNvSpPr/>
          <p:nvPr userDrawn="1"/>
        </p:nvSpPr>
        <p:spPr>
          <a:xfrm>
            <a:off x="-139055" y="-171400"/>
            <a:ext cx="579317" cy="914946"/>
          </a:xfrm>
          <a:custGeom>
            <a:avLst/>
            <a:gdLst>
              <a:gd name="connsiteX0" fmla="*/ 0 w 579317"/>
              <a:gd name="connsiteY0" fmla="*/ 0 h 914946"/>
              <a:gd name="connsiteX1" fmla="*/ 579317 w 579317"/>
              <a:gd name="connsiteY1" fmla="*/ 0 h 914946"/>
              <a:gd name="connsiteX2" fmla="*/ 579317 w 579317"/>
              <a:gd name="connsiteY2" fmla="*/ 914946 h 914946"/>
              <a:gd name="connsiteX3" fmla="*/ 0 w 579317"/>
              <a:gd name="connsiteY3" fmla="*/ 914946 h 914946"/>
              <a:gd name="connsiteX4" fmla="*/ 0 w 579317"/>
              <a:gd name="connsiteY4" fmla="*/ 0 h 914946"/>
              <a:gd name="connsiteX0" fmla="*/ 0 w 579317"/>
              <a:gd name="connsiteY0" fmla="*/ 0 h 914946"/>
              <a:gd name="connsiteX1" fmla="*/ 407867 w 579317"/>
              <a:gd name="connsiteY1" fmla="*/ 0 h 914946"/>
              <a:gd name="connsiteX2" fmla="*/ 579317 w 579317"/>
              <a:gd name="connsiteY2" fmla="*/ 914946 h 914946"/>
              <a:gd name="connsiteX3" fmla="*/ 0 w 579317"/>
              <a:gd name="connsiteY3" fmla="*/ 914946 h 914946"/>
              <a:gd name="connsiteX4" fmla="*/ 0 w 579317"/>
              <a:gd name="connsiteY4" fmla="*/ 0 h 914946"/>
              <a:gd name="connsiteX0" fmla="*/ 0 w 579317"/>
              <a:gd name="connsiteY0" fmla="*/ 0 h 914946"/>
              <a:gd name="connsiteX1" fmla="*/ 369767 w 579317"/>
              <a:gd name="connsiteY1" fmla="*/ 0 h 914946"/>
              <a:gd name="connsiteX2" fmla="*/ 579317 w 579317"/>
              <a:gd name="connsiteY2" fmla="*/ 914946 h 914946"/>
              <a:gd name="connsiteX3" fmla="*/ 0 w 579317"/>
              <a:gd name="connsiteY3" fmla="*/ 914946 h 914946"/>
              <a:gd name="connsiteX4" fmla="*/ 0 w 579317"/>
              <a:gd name="connsiteY4" fmla="*/ 0 h 914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9317" h="914946">
                <a:moveTo>
                  <a:pt x="0" y="0"/>
                </a:moveTo>
                <a:lnTo>
                  <a:pt x="369767" y="0"/>
                </a:lnTo>
                <a:lnTo>
                  <a:pt x="579317" y="914946"/>
                </a:lnTo>
                <a:lnTo>
                  <a:pt x="0" y="914946"/>
                </a:lnTo>
                <a:lnTo>
                  <a:pt x="0" y="0"/>
                </a:lnTo>
                <a:close/>
              </a:path>
            </a:pathLst>
          </a:custGeom>
          <a:pattFill prst="ltUpDiag">
            <a:fgClr>
              <a:schemeClr val="bg1">
                <a:lumMod val="95000"/>
              </a:schemeClr>
            </a:fgClr>
            <a:bgClr>
              <a:schemeClr val="bg1">
                <a:lumMod val="8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6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6AFEABF-CA8F-483F-BFF2-63474A71FDA2}"/>
              </a:ext>
            </a:extLst>
          </p:cNvPr>
          <p:cNvSpPr/>
          <p:nvPr userDrawn="1"/>
        </p:nvSpPr>
        <p:spPr>
          <a:xfrm>
            <a:off x="-592409" y="-171400"/>
            <a:ext cx="906708" cy="914946"/>
          </a:xfrm>
          <a:custGeom>
            <a:avLst/>
            <a:gdLst>
              <a:gd name="connsiteX0" fmla="*/ 0 w 3384376"/>
              <a:gd name="connsiteY0" fmla="*/ 0 h 7173416"/>
              <a:gd name="connsiteX1" fmla="*/ 3384376 w 3384376"/>
              <a:gd name="connsiteY1" fmla="*/ 0 h 7173416"/>
              <a:gd name="connsiteX2" fmla="*/ 3384376 w 3384376"/>
              <a:gd name="connsiteY2" fmla="*/ 7173416 h 7173416"/>
              <a:gd name="connsiteX3" fmla="*/ 0 w 3384376"/>
              <a:gd name="connsiteY3" fmla="*/ 7173416 h 7173416"/>
              <a:gd name="connsiteX4" fmla="*/ 0 w 3384376"/>
              <a:gd name="connsiteY4" fmla="*/ 0 h 7173416"/>
              <a:gd name="connsiteX0" fmla="*/ 0 w 7127701"/>
              <a:gd name="connsiteY0" fmla="*/ 0 h 7192466"/>
              <a:gd name="connsiteX1" fmla="*/ 7127701 w 7127701"/>
              <a:gd name="connsiteY1" fmla="*/ 19050 h 7192466"/>
              <a:gd name="connsiteX2" fmla="*/ 7127701 w 7127701"/>
              <a:gd name="connsiteY2" fmla="*/ 7192466 h 7192466"/>
              <a:gd name="connsiteX3" fmla="*/ 3743325 w 7127701"/>
              <a:gd name="connsiteY3" fmla="*/ 7192466 h 7192466"/>
              <a:gd name="connsiteX4" fmla="*/ 0 w 7127701"/>
              <a:gd name="connsiteY4" fmla="*/ 0 h 7192466"/>
              <a:gd name="connsiteX0" fmla="*/ 0 w 7127701"/>
              <a:gd name="connsiteY0" fmla="*/ 0 h 7192466"/>
              <a:gd name="connsiteX1" fmla="*/ 7127701 w 7127701"/>
              <a:gd name="connsiteY1" fmla="*/ 19050 h 7192466"/>
              <a:gd name="connsiteX2" fmla="*/ 7127701 w 7127701"/>
              <a:gd name="connsiteY2" fmla="*/ 7192466 h 7192466"/>
              <a:gd name="connsiteX3" fmla="*/ 2352675 w 7127701"/>
              <a:gd name="connsiteY3" fmla="*/ 7192466 h 7192466"/>
              <a:gd name="connsiteX4" fmla="*/ 0 w 7127701"/>
              <a:gd name="connsiteY4" fmla="*/ 0 h 7192466"/>
              <a:gd name="connsiteX0" fmla="*/ 0 w 7127701"/>
              <a:gd name="connsiteY0" fmla="*/ 0 h 7192466"/>
              <a:gd name="connsiteX1" fmla="*/ 5555289 w 7127701"/>
              <a:gd name="connsiteY1" fmla="*/ 19047 h 7192466"/>
              <a:gd name="connsiteX2" fmla="*/ 7127701 w 7127701"/>
              <a:gd name="connsiteY2" fmla="*/ 7192466 h 7192466"/>
              <a:gd name="connsiteX3" fmla="*/ 2352675 w 7127701"/>
              <a:gd name="connsiteY3" fmla="*/ 7192466 h 7192466"/>
              <a:gd name="connsiteX4" fmla="*/ 0 w 7127701"/>
              <a:gd name="connsiteY4" fmla="*/ 0 h 7192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27701" h="7192466">
                <a:moveTo>
                  <a:pt x="0" y="0"/>
                </a:moveTo>
                <a:lnTo>
                  <a:pt x="5555289" y="19047"/>
                </a:lnTo>
                <a:lnTo>
                  <a:pt x="7127701" y="7192466"/>
                </a:lnTo>
                <a:lnTo>
                  <a:pt x="2352675" y="7192466"/>
                </a:lnTo>
                <a:lnTo>
                  <a:pt x="0" y="0"/>
                </a:lnTo>
                <a:close/>
              </a:path>
            </a:pathLst>
          </a:custGeom>
          <a:pattFill prst="ltUpDiag">
            <a:fgClr>
              <a:srgbClr val="0070C0"/>
            </a:fgClr>
            <a:bgClr>
              <a:srgbClr val="054885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6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직사각형 50">
            <a:extLst>
              <a:ext uri="{FF2B5EF4-FFF2-40B4-BE49-F238E27FC236}">
                <a16:creationId xmlns:a16="http://schemas.microsoft.com/office/drawing/2014/main" id="{E97AEAE5-BC3D-41B7-9DDA-653B16A88E46}"/>
              </a:ext>
            </a:extLst>
          </p:cNvPr>
          <p:cNvSpPr/>
          <p:nvPr userDrawn="1"/>
        </p:nvSpPr>
        <p:spPr>
          <a:xfrm rot="10800000">
            <a:off x="9466027" y="-171400"/>
            <a:ext cx="579317" cy="914946"/>
          </a:xfrm>
          <a:custGeom>
            <a:avLst/>
            <a:gdLst>
              <a:gd name="connsiteX0" fmla="*/ 0 w 579317"/>
              <a:gd name="connsiteY0" fmla="*/ 0 h 914946"/>
              <a:gd name="connsiteX1" fmla="*/ 579317 w 579317"/>
              <a:gd name="connsiteY1" fmla="*/ 0 h 914946"/>
              <a:gd name="connsiteX2" fmla="*/ 579317 w 579317"/>
              <a:gd name="connsiteY2" fmla="*/ 914946 h 914946"/>
              <a:gd name="connsiteX3" fmla="*/ 0 w 579317"/>
              <a:gd name="connsiteY3" fmla="*/ 914946 h 914946"/>
              <a:gd name="connsiteX4" fmla="*/ 0 w 579317"/>
              <a:gd name="connsiteY4" fmla="*/ 0 h 914946"/>
              <a:gd name="connsiteX0" fmla="*/ 0 w 579317"/>
              <a:gd name="connsiteY0" fmla="*/ 0 h 914946"/>
              <a:gd name="connsiteX1" fmla="*/ 407867 w 579317"/>
              <a:gd name="connsiteY1" fmla="*/ 0 h 914946"/>
              <a:gd name="connsiteX2" fmla="*/ 579317 w 579317"/>
              <a:gd name="connsiteY2" fmla="*/ 914946 h 914946"/>
              <a:gd name="connsiteX3" fmla="*/ 0 w 579317"/>
              <a:gd name="connsiteY3" fmla="*/ 914946 h 914946"/>
              <a:gd name="connsiteX4" fmla="*/ 0 w 579317"/>
              <a:gd name="connsiteY4" fmla="*/ 0 h 914946"/>
              <a:gd name="connsiteX0" fmla="*/ 0 w 579317"/>
              <a:gd name="connsiteY0" fmla="*/ 0 h 914946"/>
              <a:gd name="connsiteX1" fmla="*/ 369767 w 579317"/>
              <a:gd name="connsiteY1" fmla="*/ 0 h 914946"/>
              <a:gd name="connsiteX2" fmla="*/ 579317 w 579317"/>
              <a:gd name="connsiteY2" fmla="*/ 914946 h 914946"/>
              <a:gd name="connsiteX3" fmla="*/ 0 w 579317"/>
              <a:gd name="connsiteY3" fmla="*/ 914946 h 914946"/>
              <a:gd name="connsiteX4" fmla="*/ 0 w 579317"/>
              <a:gd name="connsiteY4" fmla="*/ 0 h 914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9317" h="914946">
                <a:moveTo>
                  <a:pt x="0" y="0"/>
                </a:moveTo>
                <a:lnTo>
                  <a:pt x="369767" y="0"/>
                </a:lnTo>
                <a:lnTo>
                  <a:pt x="579317" y="914946"/>
                </a:lnTo>
                <a:lnTo>
                  <a:pt x="0" y="914946"/>
                </a:lnTo>
                <a:lnTo>
                  <a:pt x="0" y="0"/>
                </a:lnTo>
                <a:close/>
              </a:path>
            </a:pathLst>
          </a:custGeom>
          <a:pattFill prst="ltUpDiag">
            <a:fgClr>
              <a:schemeClr val="bg1">
                <a:lumMod val="95000"/>
              </a:schemeClr>
            </a:fgClr>
            <a:bgClr>
              <a:schemeClr val="bg1">
                <a:lumMod val="85000"/>
              </a:schemeClr>
            </a:bgClr>
          </a:patt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6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직사각형 10">
            <a:extLst>
              <a:ext uri="{FF2B5EF4-FFF2-40B4-BE49-F238E27FC236}">
                <a16:creationId xmlns:a16="http://schemas.microsoft.com/office/drawing/2014/main" id="{AE8E638B-A87D-48D9-AE34-A1860ED9E5D2}"/>
              </a:ext>
            </a:extLst>
          </p:cNvPr>
          <p:cNvSpPr/>
          <p:nvPr userDrawn="1"/>
        </p:nvSpPr>
        <p:spPr>
          <a:xfrm>
            <a:off x="9579728" y="-266777"/>
            <a:ext cx="581786" cy="1010323"/>
          </a:xfrm>
          <a:custGeom>
            <a:avLst/>
            <a:gdLst>
              <a:gd name="connsiteX0" fmla="*/ 0 w 3384376"/>
              <a:gd name="connsiteY0" fmla="*/ 0 h 7173416"/>
              <a:gd name="connsiteX1" fmla="*/ 3384376 w 3384376"/>
              <a:gd name="connsiteY1" fmla="*/ 0 h 7173416"/>
              <a:gd name="connsiteX2" fmla="*/ 3384376 w 3384376"/>
              <a:gd name="connsiteY2" fmla="*/ 7173416 h 7173416"/>
              <a:gd name="connsiteX3" fmla="*/ 0 w 3384376"/>
              <a:gd name="connsiteY3" fmla="*/ 7173416 h 7173416"/>
              <a:gd name="connsiteX4" fmla="*/ 0 w 3384376"/>
              <a:gd name="connsiteY4" fmla="*/ 0 h 7173416"/>
              <a:gd name="connsiteX0" fmla="*/ 0 w 7127701"/>
              <a:gd name="connsiteY0" fmla="*/ 0 h 7192466"/>
              <a:gd name="connsiteX1" fmla="*/ 7127701 w 7127701"/>
              <a:gd name="connsiteY1" fmla="*/ 19050 h 7192466"/>
              <a:gd name="connsiteX2" fmla="*/ 7127701 w 7127701"/>
              <a:gd name="connsiteY2" fmla="*/ 7192466 h 7192466"/>
              <a:gd name="connsiteX3" fmla="*/ 3743325 w 7127701"/>
              <a:gd name="connsiteY3" fmla="*/ 7192466 h 7192466"/>
              <a:gd name="connsiteX4" fmla="*/ 0 w 7127701"/>
              <a:gd name="connsiteY4" fmla="*/ 0 h 7192466"/>
              <a:gd name="connsiteX0" fmla="*/ 0 w 7127701"/>
              <a:gd name="connsiteY0" fmla="*/ 0 h 7192466"/>
              <a:gd name="connsiteX1" fmla="*/ 7127701 w 7127701"/>
              <a:gd name="connsiteY1" fmla="*/ 19050 h 7192466"/>
              <a:gd name="connsiteX2" fmla="*/ 7127701 w 7127701"/>
              <a:gd name="connsiteY2" fmla="*/ 7192466 h 7192466"/>
              <a:gd name="connsiteX3" fmla="*/ 2352675 w 7127701"/>
              <a:gd name="connsiteY3" fmla="*/ 7192466 h 7192466"/>
              <a:gd name="connsiteX4" fmla="*/ 0 w 7127701"/>
              <a:gd name="connsiteY4" fmla="*/ 0 h 7192466"/>
              <a:gd name="connsiteX0" fmla="*/ 0 w 6378933"/>
              <a:gd name="connsiteY0" fmla="*/ 0 h 7192466"/>
              <a:gd name="connsiteX1" fmla="*/ 6378933 w 6378933"/>
              <a:gd name="connsiteY1" fmla="*/ 19050 h 7192466"/>
              <a:gd name="connsiteX2" fmla="*/ 6378933 w 6378933"/>
              <a:gd name="connsiteY2" fmla="*/ 7192466 h 7192466"/>
              <a:gd name="connsiteX3" fmla="*/ 1603907 w 6378933"/>
              <a:gd name="connsiteY3" fmla="*/ 7192466 h 7192466"/>
              <a:gd name="connsiteX4" fmla="*/ 0 w 6378933"/>
              <a:gd name="connsiteY4" fmla="*/ 0 h 7192466"/>
              <a:gd name="connsiteX0" fmla="*/ 0 w 5778505"/>
              <a:gd name="connsiteY0" fmla="*/ 55830 h 7173419"/>
              <a:gd name="connsiteX1" fmla="*/ 5778505 w 5778505"/>
              <a:gd name="connsiteY1" fmla="*/ 3 h 7173419"/>
              <a:gd name="connsiteX2" fmla="*/ 5778505 w 5778505"/>
              <a:gd name="connsiteY2" fmla="*/ 7173419 h 7173419"/>
              <a:gd name="connsiteX3" fmla="*/ 1003479 w 5778505"/>
              <a:gd name="connsiteY3" fmla="*/ 7173419 h 7173419"/>
              <a:gd name="connsiteX4" fmla="*/ 0 w 5778505"/>
              <a:gd name="connsiteY4" fmla="*/ 55830 h 7173419"/>
              <a:gd name="connsiteX0" fmla="*/ 0 w 5778505"/>
              <a:gd name="connsiteY0" fmla="*/ 1 h 7117590"/>
              <a:gd name="connsiteX1" fmla="*/ 2628569 w 5778505"/>
              <a:gd name="connsiteY1" fmla="*/ 93925 h 7117590"/>
              <a:gd name="connsiteX2" fmla="*/ 5778505 w 5778505"/>
              <a:gd name="connsiteY2" fmla="*/ 7117590 h 7117590"/>
              <a:gd name="connsiteX3" fmla="*/ 1003479 w 5778505"/>
              <a:gd name="connsiteY3" fmla="*/ 7117590 h 7117590"/>
              <a:gd name="connsiteX4" fmla="*/ 0 w 5778505"/>
              <a:gd name="connsiteY4" fmla="*/ 1 h 7117590"/>
              <a:gd name="connsiteX0" fmla="*/ 0 w 2780985"/>
              <a:gd name="connsiteY0" fmla="*/ 1 h 7117590"/>
              <a:gd name="connsiteX1" fmla="*/ 2628569 w 2780985"/>
              <a:gd name="connsiteY1" fmla="*/ 93925 h 7117590"/>
              <a:gd name="connsiteX2" fmla="*/ 2780985 w 2780985"/>
              <a:gd name="connsiteY2" fmla="*/ 7117590 h 7117590"/>
              <a:gd name="connsiteX3" fmla="*/ 1003479 w 2780985"/>
              <a:gd name="connsiteY3" fmla="*/ 7117590 h 7117590"/>
              <a:gd name="connsiteX4" fmla="*/ 0 w 2780985"/>
              <a:gd name="connsiteY4" fmla="*/ 1 h 7117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80985" h="7117590">
                <a:moveTo>
                  <a:pt x="0" y="1"/>
                </a:moveTo>
                <a:lnTo>
                  <a:pt x="2628569" y="93925"/>
                </a:lnTo>
                <a:lnTo>
                  <a:pt x="2780985" y="7117590"/>
                </a:lnTo>
                <a:lnTo>
                  <a:pt x="1003479" y="7117590"/>
                </a:lnTo>
                <a:lnTo>
                  <a:pt x="0" y="1"/>
                </a:lnTo>
                <a:close/>
              </a:path>
            </a:pathLst>
          </a:custGeom>
          <a:pattFill prst="ltUpDiag">
            <a:fgClr>
              <a:srgbClr val="0070C0"/>
            </a:fgClr>
            <a:bgClr>
              <a:srgbClr val="054885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6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78D299A-1D58-4E4F-B656-D682A335854F}"/>
              </a:ext>
            </a:extLst>
          </p:cNvPr>
          <p:cNvCxnSpPr/>
          <p:nvPr userDrawn="1"/>
        </p:nvCxnSpPr>
        <p:spPr>
          <a:xfrm>
            <a:off x="1" y="6418461"/>
            <a:ext cx="9904413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  <a:effectLst>
            <a:outerShdw blurRad="38100" dist="12700" dir="5400000" algn="t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>
            <a:extLst>
              <a:ext uri="{FF2B5EF4-FFF2-40B4-BE49-F238E27FC236}">
                <a16:creationId xmlns:a16="http://schemas.microsoft.com/office/drawing/2014/main" id="{B46CCB76-342A-4031-A6FE-2659D3A579A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4874" y="6511280"/>
            <a:ext cx="1337122" cy="255758"/>
          </a:xfrm>
          <a:prstGeom prst="rect">
            <a:avLst/>
          </a:prstGeom>
        </p:spPr>
      </p:pic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EAC04D64-0E7A-4A9B-8656-C1029415D0E5}"/>
              </a:ext>
            </a:extLst>
          </p:cNvPr>
          <p:cNvCxnSpPr>
            <a:cxnSpLocks/>
            <a:endCxn id="14" idx="3"/>
          </p:cNvCxnSpPr>
          <p:nvPr userDrawn="1"/>
        </p:nvCxnSpPr>
        <p:spPr>
          <a:xfrm>
            <a:off x="293761" y="733607"/>
            <a:ext cx="9495896" cy="993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25266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000710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50">
            <a:extLst>
              <a:ext uri="{FF2B5EF4-FFF2-40B4-BE49-F238E27FC236}">
                <a16:creationId xmlns:a16="http://schemas.microsoft.com/office/drawing/2014/main" id="{A3C91CA8-9D5E-47D2-B2E4-82DFA66CF685}"/>
              </a:ext>
            </a:extLst>
          </p:cNvPr>
          <p:cNvSpPr/>
          <p:nvPr userDrawn="1"/>
        </p:nvSpPr>
        <p:spPr>
          <a:xfrm>
            <a:off x="-16346" y="6021113"/>
            <a:ext cx="9920759" cy="687300"/>
          </a:xfrm>
          <a:custGeom>
            <a:avLst/>
            <a:gdLst>
              <a:gd name="connsiteX0" fmla="*/ 0 w 579317"/>
              <a:gd name="connsiteY0" fmla="*/ 0 h 914946"/>
              <a:gd name="connsiteX1" fmla="*/ 579317 w 579317"/>
              <a:gd name="connsiteY1" fmla="*/ 0 h 914946"/>
              <a:gd name="connsiteX2" fmla="*/ 579317 w 579317"/>
              <a:gd name="connsiteY2" fmla="*/ 914946 h 914946"/>
              <a:gd name="connsiteX3" fmla="*/ 0 w 579317"/>
              <a:gd name="connsiteY3" fmla="*/ 914946 h 914946"/>
              <a:gd name="connsiteX4" fmla="*/ 0 w 579317"/>
              <a:gd name="connsiteY4" fmla="*/ 0 h 914946"/>
              <a:gd name="connsiteX0" fmla="*/ 0 w 579317"/>
              <a:gd name="connsiteY0" fmla="*/ 0 h 914946"/>
              <a:gd name="connsiteX1" fmla="*/ 407867 w 579317"/>
              <a:gd name="connsiteY1" fmla="*/ 0 h 914946"/>
              <a:gd name="connsiteX2" fmla="*/ 579317 w 579317"/>
              <a:gd name="connsiteY2" fmla="*/ 914946 h 914946"/>
              <a:gd name="connsiteX3" fmla="*/ 0 w 579317"/>
              <a:gd name="connsiteY3" fmla="*/ 914946 h 914946"/>
              <a:gd name="connsiteX4" fmla="*/ 0 w 579317"/>
              <a:gd name="connsiteY4" fmla="*/ 0 h 914946"/>
              <a:gd name="connsiteX0" fmla="*/ 0 w 579317"/>
              <a:gd name="connsiteY0" fmla="*/ 0 h 914946"/>
              <a:gd name="connsiteX1" fmla="*/ 369767 w 579317"/>
              <a:gd name="connsiteY1" fmla="*/ 0 h 914946"/>
              <a:gd name="connsiteX2" fmla="*/ 579317 w 579317"/>
              <a:gd name="connsiteY2" fmla="*/ 914946 h 914946"/>
              <a:gd name="connsiteX3" fmla="*/ 0 w 579317"/>
              <a:gd name="connsiteY3" fmla="*/ 914946 h 914946"/>
              <a:gd name="connsiteX4" fmla="*/ 0 w 579317"/>
              <a:gd name="connsiteY4" fmla="*/ 0 h 914946"/>
              <a:gd name="connsiteX0" fmla="*/ 0 w 598367"/>
              <a:gd name="connsiteY0" fmla="*/ 0 h 914946"/>
              <a:gd name="connsiteX1" fmla="*/ 598367 w 598367"/>
              <a:gd name="connsiteY1" fmla="*/ 9525 h 914946"/>
              <a:gd name="connsiteX2" fmla="*/ 579317 w 598367"/>
              <a:gd name="connsiteY2" fmla="*/ 914946 h 914946"/>
              <a:gd name="connsiteX3" fmla="*/ 0 w 598367"/>
              <a:gd name="connsiteY3" fmla="*/ 914946 h 914946"/>
              <a:gd name="connsiteX4" fmla="*/ 0 w 598367"/>
              <a:gd name="connsiteY4" fmla="*/ 0 h 914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8367" h="914946">
                <a:moveTo>
                  <a:pt x="0" y="0"/>
                </a:moveTo>
                <a:lnTo>
                  <a:pt x="598367" y="9525"/>
                </a:lnTo>
                <a:lnTo>
                  <a:pt x="579317" y="914946"/>
                </a:lnTo>
                <a:lnTo>
                  <a:pt x="0" y="914946"/>
                </a:lnTo>
                <a:lnTo>
                  <a:pt x="0" y="0"/>
                </a:lnTo>
                <a:close/>
              </a:path>
            </a:pathLst>
          </a:custGeom>
          <a:pattFill prst="ltUpDiag">
            <a:fgClr>
              <a:schemeClr val="bg1">
                <a:lumMod val="95000"/>
              </a:schemeClr>
            </a:fgClr>
            <a:bgClr>
              <a:schemeClr val="bg1">
                <a:lumMod val="8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2D0EE3D-5054-4FFD-97F1-AD81727C8B28}"/>
              </a:ext>
            </a:extLst>
          </p:cNvPr>
          <p:cNvSpPr/>
          <p:nvPr userDrawn="1"/>
        </p:nvSpPr>
        <p:spPr>
          <a:xfrm>
            <a:off x="-16346" y="6090161"/>
            <a:ext cx="9920759" cy="764703"/>
          </a:xfrm>
          <a:prstGeom prst="rect">
            <a:avLst/>
          </a:prstGeom>
          <a:pattFill prst="ltUpDiag">
            <a:fgClr>
              <a:srgbClr val="0070C0"/>
            </a:fgClr>
            <a:bgClr>
              <a:srgbClr val="054885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006648C-8DD9-45E7-ADD3-4DAEBDBABF74}"/>
              </a:ext>
            </a:extLst>
          </p:cNvPr>
          <p:cNvSpPr/>
          <p:nvPr userDrawn="1"/>
        </p:nvSpPr>
        <p:spPr>
          <a:xfrm>
            <a:off x="3231443" y="6462572"/>
            <a:ext cx="349647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latinLnBrk="0" hangingPunct="0"/>
            <a:r>
              <a:rPr lang="en-US" altLang="ko-KR" sz="800" dirty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Copyright © 2021 Bizentro Co., Ltd. All rights reserved   |  Confidential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0616407A-FAB0-46A3-A664-E47C8C44BE6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4745" y="3220958"/>
            <a:ext cx="1873567" cy="1360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1844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401725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832" y="2130427"/>
            <a:ext cx="8418751" cy="1470025"/>
          </a:xfrm>
          <a:prstGeom prst="rect">
            <a:avLst/>
          </a:prstGeom>
        </p:spPr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 hasCustomPrompt="1"/>
          </p:nvPr>
        </p:nvSpPr>
        <p:spPr>
          <a:xfrm>
            <a:off x="1485663" y="3886200"/>
            <a:ext cx="6933089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/>
              <a:t>마스터 부제목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3689500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30">
            <a:extLst>
              <a:ext uri="{FF2B5EF4-FFF2-40B4-BE49-F238E27FC236}">
                <a16:creationId xmlns:a16="http://schemas.microsoft.com/office/drawing/2014/main" id="{BD2ABEEF-C209-4483-B11F-0EB8813BAA00}"/>
              </a:ext>
            </a:extLst>
          </p:cNvPr>
          <p:cNvSpPr/>
          <p:nvPr userDrawn="1"/>
        </p:nvSpPr>
        <p:spPr>
          <a:xfrm rot="570348">
            <a:off x="-467279" y="-637298"/>
            <a:ext cx="5067128" cy="2944389"/>
          </a:xfrm>
          <a:custGeom>
            <a:avLst/>
            <a:gdLst>
              <a:gd name="connsiteX0" fmla="*/ 0 w 6552728"/>
              <a:gd name="connsiteY0" fmla="*/ 0 h 4697760"/>
              <a:gd name="connsiteX1" fmla="*/ 6552728 w 6552728"/>
              <a:gd name="connsiteY1" fmla="*/ 0 h 4697760"/>
              <a:gd name="connsiteX2" fmla="*/ 6552728 w 6552728"/>
              <a:gd name="connsiteY2" fmla="*/ 4697760 h 4697760"/>
              <a:gd name="connsiteX3" fmla="*/ 0 w 6552728"/>
              <a:gd name="connsiteY3" fmla="*/ 4697760 h 4697760"/>
              <a:gd name="connsiteX4" fmla="*/ 0 w 6552728"/>
              <a:gd name="connsiteY4" fmla="*/ 0 h 4697760"/>
              <a:gd name="connsiteX0" fmla="*/ 0 w 6552728"/>
              <a:gd name="connsiteY0" fmla="*/ 0 h 4697760"/>
              <a:gd name="connsiteX1" fmla="*/ 6552728 w 6552728"/>
              <a:gd name="connsiteY1" fmla="*/ 0 h 4697760"/>
              <a:gd name="connsiteX2" fmla="*/ 4200053 w 6552728"/>
              <a:gd name="connsiteY2" fmla="*/ 4697760 h 4697760"/>
              <a:gd name="connsiteX3" fmla="*/ 0 w 6552728"/>
              <a:gd name="connsiteY3" fmla="*/ 4697760 h 4697760"/>
              <a:gd name="connsiteX4" fmla="*/ 0 w 6552728"/>
              <a:gd name="connsiteY4" fmla="*/ 0 h 4697760"/>
              <a:gd name="connsiteX0" fmla="*/ 0 w 7525888"/>
              <a:gd name="connsiteY0" fmla="*/ 160786 h 4858546"/>
              <a:gd name="connsiteX1" fmla="*/ 7525888 w 7525888"/>
              <a:gd name="connsiteY1" fmla="*/ 0 h 4858546"/>
              <a:gd name="connsiteX2" fmla="*/ 4200053 w 7525888"/>
              <a:gd name="connsiteY2" fmla="*/ 4858546 h 4858546"/>
              <a:gd name="connsiteX3" fmla="*/ 0 w 7525888"/>
              <a:gd name="connsiteY3" fmla="*/ 4858546 h 4858546"/>
              <a:gd name="connsiteX4" fmla="*/ 0 w 7525888"/>
              <a:gd name="connsiteY4" fmla="*/ 160786 h 4858546"/>
              <a:gd name="connsiteX0" fmla="*/ 0 w 7365305"/>
              <a:gd name="connsiteY0" fmla="*/ 0 h 4697760"/>
              <a:gd name="connsiteX1" fmla="*/ 7365305 w 7365305"/>
              <a:gd name="connsiteY1" fmla="*/ 15620 h 4697760"/>
              <a:gd name="connsiteX2" fmla="*/ 4200053 w 7365305"/>
              <a:gd name="connsiteY2" fmla="*/ 4697760 h 4697760"/>
              <a:gd name="connsiteX3" fmla="*/ 0 w 7365305"/>
              <a:gd name="connsiteY3" fmla="*/ 4697760 h 4697760"/>
              <a:gd name="connsiteX4" fmla="*/ 0 w 7365305"/>
              <a:gd name="connsiteY4" fmla="*/ 0 h 4697760"/>
              <a:gd name="connsiteX0" fmla="*/ 0 w 7333354"/>
              <a:gd name="connsiteY0" fmla="*/ 0 h 4697760"/>
              <a:gd name="connsiteX1" fmla="*/ 7333354 w 7333354"/>
              <a:gd name="connsiteY1" fmla="*/ 8441 h 4697760"/>
              <a:gd name="connsiteX2" fmla="*/ 4200053 w 7333354"/>
              <a:gd name="connsiteY2" fmla="*/ 4697760 h 4697760"/>
              <a:gd name="connsiteX3" fmla="*/ 0 w 7333354"/>
              <a:gd name="connsiteY3" fmla="*/ 4697760 h 4697760"/>
              <a:gd name="connsiteX4" fmla="*/ 0 w 7333354"/>
              <a:gd name="connsiteY4" fmla="*/ 0 h 4697760"/>
              <a:gd name="connsiteX0" fmla="*/ 0 w 7333354"/>
              <a:gd name="connsiteY0" fmla="*/ 0 h 4697760"/>
              <a:gd name="connsiteX1" fmla="*/ 7333354 w 7333354"/>
              <a:gd name="connsiteY1" fmla="*/ 8441 h 4697760"/>
              <a:gd name="connsiteX2" fmla="*/ 4200053 w 7333354"/>
              <a:gd name="connsiteY2" fmla="*/ 4697760 h 4697760"/>
              <a:gd name="connsiteX3" fmla="*/ 18144 w 7333354"/>
              <a:gd name="connsiteY3" fmla="*/ 3355291 h 4697760"/>
              <a:gd name="connsiteX4" fmla="*/ 0 w 7333354"/>
              <a:gd name="connsiteY4" fmla="*/ 0 h 4697760"/>
              <a:gd name="connsiteX0" fmla="*/ 0 w 7333354"/>
              <a:gd name="connsiteY0" fmla="*/ 0 h 4217739"/>
              <a:gd name="connsiteX1" fmla="*/ 7333354 w 7333354"/>
              <a:gd name="connsiteY1" fmla="*/ 8441 h 4217739"/>
              <a:gd name="connsiteX2" fmla="*/ 4484514 w 7333354"/>
              <a:gd name="connsiteY2" fmla="*/ 4217739 h 4217739"/>
              <a:gd name="connsiteX3" fmla="*/ 18144 w 7333354"/>
              <a:gd name="connsiteY3" fmla="*/ 3355291 h 4217739"/>
              <a:gd name="connsiteX4" fmla="*/ 0 w 7333354"/>
              <a:gd name="connsiteY4" fmla="*/ 0 h 4217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33354" h="4217739">
                <a:moveTo>
                  <a:pt x="0" y="0"/>
                </a:moveTo>
                <a:lnTo>
                  <a:pt x="7333354" y="8441"/>
                </a:lnTo>
                <a:lnTo>
                  <a:pt x="4484514" y="4217739"/>
                </a:lnTo>
                <a:lnTo>
                  <a:pt x="18144" y="3355291"/>
                </a:lnTo>
                <a:lnTo>
                  <a:pt x="0" y="0"/>
                </a:lnTo>
                <a:close/>
              </a:path>
            </a:pathLst>
          </a:custGeom>
          <a:pattFill prst="narHorz">
            <a:fgClr>
              <a:schemeClr val="tx2">
                <a:lumMod val="40000"/>
                <a:lumOff val="60000"/>
              </a:schemeClr>
            </a:fgClr>
            <a:bgClr>
              <a:schemeClr val="bg1">
                <a:lumMod val="65000"/>
              </a:schemeClr>
            </a:bgClr>
          </a:patt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30">
            <a:extLst>
              <a:ext uri="{FF2B5EF4-FFF2-40B4-BE49-F238E27FC236}">
                <a16:creationId xmlns:a16="http://schemas.microsoft.com/office/drawing/2014/main" id="{91F19E91-F93C-4509-A6A4-28F96DE05A78}"/>
              </a:ext>
            </a:extLst>
          </p:cNvPr>
          <p:cNvSpPr/>
          <p:nvPr userDrawn="1"/>
        </p:nvSpPr>
        <p:spPr>
          <a:xfrm>
            <a:off x="-99556" y="-370071"/>
            <a:ext cx="4536504" cy="2561455"/>
          </a:xfrm>
          <a:custGeom>
            <a:avLst/>
            <a:gdLst>
              <a:gd name="connsiteX0" fmla="*/ 0 w 6552728"/>
              <a:gd name="connsiteY0" fmla="*/ 0 h 4697760"/>
              <a:gd name="connsiteX1" fmla="*/ 6552728 w 6552728"/>
              <a:gd name="connsiteY1" fmla="*/ 0 h 4697760"/>
              <a:gd name="connsiteX2" fmla="*/ 6552728 w 6552728"/>
              <a:gd name="connsiteY2" fmla="*/ 4697760 h 4697760"/>
              <a:gd name="connsiteX3" fmla="*/ 0 w 6552728"/>
              <a:gd name="connsiteY3" fmla="*/ 4697760 h 4697760"/>
              <a:gd name="connsiteX4" fmla="*/ 0 w 6552728"/>
              <a:gd name="connsiteY4" fmla="*/ 0 h 4697760"/>
              <a:gd name="connsiteX0" fmla="*/ 0 w 6552728"/>
              <a:gd name="connsiteY0" fmla="*/ 0 h 4697760"/>
              <a:gd name="connsiteX1" fmla="*/ 6552728 w 6552728"/>
              <a:gd name="connsiteY1" fmla="*/ 0 h 4697760"/>
              <a:gd name="connsiteX2" fmla="*/ 4200053 w 6552728"/>
              <a:gd name="connsiteY2" fmla="*/ 4697760 h 4697760"/>
              <a:gd name="connsiteX3" fmla="*/ 0 w 6552728"/>
              <a:gd name="connsiteY3" fmla="*/ 4697760 h 4697760"/>
              <a:gd name="connsiteX4" fmla="*/ 0 w 6552728"/>
              <a:gd name="connsiteY4" fmla="*/ 0 h 4697760"/>
              <a:gd name="connsiteX0" fmla="*/ 0 w 7525888"/>
              <a:gd name="connsiteY0" fmla="*/ 160786 h 4858546"/>
              <a:gd name="connsiteX1" fmla="*/ 7525888 w 7525888"/>
              <a:gd name="connsiteY1" fmla="*/ 0 h 4858546"/>
              <a:gd name="connsiteX2" fmla="*/ 4200053 w 7525888"/>
              <a:gd name="connsiteY2" fmla="*/ 4858546 h 4858546"/>
              <a:gd name="connsiteX3" fmla="*/ 0 w 7525888"/>
              <a:gd name="connsiteY3" fmla="*/ 4858546 h 4858546"/>
              <a:gd name="connsiteX4" fmla="*/ 0 w 7525888"/>
              <a:gd name="connsiteY4" fmla="*/ 160786 h 4858546"/>
              <a:gd name="connsiteX0" fmla="*/ 0 w 7365305"/>
              <a:gd name="connsiteY0" fmla="*/ 0 h 4697760"/>
              <a:gd name="connsiteX1" fmla="*/ 7365305 w 7365305"/>
              <a:gd name="connsiteY1" fmla="*/ 15620 h 4697760"/>
              <a:gd name="connsiteX2" fmla="*/ 4200053 w 7365305"/>
              <a:gd name="connsiteY2" fmla="*/ 4697760 h 4697760"/>
              <a:gd name="connsiteX3" fmla="*/ 0 w 7365305"/>
              <a:gd name="connsiteY3" fmla="*/ 4697760 h 4697760"/>
              <a:gd name="connsiteX4" fmla="*/ 0 w 7365305"/>
              <a:gd name="connsiteY4" fmla="*/ 0 h 4697760"/>
              <a:gd name="connsiteX0" fmla="*/ 0 w 7333354"/>
              <a:gd name="connsiteY0" fmla="*/ 0 h 4697760"/>
              <a:gd name="connsiteX1" fmla="*/ 7333354 w 7333354"/>
              <a:gd name="connsiteY1" fmla="*/ 8441 h 4697760"/>
              <a:gd name="connsiteX2" fmla="*/ 4200053 w 7333354"/>
              <a:gd name="connsiteY2" fmla="*/ 4697760 h 4697760"/>
              <a:gd name="connsiteX3" fmla="*/ 0 w 7333354"/>
              <a:gd name="connsiteY3" fmla="*/ 4697760 h 4697760"/>
              <a:gd name="connsiteX4" fmla="*/ 0 w 7333354"/>
              <a:gd name="connsiteY4" fmla="*/ 0 h 4697760"/>
              <a:gd name="connsiteX0" fmla="*/ 0 w 7333354"/>
              <a:gd name="connsiteY0" fmla="*/ 0 h 4697760"/>
              <a:gd name="connsiteX1" fmla="*/ 7333354 w 7333354"/>
              <a:gd name="connsiteY1" fmla="*/ 8441 h 4697760"/>
              <a:gd name="connsiteX2" fmla="*/ 4200053 w 7333354"/>
              <a:gd name="connsiteY2" fmla="*/ 4697760 h 4697760"/>
              <a:gd name="connsiteX3" fmla="*/ 18144 w 7333354"/>
              <a:gd name="connsiteY3" fmla="*/ 3355291 h 4697760"/>
              <a:gd name="connsiteX4" fmla="*/ 0 w 7333354"/>
              <a:gd name="connsiteY4" fmla="*/ 0 h 4697760"/>
              <a:gd name="connsiteX0" fmla="*/ 0 w 7333354"/>
              <a:gd name="connsiteY0" fmla="*/ 0 h 4217739"/>
              <a:gd name="connsiteX1" fmla="*/ 7333354 w 7333354"/>
              <a:gd name="connsiteY1" fmla="*/ 8441 h 4217739"/>
              <a:gd name="connsiteX2" fmla="*/ 4484514 w 7333354"/>
              <a:gd name="connsiteY2" fmla="*/ 4217739 h 4217739"/>
              <a:gd name="connsiteX3" fmla="*/ 18144 w 7333354"/>
              <a:gd name="connsiteY3" fmla="*/ 3355291 h 4217739"/>
              <a:gd name="connsiteX4" fmla="*/ 0 w 7333354"/>
              <a:gd name="connsiteY4" fmla="*/ 0 h 4217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33354" h="4217739">
                <a:moveTo>
                  <a:pt x="0" y="0"/>
                </a:moveTo>
                <a:lnTo>
                  <a:pt x="7333354" y="8441"/>
                </a:lnTo>
                <a:lnTo>
                  <a:pt x="4484514" y="4217739"/>
                </a:lnTo>
                <a:lnTo>
                  <a:pt x="18144" y="3355291"/>
                </a:lnTo>
                <a:lnTo>
                  <a:pt x="0" y="0"/>
                </a:lnTo>
                <a:close/>
              </a:path>
            </a:pathLst>
          </a:custGeom>
          <a:solidFill>
            <a:srgbClr val="054885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0A775F1-0399-41BA-B6F5-F14B2851422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3549" y="116632"/>
            <a:ext cx="2703195" cy="34290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A3B15CCC-5E8E-4535-811E-027B7B57BE12}"/>
              </a:ext>
            </a:extLst>
          </p:cNvPr>
          <p:cNvSpPr/>
          <p:nvPr userDrawn="1"/>
        </p:nvSpPr>
        <p:spPr>
          <a:xfrm>
            <a:off x="559718" y="642340"/>
            <a:ext cx="3240360" cy="707886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eaLnBrk="0" latinLnBrk="0" hangingPunct="0"/>
            <a:r>
              <a:rPr lang="en-US" altLang="ko-KR" sz="4000" dirty="0">
                <a:gradFill flip="none" rotWithShape="1">
                  <a:gsLst>
                    <a:gs pos="86000">
                      <a:prstClr val="white">
                        <a:lumMod val="95000"/>
                      </a:prstClr>
                    </a:gs>
                    <a:gs pos="45000">
                      <a:prstClr val="white"/>
                    </a:gs>
                    <a:gs pos="25000">
                      <a:prstClr val="white">
                        <a:lumMod val="95000"/>
                      </a:prstClr>
                    </a:gs>
                    <a:gs pos="33728">
                      <a:prstClr val="white">
                        <a:lumMod val="75000"/>
                      </a:prstClr>
                    </a:gs>
                    <a:gs pos="0">
                      <a:srgbClr val="FFFFFF"/>
                    </a:gs>
                    <a:gs pos="62000">
                      <a:prstClr val="white"/>
                    </a:gs>
                    <a:gs pos="100000">
                      <a:prstClr val="white">
                        <a:lumMod val="85000"/>
                      </a:prstClr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0000" endA="300" endPos="50000" dist="38100" dir="5400000" sy="-100000" algn="bl" rotWithShape="0"/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CONTENTS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8AC33F34-2DF9-46D1-98CC-CBA7FAF63C6D}"/>
              </a:ext>
            </a:extLst>
          </p:cNvPr>
          <p:cNvCxnSpPr/>
          <p:nvPr userDrawn="1"/>
        </p:nvCxnSpPr>
        <p:spPr>
          <a:xfrm>
            <a:off x="1" y="6418461"/>
            <a:ext cx="9904413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  <a:effectLst>
            <a:outerShdw blurRad="38100" dist="12700" dir="5400000" algn="t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그림 17">
            <a:extLst>
              <a:ext uri="{FF2B5EF4-FFF2-40B4-BE49-F238E27FC236}">
                <a16:creationId xmlns:a16="http://schemas.microsoft.com/office/drawing/2014/main" id="{97796ACF-EF42-4BB1-A1A9-D2F1FA7F399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4874" y="6511280"/>
            <a:ext cx="1337122" cy="255758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C131E65D-4290-4DED-8A89-D82C151D029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686" y="6516173"/>
            <a:ext cx="751060" cy="215243"/>
          </a:xfrm>
          <a:prstGeom prst="rect">
            <a:avLst/>
          </a:prstGeom>
        </p:spPr>
      </p:pic>
      <p:grpSp>
        <p:nvGrpSpPr>
          <p:cNvPr id="21" name="Group 80">
            <a:extLst>
              <a:ext uri="{FF2B5EF4-FFF2-40B4-BE49-F238E27FC236}">
                <a16:creationId xmlns:a16="http://schemas.microsoft.com/office/drawing/2014/main" id="{30EC11C5-F2EA-4EEB-8221-456C64719414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0" y="5862632"/>
            <a:ext cx="9904412" cy="908553"/>
            <a:chOff x="247" y="4566"/>
            <a:chExt cx="3829" cy="1431"/>
          </a:xfrm>
        </p:grpSpPr>
        <p:grpSp>
          <p:nvGrpSpPr>
            <p:cNvPr id="22" name="Group 81">
              <a:extLst>
                <a:ext uri="{FF2B5EF4-FFF2-40B4-BE49-F238E27FC236}">
                  <a16:creationId xmlns:a16="http://schemas.microsoft.com/office/drawing/2014/main" id="{3643CD2D-B885-4E7A-AE0D-9D09E91921E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161" y="4566"/>
              <a:ext cx="1915" cy="1431"/>
              <a:chOff x="2854" y="1824"/>
              <a:chExt cx="2622" cy="1882"/>
            </a:xfrm>
          </p:grpSpPr>
          <p:sp>
            <p:nvSpPr>
              <p:cNvPr id="61" name="Line 82">
                <a:extLst>
                  <a:ext uri="{FF2B5EF4-FFF2-40B4-BE49-F238E27FC236}">
                    <a16:creationId xmlns:a16="http://schemas.microsoft.com/office/drawing/2014/main" id="{B27E5A1A-D6C2-4EF6-844C-82C9A72E555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54" y="1824"/>
                <a:ext cx="2622" cy="1432"/>
              </a:xfrm>
              <a:prstGeom prst="line">
                <a:avLst/>
              </a:prstGeom>
              <a:noFill/>
              <a:ln w="3175">
                <a:solidFill>
                  <a:schemeClr val="bg1">
                    <a:lumMod val="75000"/>
                    <a:alpha val="20000"/>
                  </a:schemeClr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62" name="Line 83">
                <a:extLst>
                  <a:ext uri="{FF2B5EF4-FFF2-40B4-BE49-F238E27FC236}">
                    <a16:creationId xmlns:a16="http://schemas.microsoft.com/office/drawing/2014/main" id="{7610DEA6-1A70-4E98-B5A2-4BE1096F597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54" y="1824"/>
                <a:ext cx="2622" cy="1687"/>
              </a:xfrm>
              <a:prstGeom prst="line">
                <a:avLst/>
              </a:prstGeom>
              <a:noFill/>
              <a:ln w="3175">
                <a:solidFill>
                  <a:schemeClr val="bg1">
                    <a:lumMod val="75000"/>
                    <a:alpha val="20000"/>
                  </a:schemeClr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63" name="Line 84">
                <a:extLst>
                  <a:ext uri="{FF2B5EF4-FFF2-40B4-BE49-F238E27FC236}">
                    <a16:creationId xmlns:a16="http://schemas.microsoft.com/office/drawing/2014/main" id="{E2FDE8EB-8A94-4901-BAD2-45DA28F3EAE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54" y="1824"/>
                <a:ext cx="2487" cy="1882"/>
              </a:xfrm>
              <a:prstGeom prst="line">
                <a:avLst/>
              </a:prstGeom>
              <a:noFill/>
              <a:ln w="3175">
                <a:solidFill>
                  <a:schemeClr val="bg1">
                    <a:lumMod val="75000"/>
                    <a:alpha val="20000"/>
                  </a:schemeClr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64" name="Line 85">
                <a:extLst>
                  <a:ext uri="{FF2B5EF4-FFF2-40B4-BE49-F238E27FC236}">
                    <a16:creationId xmlns:a16="http://schemas.microsoft.com/office/drawing/2014/main" id="{C3F31522-2B1C-4E08-9583-48C9E4A1BFD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54" y="1824"/>
                <a:ext cx="2083" cy="1882"/>
              </a:xfrm>
              <a:prstGeom prst="line">
                <a:avLst/>
              </a:prstGeom>
              <a:noFill/>
              <a:ln w="3175">
                <a:solidFill>
                  <a:schemeClr val="bg1">
                    <a:lumMod val="75000"/>
                    <a:alpha val="20000"/>
                  </a:schemeClr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65" name="Line 86">
                <a:extLst>
                  <a:ext uri="{FF2B5EF4-FFF2-40B4-BE49-F238E27FC236}">
                    <a16:creationId xmlns:a16="http://schemas.microsoft.com/office/drawing/2014/main" id="{712921B7-5F04-4968-8B97-95DBCB7E68C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54" y="1824"/>
                <a:ext cx="1704" cy="1882"/>
              </a:xfrm>
              <a:prstGeom prst="line">
                <a:avLst/>
              </a:prstGeom>
              <a:noFill/>
              <a:ln w="3175">
                <a:solidFill>
                  <a:schemeClr val="bg1">
                    <a:lumMod val="75000"/>
                    <a:alpha val="20000"/>
                  </a:schemeClr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66" name="Line 87">
                <a:extLst>
                  <a:ext uri="{FF2B5EF4-FFF2-40B4-BE49-F238E27FC236}">
                    <a16:creationId xmlns:a16="http://schemas.microsoft.com/office/drawing/2014/main" id="{62828337-F3FD-46DC-9F3C-960598879B3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54" y="1824"/>
                <a:ext cx="1322" cy="1882"/>
              </a:xfrm>
              <a:prstGeom prst="line">
                <a:avLst/>
              </a:prstGeom>
              <a:noFill/>
              <a:ln w="3175">
                <a:solidFill>
                  <a:schemeClr val="bg1">
                    <a:lumMod val="75000"/>
                    <a:alpha val="20000"/>
                  </a:schemeClr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67" name="Line 88">
                <a:extLst>
                  <a:ext uri="{FF2B5EF4-FFF2-40B4-BE49-F238E27FC236}">
                    <a16:creationId xmlns:a16="http://schemas.microsoft.com/office/drawing/2014/main" id="{7A539ACF-3779-4BA5-9DE0-181D57511BD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54" y="1824"/>
                <a:ext cx="986" cy="1882"/>
              </a:xfrm>
              <a:prstGeom prst="line">
                <a:avLst/>
              </a:prstGeom>
              <a:noFill/>
              <a:ln w="3175">
                <a:solidFill>
                  <a:schemeClr val="bg1">
                    <a:lumMod val="75000"/>
                    <a:alpha val="20000"/>
                  </a:schemeClr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68" name="Line 89">
                <a:extLst>
                  <a:ext uri="{FF2B5EF4-FFF2-40B4-BE49-F238E27FC236}">
                    <a16:creationId xmlns:a16="http://schemas.microsoft.com/office/drawing/2014/main" id="{78508449-23C0-425F-8301-4ACB5EAA554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54" y="1824"/>
                <a:ext cx="651" cy="1882"/>
              </a:xfrm>
              <a:prstGeom prst="line">
                <a:avLst/>
              </a:prstGeom>
              <a:noFill/>
              <a:ln w="3175">
                <a:solidFill>
                  <a:schemeClr val="bg1">
                    <a:lumMod val="75000"/>
                    <a:alpha val="20000"/>
                  </a:schemeClr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69" name="Line 90">
                <a:extLst>
                  <a:ext uri="{FF2B5EF4-FFF2-40B4-BE49-F238E27FC236}">
                    <a16:creationId xmlns:a16="http://schemas.microsoft.com/office/drawing/2014/main" id="{67240FBF-8792-4177-967F-439B86A4187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54" y="1824"/>
                <a:ext cx="314" cy="1882"/>
              </a:xfrm>
              <a:prstGeom prst="line">
                <a:avLst/>
              </a:prstGeom>
              <a:noFill/>
              <a:ln w="3175">
                <a:solidFill>
                  <a:schemeClr val="bg1">
                    <a:lumMod val="75000"/>
                    <a:alpha val="20000"/>
                  </a:schemeClr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70" name="Line 91">
                <a:extLst>
                  <a:ext uri="{FF2B5EF4-FFF2-40B4-BE49-F238E27FC236}">
                    <a16:creationId xmlns:a16="http://schemas.microsoft.com/office/drawing/2014/main" id="{A688E029-137A-417F-BFA2-35F1E5323E2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54" y="1824"/>
                <a:ext cx="0" cy="1882"/>
              </a:xfrm>
              <a:prstGeom prst="line">
                <a:avLst/>
              </a:prstGeom>
              <a:noFill/>
              <a:ln w="3175">
                <a:solidFill>
                  <a:schemeClr val="bg1">
                    <a:lumMod val="75000"/>
                    <a:alpha val="20000"/>
                  </a:schemeClr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71" name="Line 92">
                <a:extLst>
                  <a:ext uri="{FF2B5EF4-FFF2-40B4-BE49-F238E27FC236}">
                    <a16:creationId xmlns:a16="http://schemas.microsoft.com/office/drawing/2014/main" id="{2542B156-808B-4C37-98A1-B55410D0A5C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54" y="1824"/>
                <a:ext cx="2622" cy="1239"/>
              </a:xfrm>
              <a:prstGeom prst="line">
                <a:avLst/>
              </a:prstGeom>
              <a:noFill/>
              <a:ln w="3175">
                <a:solidFill>
                  <a:schemeClr val="bg1">
                    <a:lumMod val="75000"/>
                    <a:alpha val="20000"/>
                  </a:schemeClr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72" name="Line 93">
                <a:extLst>
                  <a:ext uri="{FF2B5EF4-FFF2-40B4-BE49-F238E27FC236}">
                    <a16:creationId xmlns:a16="http://schemas.microsoft.com/office/drawing/2014/main" id="{B30A034E-0B03-44A9-AB4E-249710B9F5B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54" y="1824"/>
                <a:ext cx="2622" cy="1067"/>
              </a:xfrm>
              <a:prstGeom prst="line">
                <a:avLst/>
              </a:prstGeom>
              <a:noFill/>
              <a:ln w="3175">
                <a:solidFill>
                  <a:schemeClr val="bg1">
                    <a:lumMod val="75000"/>
                    <a:alpha val="20000"/>
                  </a:schemeClr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73" name="Line 94">
                <a:extLst>
                  <a:ext uri="{FF2B5EF4-FFF2-40B4-BE49-F238E27FC236}">
                    <a16:creationId xmlns:a16="http://schemas.microsoft.com/office/drawing/2014/main" id="{C14AACCB-7DB9-4710-A888-96C04EE9468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54" y="1824"/>
                <a:ext cx="2622" cy="919"/>
              </a:xfrm>
              <a:prstGeom prst="line">
                <a:avLst/>
              </a:prstGeom>
              <a:noFill/>
              <a:ln w="3175">
                <a:solidFill>
                  <a:schemeClr val="bg1">
                    <a:lumMod val="75000"/>
                    <a:alpha val="20000"/>
                  </a:schemeClr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74" name="Line 95">
                <a:extLst>
                  <a:ext uri="{FF2B5EF4-FFF2-40B4-BE49-F238E27FC236}">
                    <a16:creationId xmlns:a16="http://schemas.microsoft.com/office/drawing/2014/main" id="{AC921ACC-F1FC-4BD0-B124-848BEFD26E1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54" y="1824"/>
                <a:ext cx="2622" cy="770"/>
              </a:xfrm>
              <a:prstGeom prst="line">
                <a:avLst/>
              </a:prstGeom>
              <a:noFill/>
              <a:ln w="3175">
                <a:solidFill>
                  <a:schemeClr val="bg1">
                    <a:lumMod val="75000"/>
                    <a:alpha val="20000"/>
                  </a:schemeClr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75" name="Line 96">
                <a:extLst>
                  <a:ext uri="{FF2B5EF4-FFF2-40B4-BE49-F238E27FC236}">
                    <a16:creationId xmlns:a16="http://schemas.microsoft.com/office/drawing/2014/main" id="{CED02A2E-4154-423F-B6B4-2417A4D91B8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77" y="1824"/>
                <a:ext cx="2599" cy="642"/>
              </a:xfrm>
              <a:prstGeom prst="line">
                <a:avLst/>
              </a:prstGeom>
              <a:noFill/>
              <a:ln w="3175">
                <a:solidFill>
                  <a:schemeClr val="bg1">
                    <a:lumMod val="75000"/>
                    <a:alpha val="20000"/>
                  </a:schemeClr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76" name="Line 97">
                <a:extLst>
                  <a:ext uri="{FF2B5EF4-FFF2-40B4-BE49-F238E27FC236}">
                    <a16:creationId xmlns:a16="http://schemas.microsoft.com/office/drawing/2014/main" id="{58DFAF12-B4E7-477F-8027-2CE74947D0E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54" y="1824"/>
                <a:ext cx="2622" cy="514"/>
              </a:xfrm>
              <a:prstGeom prst="line">
                <a:avLst/>
              </a:prstGeom>
              <a:noFill/>
              <a:ln w="3175">
                <a:solidFill>
                  <a:schemeClr val="bg1">
                    <a:lumMod val="75000"/>
                    <a:alpha val="20000"/>
                  </a:schemeClr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77" name="Line 98">
                <a:extLst>
                  <a:ext uri="{FF2B5EF4-FFF2-40B4-BE49-F238E27FC236}">
                    <a16:creationId xmlns:a16="http://schemas.microsoft.com/office/drawing/2014/main" id="{777EB269-6972-476D-B83B-BC78F5DF860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54" y="1824"/>
                <a:ext cx="2622" cy="405"/>
              </a:xfrm>
              <a:prstGeom prst="line">
                <a:avLst/>
              </a:prstGeom>
              <a:noFill/>
              <a:ln w="3175">
                <a:solidFill>
                  <a:schemeClr val="bg1">
                    <a:lumMod val="75000"/>
                    <a:alpha val="20000"/>
                  </a:schemeClr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78" name="Line 99">
                <a:extLst>
                  <a:ext uri="{FF2B5EF4-FFF2-40B4-BE49-F238E27FC236}">
                    <a16:creationId xmlns:a16="http://schemas.microsoft.com/office/drawing/2014/main" id="{8AFBF804-F1E9-4176-A592-BED17B691F2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54" y="1824"/>
                <a:ext cx="2622" cy="298"/>
              </a:xfrm>
              <a:prstGeom prst="line">
                <a:avLst/>
              </a:prstGeom>
              <a:noFill/>
              <a:ln w="3175">
                <a:solidFill>
                  <a:schemeClr val="bg1">
                    <a:lumMod val="75000"/>
                    <a:alpha val="20000"/>
                  </a:schemeClr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79" name="Line 100">
                <a:extLst>
                  <a:ext uri="{FF2B5EF4-FFF2-40B4-BE49-F238E27FC236}">
                    <a16:creationId xmlns:a16="http://schemas.microsoft.com/office/drawing/2014/main" id="{9C70D0B0-4C8F-4826-9224-1A033000406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54" y="1824"/>
                <a:ext cx="2622" cy="213"/>
              </a:xfrm>
              <a:prstGeom prst="line">
                <a:avLst/>
              </a:prstGeom>
              <a:noFill/>
              <a:ln w="3175">
                <a:solidFill>
                  <a:schemeClr val="bg1">
                    <a:lumMod val="75000"/>
                    <a:alpha val="20000"/>
                  </a:schemeClr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80" name="Line 101">
                <a:extLst>
                  <a:ext uri="{FF2B5EF4-FFF2-40B4-BE49-F238E27FC236}">
                    <a16:creationId xmlns:a16="http://schemas.microsoft.com/office/drawing/2014/main" id="{DEF0F455-746C-458D-A351-6284E58242B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54" y="1824"/>
                <a:ext cx="2622" cy="126"/>
              </a:xfrm>
              <a:prstGeom prst="line">
                <a:avLst/>
              </a:prstGeom>
              <a:noFill/>
              <a:ln w="3175">
                <a:solidFill>
                  <a:schemeClr val="bg1">
                    <a:lumMod val="75000"/>
                    <a:alpha val="20000"/>
                  </a:schemeClr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81" name="Line 102">
                <a:extLst>
                  <a:ext uri="{FF2B5EF4-FFF2-40B4-BE49-F238E27FC236}">
                    <a16:creationId xmlns:a16="http://schemas.microsoft.com/office/drawing/2014/main" id="{5A4BCD54-40D6-49B4-A317-94A25402ED1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54" y="1824"/>
                <a:ext cx="2622" cy="63"/>
              </a:xfrm>
              <a:prstGeom prst="line">
                <a:avLst/>
              </a:prstGeom>
              <a:noFill/>
              <a:ln w="3175">
                <a:solidFill>
                  <a:schemeClr val="bg1">
                    <a:lumMod val="75000"/>
                    <a:alpha val="20000"/>
                  </a:schemeClr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grpSp>
          <p:nvGrpSpPr>
            <p:cNvPr id="23" name="Group 103">
              <a:extLst>
                <a:ext uri="{FF2B5EF4-FFF2-40B4-BE49-F238E27FC236}">
                  <a16:creationId xmlns:a16="http://schemas.microsoft.com/office/drawing/2014/main" id="{DD80DFF4-1751-47BD-B767-79B7F0B1E2A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7" y="4566"/>
              <a:ext cx="1914" cy="1431"/>
              <a:chOff x="235" y="1824"/>
              <a:chExt cx="2619" cy="1882"/>
            </a:xfrm>
          </p:grpSpPr>
          <p:sp>
            <p:nvSpPr>
              <p:cNvPr id="40" name="Line 104">
                <a:extLst>
                  <a:ext uri="{FF2B5EF4-FFF2-40B4-BE49-F238E27FC236}">
                    <a16:creationId xmlns:a16="http://schemas.microsoft.com/office/drawing/2014/main" id="{2A227641-FD45-426A-A34E-D7FAC2D92EC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35" y="1824"/>
                <a:ext cx="2619" cy="0"/>
              </a:xfrm>
              <a:prstGeom prst="line">
                <a:avLst/>
              </a:prstGeom>
              <a:noFill/>
              <a:ln w="3175">
                <a:solidFill>
                  <a:schemeClr val="bg1">
                    <a:lumMod val="75000"/>
                    <a:alpha val="20000"/>
                  </a:schemeClr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41" name="Line 105">
                <a:extLst>
                  <a:ext uri="{FF2B5EF4-FFF2-40B4-BE49-F238E27FC236}">
                    <a16:creationId xmlns:a16="http://schemas.microsoft.com/office/drawing/2014/main" id="{F48A6E43-02A1-41ED-9729-8C263611507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35" y="1824"/>
                <a:ext cx="2619" cy="1432"/>
              </a:xfrm>
              <a:prstGeom prst="line">
                <a:avLst/>
              </a:prstGeom>
              <a:noFill/>
              <a:ln w="3175">
                <a:solidFill>
                  <a:schemeClr val="bg1">
                    <a:lumMod val="75000"/>
                    <a:alpha val="20000"/>
                  </a:schemeClr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42" name="Line 106">
                <a:extLst>
                  <a:ext uri="{FF2B5EF4-FFF2-40B4-BE49-F238E27FC236}">
                    <a16:creationId xmlns:a16="http://schemas.microsoft.com/office/drawing/2014/main" id="{15E61642-5429-485A-B9A2-CADA7834218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35" y="1824"/>
                <a:ext cx="2619" cy="1687"/>
              </a:xfrm>
              <a:prstGeom prst="line">
                <a:avLst/>
              </a:prstGeom>
              <a:noFill/>
              <a:ln w="3175">
                <a:solidFill>
                  <a:schemeClr val="bg1">
                    <a:lumMod val="75000"/>
                    <a:alpha val="20000"/>
                  </a:schemeClr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43" name="Line 107">
                <a:extLst>
                  <a:ext uri="{FF2B5EF4-FFF2-40B4-BE49-F238E27FC236}">
                    <a16:creationId xmlns:a16="http://schemas.microsoft.com/office/drawing/2014/main" id="{161D94D7-CEEE-49F0-A59E-170CE3DF324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1" y="1824"/>
                <a:ext cx="2483" cy="1882"/>
              </a:xfrm>
              <a:prstGeom prst="line">
                <a:avLst/>
              </a:prstGeom>
              <a:noFill/>
              <a:ln w="3175">
                <a:solidFill>
                  <a:schemeClr val="bg1">
                    <a:lumMod val="75000"/>
                    <a:alpha val="20000"/>
                  </a:schemeClr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44" name="Line 108">
                <a:extLst>
                  <a:ext uri="{FF2B5EF4-FFF2-40B4-BE49-F238E27FC236}">
                    <a16:creationId xmlns:a16="http://schemas.microsoft.com/office/drawing/2014/main" id="{05B42670-0D07-4CF7-AAC2-3B02B823258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774" y="1824"/>
                <a:ext cx="2080" cy="1882"/>
              </a:xfrm>
              <a:prstGeom prst="line">
                <a:avLst/>
              </a:prstGeom>
              <a:noFill/>
              <a:ln w="3175">
                <a:solidFill>
                  <a:schemeClr val="bg1">
                    <a:lumMod val="75000"/>
                    <a:alpha val="20000"/>
                  </a:schemeClr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45" name="Line 109">
                <a:extLst>
                  <a:ext uri="{FF2B5EF4-FFF2-40B4-BE49-F238E27FC236}">
                    <a16:creationId xmlns:a16="http://schemas.microsoft.com/office/drawing/2014/main" id="{A9FCB5EC-18CA-4789-AD59-5BD49A7B0A2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153" y="1824"/>
                <a:ext cx="1701" cy="1882"/>
              </a:xfrm>
              <a:prstGeom prst="line">
                <a:avLst/>
              </a:prstGeom>
              <a:noFill/>
              <a:ln w="3175">
                <a:solidFill>
                  <a:schemeClr val="bg1">
                    <a:lumMod val="75000"/>
                    <a:alpha val="20000"/>
                  </a:schemeClr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46" name="Line 110">
                <a:extLst>
                  <a:ext uri="{FF2B5EF4-FFF2-40B4-BE49-F238E27FC236}">
                    <a16:creationId xmlns:a16="http://schemas.microsoft.com/office/drawing/2014/main" id="{334BB76C-CC84-478F-A25D-94F3145B648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534" y="1824"/>
                <a:ext cx="1320" cy="1882"/>
              </a:xfrm>
              <a:prstGeom prst="line">
                <a:avLst/>
              </a:prstGeom>
              <a:noFill/>
              <a:ln w="3175">
                <a:solidFill>
                  <a:schemeClr val="bg1">
                    <a:lumMod val="75000"/>
                    <a:alpha val="20000"/>
                  </a:schemeClr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47" name="Line 111">
                <a:extLst>
                  <a:ext uri="{FF2B5EF4-FFF2-40B4-BE49-F238E27FC236}">
                    <a16:creationId xmlns:a16="http://schemas.microsoft.com/office/drawing/2014/main" id="{D615058C-790A-4F77-BB5B-71F0BFE62E8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872" y="1824"/>
                <a:ext cx="982" cy="1882"/>
              </a:xfrm>
              <a:prstGeom prst="line">
                <a:avLst/>
              </a:prstGeom>
              <a:noFill/>
              <a:ln w="3175">
                <a:solidFill>
                  <a:schemeClr val="bg1">
                    <a:lumMod val="75000"/>
                    <a:alpha val="20000"/>
                  </a:schemeClr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48" name="Line 112">
                <a:extLst>
                  <a:ext uri="{FF2B5EF4-FFF2-40B4-BE49-F238E27FC236}">
                    <a16:creationId xmlns:a16="http://schemas.microsoft.com/office/drawing/2014/main" id="{BDEE4D66-5B30-4E40-B8FD-A618C606B00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206" y="1824"/>
                <a:ext cx="648" cy="1882"/>
              </a:xfrm>
              <a:prstGeom prst="line">
                <a:avLst/>
              </a:prstGeom>
              <a:noFill/>
              <a:ln w="3175">
                <a:solidFill>
                  <a:schemeClr val="bg1">
                    <a:lumMod val="75000"/>
                    <a:alpha val="20000"/>
                  </a:schemeClr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49" name="Line 113">
                <a:extLst>
                  <a:ext uri="{FF2B5EF4-FFF2-40B4-BE49-F238E27FC236}">
                    <a16:creationId xmlns:a16="http://schemas.microsoft.com/office/drawing/2014/main" id="{B3520B65-0632-452C-A5F4-E4B2D644160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543" y="1824"/>
                <a:ext cx="311" cy="1882"/>
              </a:xfrm>
              <a:prstGeom prst="line">
                <a:avLst/>
              </a:prstGeom>
              <a:noFill/>
              <a:ln w="3175">
                <a:solidFill>
                  <a:schemeClr val="bg1">
                    <a:lumMod val="75000"/>
                    <a:alpha val="20000"/>
                  </a:schemeClr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50" name="Line 114">
                <a:extLst>
                  <a:ext uri="{FF2B5EF4-FFF2-40B4-BE49-F238E27FC236}">
                    <a16:creationId xmlns:a16="http://schemas.microsoft.com/office/drawing/2014/main" id="{A49BB277-B6F3-41B7-A871-EFF7979494F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35" y="1824"/>
                <a:ext cx="2619" cy="1239"/>
              </a:xfrm>
              <a:prstGeom prst="line">
                <a:avLst/>
              </a:prstGeom>
              <a:noFill/>
              <a:ln w="3175">
                <a:solidFill>
                  <a:schemeClr val="bg1">
                    <a:lumMod val="75000"/>
                    <a:alpha val="20000"/>
                  </a:schemeClr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51" name="Line 115">
                <a:extLst>
                  <a:ext uri="{FF2B5EF4-FFF2-40B4-BE49-F238E27FC236}">
                    <a16:creationId xmlns:a16="http://schemas.microsoft.com/office/drawing/2014/main" id="{6D8A343A-735E-48E7-B0E7-16CFAC2201A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35" y="1824"/>
                <a:ext cx="2619" cy="1067"/>
              </a:xfrm>
              <a:prstGeom prst="line">
                <a:avLst/>
              </a:prstGeom>
              <a:noFill/>
              <a:ln w="3175">
                <a:solidFill>
                  <a:schemeClr val="bg1">
                    <a:lumMod val="75000"/>
                    <a:alpha val="20000"/>
                  </a:schemeClr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52" name="Line 116">
                <a:extLst>
                  <a:ext uri="{FF2B5EF4-FFF2-40B4-BE49-F238E27FC236}">
                    <a16:creationId xmlns:a16="http://schemas.microsoft.com/office/drawing/2014/main" id="{83FB8566-3EC4-4E64-BDE3-05FDFF8AC8F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35" y="1824"/>
                <a:ext cx="2619" cy="919"/>
              </a:xfrm>
              <a:prstGeom prst="line">
                <a:avLst/>
              </a:prstGeom>
              <a:noFill/>
              <a:ln w="3175">
                <a:solidFill>
                  <a:schemeClr val="bg1">
                    <a:lumMod val="75000"/>
                    <a:alpha val="20000"/>
                  </a:schemeClr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53" name="Line 117">
                <a:extLst>
                  <a:ext uri="{FF2B5EF4-FFF2-40B4-BE49-F238E27FC236}">
                    <a16:creationId xmlns:a16="http://schemas.microsoft.com/office/drawing/2014/main" id="{DCCE67F4-F0E2-46C4-B857-AB03E63E577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35" y="1824"/>
                <a:ext cx="2619" cy="770"/>
              </a:xfrm>
              <a:prstGeom prst="line">
                <a:avLst/>
              </a:prstGeom>
              <a:noFill/>
              <a:ln w="3175">
                <a:solidFill>
                  <a:schemeClr val="bg1">
                    <a:lumMod val="75000"/>
                    <a:alpha val="20000"/>
                  </a:schemeClr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54" name="Line 118">
                <a:extLst>
                  <a:ext uri="{FF2B5EF4-FFF2-40B4-BE49-F238E27FC236}">
                    <a16:creationId xmlns:a16="http://schemas.microsoft.com/office/drawing/2014/main" id="{2FE421BC-C6FB-4EC0-988E-AE41CFE2CB8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35" y="1824"/>
                <a:ext cx="2597" cy="642"/>
              </a:xfrm>
              <a:prstGeom prst="line">
                <a:avLst/>
              </a:prstGeom>
              <a:noFill/>
              <a:ln w="3175">
                <a:solidFill>
                  <a:schemeClr val="bg1">
                    <a:lumMod val="75000"/>
                    <a:alpha val="20000"/>
                  </a:schemeClr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55" name="Line 119">
                <a:extLst>
                  <a:ext uri="{FF2B5EF4-FFF2-40B4-BE49-F238E27FC236}">
                    <a16:creationId xmlns:a16="http://schemas.microsoft.com/office/drawing/2014/main" id="{1B7B1694-74C8-497E-8F1C-EEBCBDCCDC9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35" y="1824"/>
                <a:ext cx="2619" cy="514"/>
              </a:xfrm>
              <a:prstGeom prst="line">
                <a:avLst/>
              </a:prstGeom>
              <a:noFill/>
              <a:ln w="3175">
                <a:solidFill>
                  <a:schemeClr val="bg1">
                    <a:lumMod val="75000"/>
                    <a:alpha val="20000"/>
                  </a:schemeClr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56" name="Line 120">
                <a:extLst>
                  <a:ext uri="{FF2B5EF4-FFF2-40B4-BE49-F238E27FC236}">
                    <a16:creationId xmlns:a16="http://schemas.microsoft.com/office/drawing/2014/main" id="{20A37399-ABE8-4064-A9B8-4CFA566BFDE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35" y="1824"/>
                <a:ext cx="2619" cy="405"/>
              </a:xfrm>
              <a:prstGeom prst="line">
                <a:avLst/>
              </a:prstGeom>
              <a:noFill/>
              <a:ln w="3175">
                <a:solidFill>
                  <a:schemeClr val="bg1">
                    <a:lumMod val="75000"/>
                    <a:alpha val="20000"/>
                  </a:schemeClr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57" name="Line 121">
                <a:extLst>
                  <a:ext uri="{FF2B5EF4-FFF2-40B4-BE49-F238E27FC236}">
                    <a16:creationId xmlns:a16="http://schemas.microsoft.com/office/drawing/2014/main" id="{12389393-2C71-4C05-8DE0-9939E9825DB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35" y="1824"/>
                <a:ext cx="2619" cy="298"/>
              </a:xfrm>
              <a:prstGeom prst="line">
                <a:avLst/>
              </a:prstGeom>
              <a:noFill/>
              <a:ln w="3175">
                <a:solidFill>
                  <a:schemeClr val="bg1">
                    <a:lumMod val="75000"/>
                    <a:alpha val="20000"/>
                  </a:schemeClr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58" name="Line 122">
                <a:extLst>
                  <a:ext uri="{FF2B5EF4-FFF2-40B4-BE49-F238E27FC236}">
                    <a16:creationId xmlns:a16="http://schemas.microsoft.com/office/drawing/2014/main" id="{A4C65B1F-7699-4FE4-A7E3-BA6D2C922B9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35" y="1824"/>
                <a:ext cx="2619" cy="213"/>
              </a:xfrm>
              <a:prstGeom prst="line">
                <a:avLst/>
              </a:prstGeom>
              <a:noFill/>
              <a:ln w="3175">
                <a:solidFill>
                  <a:schemeClr val="bg1">
                    <a:lumMod val="75000"/>
                    <a:alpha val="20000"/>
                  </a:schemeClr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59" name="Line 123">
                <a:extLst>
                  <a:ext uri="{FF2B5EF4-FFF2-40B4-BE49-F238E27FC236}">
                    <a16:creationId xmlns:a16="http://schemas.microsoft.com/office/drawing/2014/main" id="{F068C4A6-1452-487B-97D9-3DA8DDF033F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35" y="1824"/>
                <a:ext cx="2619" cy="126"/>
              </a:xfrm>
              <a:prstGeom prst="line">
                <a:avLst/>
              </a:prstGeom>
              <a:noFill/>
              <a:ln w="3175">
                <a:solidFill>
                  <a:schemeClr val="bg1">
                    <a:lumMod val="75000"/>
                    <a:alpha val="20000"/>
                  </a:schemeClr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60" name="Line 124">
                <a:extLst>
                  <a:ext uri="{FF2B5EF4-FFF2-40B4-BE49-F238E27FC236}">
                    <a16:creationId xmlns:a16="http://schemas.microsoft.com/office/drawing/2014/main" id="{7C4E289A-C93F-4604-AEC8-26F7E7B759E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35" y="1824"/>
                <a:ext cx="2619" cy="63"/>
              </a:xfrm>
              <a:prstGeom prst="line">
                <a:avLst/>
              </a:prstGeom>
              <a:noFill/>
              <a:ln w="3175">
                <a:solidFill>
                  <a:schemeClr val="bg1">
                    <a:lumMod val="75000"/>
                    <a:alpha val="20000"/>
                  </a:schemeClr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grpSp>
          <p:nvGrpSpPr>
            <p:cNvPr id="24" name="Group 125">
              <a:extLst>
                <a:ext uri="{FF2B5EF4-FFF2-40B4-BE49-F238E27FC236}">
                  <a16:creationId xmlns:a16="http://schemas.microsoft.com/office/drawing/2014/main" id="{822393E0-C0DB-430B-902C-07F46E6E3E3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7" y="4581"/>
              <a:ext cx="3829" cy="1220"/>
              <a:chOff x="235" y="1844"/>
              <a:chExt cx="5241" cy="1605"/>
            </a:xfrm>
          </p:grpSpPr>
          <p:grpSp>
            <p:nvGrpSpPr>
              <p:cNvPr id="25" name="Group 126">
                <a:extLst>
                  <a:ext uri="{FF2B5EF4-FFF2-40B4-BE49-F238E27FC236}">
                    <a16:creationId xmlns:a16="http://schemas.microsoft.com/office/drawing/2014/main" id="{5C103FAC-776E-4834-B78F-5A4D91F2CFD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35" y="2750"/>
                <a:ext cx="5241" cy="699"/>
                <a:chOff x="235" y="2750"/>
                <a:chExt cx="5241" cy="699"/>
              </a:xfrm>
            </p:grpSpPr>
            <p:sp>
              <p:nvSpPr>
                <p:cNvPr id="36" name="Line 127">
                  <a:extLst>
                    <a:ext uri="{FF2B5EF4-FFF2-40B4-BE49-F238E27FC236}">
                      <a16:creationId xmlns:a16="http://schemas.microsoft.com/office/drawing/2014/main" id="{C62C7576-E59B-425C-938F-CF982BAEB3E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5" y="3449"/>
                  <a:ext cx="5241" cy="0"/>
                </a:xfrm>
                <a:prstGeom prst="line">
                  <a:avLst/>
                </a:prstGeom>
                <a:noFill/>
                <a:ln w="3175">
                  <a:solidFill>
                    <a:schemeClr val="bg1">
                      <a:lumMod val="75000"/>
                      <a:alpha val="20000"/>
                    </a:schemeClr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ko-KR" altLang="en-US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37" name="Line 128">
                  <a:extLst>
                    <a:ext uri="{FF2B5EF4-FFF2-40B4-BE49-F238E27FC236}">
                      <a16:creationId xmlns:a16="http://schemas.microsoft.com/office/drawing/2014/main" id="{290BA11C-B41A-493F-91A1-81EDB1FAE4A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5" y="3191"/>
                  <a:ext cx="5241" cy="0"/>
                </a:xfrm>
                <a:prstGeom prst="line">
                  <a:avLst/>
                </a:prstGeom>
                <a:noFill/>
                <a:ln w="3175">
                  <a:solidFill>
                    <a:schemeClr val="bg1">
                      <a:lumMod val="75000"/>
                      <a:alpha val="20000"/>
                    </a:schemeClr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ko-KR" altLang="en-US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38" name="Line 129">
                  <a:extLst>
                    <a:ext uri="{FF2B5EF4-FFF2-40B4-BE49-F238E27FC236}">
                      <a16:creationId xmlns:a16="http://schemas.microsoft.com/office/drawing/2014/main" id="{768B8D75-E18D-4D7B-833D-1984F7B9D21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5" y="2958"/>
                  <a:ext cx="5239" cy="0"/>
                </a:xfrm>
                <a:prstGeom prst="line">
                  <a:avLst/>
                </a:prstGeom>
                <a:noFill/>
                <a:ln w="3175">
                  <a:solidFill>
                    <a:schemeClr val="bg1">
                      <a:lumMod val="75000"/>
                      <a:alpha val="20000"/>
                    </a:schemeClr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ko-KR" altLang="en-US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39" name="Line 130">
                  <a:extLst>
                    <a:ext uri="{FF2B5EF4-FFF2-40B4-BE49-F238E27FC236}">
                      <a16:creationId xmlns:a16="http://schemas.microsoft.com/office/drawing/2014/main" id="{CF367203-9772-462D-913B-B5F3F76C3A1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5" y="2750"/>
                  <a:ext cx="5239" cy="0"/>
                </a:xfrm>
                <a:prstGeom prst="line">
                  <a:avLst/>
                </a:prstGeom>
                <a:noFill/>
                <a:ln w="3175">
                  <a:solidFill>
                    <a:schemeClr val="bg1">
                      <a:lumMod val="75000"/>
                      <a:alpha val="20000"/>
                    </a:schemeClr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ko-KR" altLang="en-US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grpSp>
            <p:nvGrpSpPr>
              <p:cNvPr id="26" name="Group 131">
                <a:extLst>
                  <a:ext uri="{FF2B5EF4-FFF2-40B4-BE49-F238E27FC236}">
                    <a16:creationId xmlns:a16="http://schemas.microsoft.com/office/drawing/2014/main" id="{112E6758-D4CA-423C-8117-3F6DCA48BA6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35" y="1844"/>
                <a:ext cx="5241" cy="728"/>
                <a:chOff x="235" y="1844"/>
                <a:chExt cx="5241" cy="728"/>
              </a:xfrm>
            </p:grpSpPr>
            <p:sp>
              <p:nvSpPr>
                <p:cNvPr id="27" name="Line 132">
                  <a:extLst>
                    <a:ext uri="{FF2B5EF4-FFF2-40B4-BE49-F238E27FC236}">
                      <a16:creationId xmlns:a16="http://schemas.microsoft.com/office/drawing/2014/main" id="{8702939D-8A35-4676-BC0F-BD6B28333A9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5" y="2572"/>
                  <a:ext cx="5241" cy="0"/>
                </a:xfrm>
                <a:prstGeom prst="line">
                  <a:avLst/>
                </a:prstGeom>
                <a:noFill/>
                <a:ln w="3175">
                  <a:solidFill>
                    <a:schemeClr val="bg1">
                      <a:lumMod val="75000"/>
                      <a:alpha val="20000"/>
                    </a:schemeClr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ko-KR" altLang="en-US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8" name="Line 133">
                  <a:extLst>
                    <a:ext uri="{FF2B5EF4-FFF2-40B4-BE49-F238E27FC236}">
                      <a16:creationId xmlns:a16="http://schemas.microsoft.com/office/drawing/2014/main" id="{A74F71EA-BDF2-4DC1-9663-7C730CD22B8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35" y="2401"/>
                  <a:ext cx="5241" cy="1"/>
                </a:xfrm>
                <a:prstGeom prst="line">
                  <a:avLst/>
                </a:prstGeom>
                <a:noFill/>
                <a:ln w="3175">
                  <a:solidFill>
                    <a:schemeClr val="bg1">
                      <a:lumMod val="75000"/>
                      <a:alpha val="20000"/>
                    </a:schemeClr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ko-KR" altLang="en-US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9" name="Line 134">
                  <a:extLst>
                    <a:ext uri="{FF2B5EF4-FFF2-40B4-BE49-F238E27FC236}">
                      <a16:creationId xmlns:a16="http://schemas.microsoft.com/office/drawing/2014/main" id="{A9EA7AA3-8546-4112-A06A-35545B9C866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5" y="2245"/>
                  <a:ext cx="5241" cy="5"/>
                </a:xfrm>
                <a:prstGeom prst="line">
                  <a:avLst/>
                </a:prstGeom>
                <a:noFill/>
                <a:ln w="3175">
                  <a:solidFill>
                    <a:schemeClr val="bg1">
                      <a:lumMod val="75000"/>
                      <a:alpha val="20000"/>
                    </a:schemeClr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ko-KR" altLang="en-US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30" name="Line 135">
                  <a:extLst>
                    <a:ext uri="{FF2B5EF4-FFF2-40B4-BE49-F238E27FC236}">
                      <a16:creationId xmlns:a16="http://schemas.microsoft.com/office/drawing/2014/main" id="{BEEC5E9F-301C-491B-9148-61DADE016EC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5" y="2121"/>
                  <a:ext cx="5217" cy="0"/>
                </a:xfrm>
                <a:prstGeom prst="line">
                  <a:avLst/>
                </a:prstGeom>
                <a:noFill/>
                <a:ln w="3175">
                  <a:solidFill>
                    <a:schemeClr val="bg1">
                      <a:lumMod val="75000"/>
                      <a:alpha val="20000"/>
                    </a:schemeClr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ko-KR" altLang="en-US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31" name="Line 136">
                  <a:extLst>
                    <a:ext uri="{FF2B5EF4-FFF2-40B4-BE49-F238E27FC236}">
                      <a16:creationId xmlns:a16="http://schemas.microsoft.com/office/drawing/2014/main" id="{B8CCBC56-D848-4622-BBB5-B1AA577BED9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35" y="2015"/>
                  <a:ext cx="5241" cy="6"/>
                </a:xfrm>
                <a:prstGeom prst="line">
                  <a:avLst/>
                </a:prstGeom>
                <a:noFill/>
                <a:ln w="3175">
                  <a:solidFill>
                    <a:schemeClr val="bg1">
                      <a:lumMod val="75000"/>
                      <a:alpha val="20000"/>
                    </a:schemeClr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ko-KR" altLang="en-US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32" name="Line 137">
                  <a:extLst>
                    <a:ext uri="{FF2B5EF4-FFF2-40B4-BE49-F238E27FC236}">
                      <a16:creationId xmlns:a16="http://schemas.microsoft.com/office/drawing/2014/main" id="{EC562B2C-0964-45E0-A873-5CDC2346FF8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5" y="1946"/>
                  <a:ext cx="5241" cy="4"/>
                </a:xfrm>
                <a:prstGeom prst="line">
                  <a:avLst/>
                </a:prstGeom>
                <a:noFill/>
                <a:ln w="3175">
                  <a:solidFill>
                    <a:schemeClr val="bg1">
                      <a:lumMod val="75000"/>
                      <a:alpha val="20000"/>
                    </a:schemeClr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ko-KR" altLang="en-US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33" name="Line 138">
                  <a:extLst>
                    <a:ext uri="{FF2B5EF4-FFF2-40B4-BE49-F238E27FC236}">
                      <a16:creationId xmlns:a16="http://schemas.microsoft.com/office/drawing/2014/main" id="{9B5137C7-F9C1-4B4C-A6C9-86FC67BD208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35" y="1908"/>
                  <a:ext cx="5241" cy="10"/>
                </a:xfrm>
                <a:prstGeom prst="line">
                  <a:avLst/>
                </a:prstGeom>
                <a:noFill/>
                <a:ln w="3175">
                  <a:solidFill>
                    <a:schemeClr val="bg1">
                      <a:lumMod val="75000"/>
                      <a:alpha val="20000"/>
                    </a:schemeClr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ko-KR" altLang="en-US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34" name="Line 139">
                  <a:extLst>
                    <a:ext uri="{FF2B5EF4-FFF2-40B4-BE49-F238E27FC236}">
                      <a16:creationId xmlns:a16="http://schemas.microsoft.com/office/drawing/2014/main" id="{5F148B9D-69A8-48CD-ABE0-74C0D203502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58" y="1866"/>
                  <a:ext cx="5218" cy="0"/>
                </a:xfrm>
                <a:prstGeom prst="line">
                  <a:avLst/>
                </a:prstGeom>
                <a:noFill/>
                <a:ln w="3175">
                  <a:solidFill>
                    <a:schemeClr val="bg1">
                      <a:lumMod val="75000"/>
                      <a:alpha val="20000"/>
                    </a:schemeClr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ko-KR" altLang="en-US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35" name="Line 140">
                  <a:extLst>
                    <a:ext uri="{FF2B5EF4-FFF2-40B4-BE49-F238E27FC236}">
                      <a16:creationId xmlns:a16="http://schemas.microsoft.com/office/drawing/2014/main" id="{BF4DB87C-4B23-4758-8269-37225E5BC5E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5" y="1844"/>
                  <a:ext cx="5241" cy="0"/>
                </a:xfrm>
                <a:prstGeom prst="line">
                  <a:avLst/>
                </a:prstGeom>
                <a:noFill/>
                <a:ln w="3175">
                  <a:solidFill>
                    <a:schemeClr val="bg1">
                      <a:lumMod val="75000"/>
                      <a:alpha val="20000"/>
                    </a:schemeClr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ko-KR" altLang="en-US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</p:grpSp>
      </p:grpSp>
      <p:sp>
        <p:nvSpPr>
          <p:cNvPr id="82" name="타원 81">
            <a:extLst>
              <a:ext uri="{FF2B5EF4-FFF2-40B4-BE49-F238E27FC236}">
                <a16:creationId xmlns:a16="http://schemas.microsoft.com/office/drawing/2014/main" id="{842E0C41-BA39-4B46-B868-5E0047A2332F}"/>
              </a:ext>
            </a:extLst>
          </p:cNvPr>
          <p:cNvSpPr/>
          <p:nvPr userDrawn="1"/>
        </p:nvSpPr>
        <p:spPr>
          <a:xfrm>
            <a:off x="3165451" y="5357560"/>
            <a:ext cx="463363" cy="463363"/>
          </a:xfrm>
          <a:prstGeom prst="ellipse">
            <a:avLst/>
          </a:prstGeom>
          <a:solidFill>
            <a:schemeClr val="bg1">
              <a:lumMod val="95000"/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D547B72B-138F-4633-BD8A-D29F6F543832}"/>
              </a:ext>
            </a:extLst>
          </p:cNvPr>
          <p:cNvSpPr/>
          <p:nvPr userDrawn="1"/>
        </p:nvSpPr>
        <p:spPr>
          <a:xfrm>
            <a:off x="4343106" y="5440542"/>
            <a:ext cx="833544" cy="833544"/>
          </a:xfrm>
          <a:prstGeom prst="ellipse">
            <a:avLst/>
          </a:prstGeom>
          <a:solidFill>
            <a:schemeClr val="bg1">
              <a:lumMod val="85000"/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EDEF8C5E-18CA-4548-9B57-D580DD7E3293}"/>
              </a:ext>
            </a:extLst>
          </p:cNvPr>
          <p:cNvSpPr/>
          <p:nvPr userDrawn="1"/>
        </p:nvSpPr>
        <p:spPr>
          <a:xfrm>
            <a:off x="6372756" y="5971257"/>
            <a:ext cx="463363" cy="463363"/>
          </a:xfrm>
          <a:prstGeom prst="ellipse">
            <a:avLst/>
          </a:prstGeom>
          <a:solidFill>
            <a:schemeClr val="bg1">
              <a:lumMod val="95000"/>
              <a:alpha val="8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4E04D827-0517-4572-9B96-A8E46A757A2F}"/>
              </a:ext>
            </a:extLst>
          </p:cNvPr>
          <p:cNvSpPr/>
          <p:nvPr userDrawn="1"/>
        </p:nvSpPr>
        <p:spPr>
          <a:xfrm>
            <a:off x="8480598" y="4941168"/>
            <a:ext cx="1440160" cy="1440160"/>
          </a:xfrm>
          <a:prstGeom prst="ellipse">
            <a:avLst/>
          </a:prstGeom>
          <a:solidFill>
            <a:schemeClr val="bg1">
              <a:lumMod val="85000"/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6" name="타원 85">
            <a:extLst>
              <a:ext uri="{FF2B5EF4-FFF2-40B4-BE49-F238E27FC236}">
                <a16:creationId xmlns:a16="http://schemas.microsoft.com/office/drawing/2014/main" id="{36058AD3-83C5-4F0E-B0BC-78EB40880C56}"/>
              </a:ext>
            </a:extLst>
          </p:cNvPr>
          <p:cNvSpPr/>
          <p:nvPr userDrawn="1"/>
        </p:nvSpPr>
        <p:spPr>
          <a:xfrm>
            <a:off x="7990851" y="5647263"/>
            <a:ext cx="219106" cy="219106"/>
          </a:xfrm>
          <a:prstGeom prst="ellipse">
            <a:avLst/>
          </a:prstGeom>
          <a:solidFill>
            <a:schemeClr val="bg1">
              <a:lumMod val="95000"/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87" name="그림 86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360" y="6523794"/>
            <a:ext cx="819847" cy="19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0247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50">
            <a:extLst>
              <a:ext uri="{FF2B5EF4-FFF2-40B4-BE49-F238E27FC236}">
                <a16:creationId xmlns:a16="http://schemas.microsoft.com/office/drawing/2014/main" id="{A3C91CA8-9D5E-47D2-B2E4-82DFA66CF685}"/>
              </a:ext>
            </a:extLst>
          </p:cNvPr>
          <p:cNvSpPr/>
          <p:nvPr userDrawn="1"/>
        </p:nvSpPr>
        <p:spPr>
          <a:xfrm>
            <a:off x="-16346" y="6011877"/>
            <a:ext cx="9920759" cy="687300"/>
          </a:xfrm>
          <a:custGeom>
            <a:avLst/>
            <a:gdLst>
              <a:gd name="connsiteX0" fmla="*/ 0 w 579317"/>
              <a:gd name="connsiteY0" fmla="*/ 0 h 914946"/>
              <a:gd name="connsiteX1" fmla="*/ 579317 w 579317"/>
              <a:gd name="connsiteY1" fmla="*/ 0 h 914946"/>
              <a:gd name="connsiteX2" fmla="*/ 579317 w 579317"/>
              <a:gd name="connsiteY2" fmla="*/ 914946 h 914946"/>
              <a:gd name="connsiteX3" fmla="*/ 0 w 579317"/>
              <a:gd name="connsiteY3" fmla="*/ 914946 h 914946"/>
              <a:gd name="connsiteX4" fmla="*/ 0 w 579317"/>
              <a:gd name="connsiteY4" fmla="*/ 0 h 914946"/>
              <a:gd name="connsiteX0" fmla="*/ 0 w 579317"/>
              <a:gd name="connsiteY0" fmla="*/ 0 h 914946"/>
              <a:gd name="connsiteX1" fmla="*/ 407867 w 579317"/>
              <a:gd name="connsiteY1" fmla="*/ 0 h 914946"/>
              <a:gd name="connsiteX2" fmla="*/ 579317 w 579317"/>
              <a:gd name="connsiteY2" fmla="*/ 914946 h 914946"/>
              <a:gd name="connsiteX3" fmla="*/ 0 w 579317"/>
              <a:gd name="connsiteY3" fmla="*/ 914946 h 914946"/>
              <a:gd name="connsiteX4" fmla="*/ 0 w 579317"/>
              <a:gd name="connsiteY4" fmla="*/ 0 h 914946"/>
              <a:gd name="connsiteX0" fmla="*/ 0 w 579317"/>
              <a:gd name="connsiteY0" fmla="*/ 0 h 914946"/>
              <a:gd name="connsiteX1" fmla="*/ 369767 w 579317"/>
              <a:gd name="connsiteY1" fmla="*/ 0 h 914946"/>
              <a:gd name="connsiteX2" fmla="*/ 579317 w 579317"/>
              <a:gd name="connsiteY2" fmla="*/ 914946 h 914946"/>
              <a:gd name="connsiteX3" fmla="*/ 0 w 579317"/>
              <a:gd name="connsiteY3" fmla="*/ 914946 h 914946"/>
              <a:gd name="connsiteX4" fmla="*/ 0 w 579317"/>
              <a:gd name="connsiteY4" fmla="*/ 0 h 914946"/>
              <a:gd name="connsiteX0" fmla="*/ 0 w 598367"/>
              <a:gd name="connsiteY0" fmla="*/ 0 h 914946"/>
              <a:gd name="connsiteX1" fmla="*/ 598367 w 598367"/>
              <a:gd name="connsiteY1" fmla="*/ 9525 h 914946"/>
              <a:gd name="connsiteX2" fmla="*/ 579317 w 598367"/>
              <a:gd name="connsiteY2" fmla="*/ 914946 h 914946"/>
              <a:gd name="connsiteX3" fmla="*/ 0 w 598367"/>
              <a:gd name="connsiteY3" fmla="*/ 914946 h 914946"/>
              <a:gd name="connsiteX4" fmla="*/ 0 w 598367"/>
              <a:gd name="connsiteY4" fmla="*/ 0 h 914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8367" h="914946">
                <a:moveTo>
                  <a:pt x="0" y="0"/>
                </a:moveTo>
                <a:lnTo>
                  <a:pt x="598367" y="9525"/>
                </a:lnTo>
                <a:lnTo>
                  <a:pt x="579317" y="914946"/>
                </a:lnTo>
                <a:lnTo>
                  <a:pt x="0" y="914946"/>
                </a:lnTo>
                <a:lnTo>
                  <a:pt x="0" y="0"/>
                </a:lnTo>
                <a:close/>
              </a:path>
            </a:pathLst>
          </a:custGeom>
          <a:pattFill prst="ltUpDiag">
            <a:fgClr>
              <a:schemeClr val="bg1">
                <a:lumMod val="95000"/>
              </a:schemeClr>
            </a:fgClr>
            <a:bgClr>
              <a:schemeClr val="bg1">
                <a:lumMod val="8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2D0EE3D-5054-4FFD-97F1-AD81727C8B28}"/>
              </a:ext>
            </a:extLst>
          </p:cNvPr>
          <p:cNvSpPr/>
          <p:nvPr userDrawn="1"/>
        </p:nvSpPr>
        <p:spPr>
          <a:xfrm>
            <a:off x="-16346" y="6080925"/>
            <a:ext cx="9920759" cy="764703"/>
          </a:xfrm>
          <a:prstGeom prst="rect">
            <a:avLst/>
          </a:prstGeom>
          <a:pattFill prst="ltUpDiag">
            <a:fgClr>
              <a:srgbClr val="0070C0"/>
            </a:fgClr>
            <a:bgClr>
              <a:srgbClr val="054885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 Box 7">
            <a:extLst>
              <a:ext uri="{FF2B5EF4-FFF2-40B4-BE49-F238E27FC236}">
                <a16:creationId xmlns:a16="http://schemas.microsoft.com/office/drawing/2014/main" id="{1040DD02-8CA8-412E-98E4-BDDEFCACE846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063774" y="5406824"/>
            <a:ext cx="7721202" cy="965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lnSpc>
                <a:spcPct val="85000"/>
              </a:lnSpc>
              <a:spcBef>
                <a:spcPct val="20000"/>
              </a:spcBef>
              <a:buClr>
                <a:schemeClr val="bg1"/>
              </a:buClr>
              <a:buFont typeface="Wingdings" panose="05000000000000000000" pitchFamily="2" charset="2"/>
              <a:buChar char="•"/>
              <a:defRPr kumimoji="1" sz="2400" b="1">
                <a:solidFill>
                  <a:schemeClr val="bg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bg1"/>
              </a:buClr>
              <a:buFont typeface="Wingdings" panose="05000000000000000000" pitchFamily="2" charset="2"/>
              <a:buChar char="q"/>
              <a:defRPr kumimoji="1" sz="2000">
                <a:solidFill>
                  <a:schemeClr val="bg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1"/>
              </a:buClr>
              <a:buChar char="―"/>
              <a:defRPr kumimoji="1" sz="2400">
                <a:solidFill>
                  <a:schemeClr val="bg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bg1"/>
              </a:buClr>
              <a:buChar char="•"/>
              <a:defRPr kumimoji="1" sz="1600">
                <a:solidFill>
                  <a:schemeClr val="bg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1"/>
              </a:buClr>
              <a:buFont typeface="Wingdings" panose="05000000000000000000" pitchFamily="2" charset="2"/>
              <a:buAutoNum type="arabicPeriod"/>
              <a:defRPr kumimoji="1" sz="1200">
                <a:solidFill>
                  <a:schemeClr val="bg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Font typeface="Wingdings" panose="05000000000000000000" pitchFamily="2" charset="2"/>
              <a:buAutoNum type="arabicPeriod"/>
              <a:defRPr kumimoji="1" sz="1200">
                <a:solidFill>
                  <a:schemeClr val="bg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Font typeface="Wingdings" panose="05000000000000000000" pitchFamily="2" charset="2"/>
              <a:buAutoNum type="arabicPeriod"/>
              <a:defRPr kumimoji="1" sz="1200">
                <a:solidFill>
                  <a:schemeClr val="bg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Font typeface="Wingdings" panose="05000000000000000000" pitchFamily="2" charset="2"/>
              <a:buAutoNum type="arabicPeriod"/>
              <a:defRPr kumimoji="1" sz="1200">
                <a:solidFill>
                  <a:schemeClr val="bg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Font typeface="Wingdings" panose="05000000000000000000" pitchFamily="2" charset="2"/>
              <a:buAutoNum type="arabicPeriod"/>
              <a:defRPr kumimoji="1" sz="1200">
                <a:solidFill>
                  <a:schemeClr val="bg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 algn="ctr" latinLnBrk="0">
              <a:lnSpc>
                <a:spcPct val="150000"/>
              </a:lnSpc>
              <a:spcBef>
                <a:spcPct val="0"/>
              </a:spcBef>
              <a:buClrTx/>
              <a:buFontTx/>
              <a:buNone/>
            </a:pPr>
            <a:r>
              <a:rPr kumimoji="0" lang="ko-KR" altLang="en-US" sz="1050" b="0" dirty="0">
                <a:solidFill>
                  <a:srgbClr val="1F497D">
                    <a:lumMod val="7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상기 문서에 대한 저작권을 포함한 지적재산권은 비젠트로</a:t>
            </a:r>
            <a:r>
              <a:rPr kumimoji="0" lang="en-US" altLang="ko-KR" sz="1050" b="0" dirty="0">
                <a:solidFill>
                  <a:srgbClr val="1F497D">
                    <a:lumMod val="7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kumimoji="0" lang="ko-KR" altLang="en-US" sz="1050" b="0" dirty="0">
                <a:solidFill>
                  <a:srgbClr val="1F497D">
                    <a:lumMod val="7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</a:t>
            </a:r>
            <a:r>
              <a:rPr kumimoji="0" lang="en-US" altLang="ko-KR" sz="1050" b="0" dirty="0">
                <a:solidFill>
                  <a:srgbClr val="1F497D">
                    <a:lumMod val="7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kumimoji="0" lang="ko-KR" altLang="en-US" sz="1050" b="0" dirty="0">
                <a:solidFill>
                  <a:srgbClr val="1F497D">
                    <a:lumMod val="7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에게 있으며</a:t>
            </a:r>
            <a:r>
              <a:rPr kumimoji="0" lang="en-US" altLang="ko-KR" sz="1050" b="0" dirty="0">
                <a:solidFill>
                  <a:srgbClr val="1F497D">
                    <a:lumMod val="7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kumimoji="0" lang="ko-KR" altLang="en-US" sz="1050" b="0" dirty="0">
                <a:solidFill>
                  <a:srgbClr val="1F497D">
                    <a:lumMod val="7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비젠트로</a:t>
            </a:r>
            <a:r>
              <a:rPr kumimoji="0" lang="en-US" altLang="ko-KR" sz="1050" b="0" dirty="0">
                <a:solidFill>
                  <a:srgbClr val="1F497D">
                    <a:lumMod val="7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kumimoji="0" lang="ko-KR" altLang="en-US" sz="1050" b="0" dirty="0">
                <a:solidFill>
                  <a:srgbClr val="1F497D">
                    <a:lumMod val="7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</a:t>
            </a:r>
            <a:r>
              <a:rPr kumimoji="0" lang="en-US" altLang="ko-KR" sz="1050" b="0" dirty="0">
                <a:solidFill>
                  <a:srgbClr val="1F497D">
                    <a:lumMod val="7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kumimoji="0" lang="ko-KR" altLang="en-US" sz="1050" b="0" dirty="0">
                <a:solidFill>
                  <a:srgbClr val="1F497D">
                    <a:lumMod val="7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 기밀정보 및 영업비밀을 포함하고 있습니다</a:t>
            </a:r>
            <a:r>
              <a:rPr kumimoji="0" lang="en-US" altLang="ko-KR" sz="1050" b="0" dirty="0">
                <a:solidFill>
                  <a:srgbClr val="1F497D">
                    <a:lumMod val="7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  <a:p>
            <a:pPr algn="ctr" latinLnBrk="0">
              <a:lnSpc>
                <a:spcPct val="150000"/>
              </a:lnSpc>
              <a:spcBef>
                <a:spcPct val="0"/>
              </a:spcBef>
              <a:buClrTx/>
              <a:buFontTx/>
              <a:buNone/>
            </a:pPr>
            <a:r>
              <a:rPr kumimoji="0" lang="ko-KR" altLang="en-US" sz="900" b="0" dirty="0">
                <a:solidFill>
                  <a:prstClr val="black">
                    <a:lumMod val="50000"/>
                    <a:lumOff val="50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본 문서를 제공된 목적 외에 다른 목적으로  사용</a:t>
            </a:r>
            <a:r>
              <a:rPr kumimoji="0" lang="en-US" altLang="ko-KR" sz="900" b="0" dirty="0">
                <a:solidFill>
                  <a:prstClr val="black">
                    <a:lumMod val="50000"/>
                    <a:lumOff val="50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kumimoji="0" lang="ko-KR" altLang="en-US" sz="900" b="0" dirty="0">
                <a:solidFill>
                  <a:prstClr val="black">
                    <a:lumMod val="50000"/>
                    <a:lumOff val="50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복사</a:t>
            </a:r>
            <a:r>
              <a:rPr kumimoji="0" lang="en-US" altLang="ko-KR" sz="900" b="0" dirty="0">
                <a:solidFill>
                  <a:prstClr val="black">
                    <a:lumMod val="50000"/>
                    <a:lumOff val="50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kumimoji="0" lang="ko-KR" altLang="en-US" sz="900" b="0" dirty="0">
                <a:solidFill>
                  <a:prstClr val="black">
                    <a:lumMod val="50000"/>
                    <a:lumOff val="50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공개</a:t>
            </a:r>
            <a:r>
              <a:rPr kumimoji="0" lang="en-US" altLang="ko-KR" sz="900" b="0" dirty="0">
                <a:solidFill>
                  <a:prstClr val="black">
                    <a:lumMod val="50000"/>
                    <a:lumOff val="50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kumimoji="0" lang="ko-KR" altLang="en-US" sz="900" b="0" dirty="0">
                <a:solidFill>
                  <a:prstClr val="black">
                    <a:lumMod val="50000"/>
                    <a:lumOff val="50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배포하는 것은 비젠트로</a:t>
            </a:r>
            <a:r>
              <a:rPr kumimoji="0" lang="en-US" altLang="ko-KR" sz="900" b="0" dirty="0">
                <a:solidFill>
                  <a:prstClr val="black">
                    <a:lumMod val="50000"/>
                    <a:lumOff val="50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kumimoji="0" lang="ko-KR" altLang="en-US" sz="900" b="0" dirty="0">
                <a:solidFill>
                  <a:prstClr val="black">
                    <a:lumMod val="50000"/>
                    <a:lumOff val="50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</a:t>
            </a:r>
            <a:r>
              <a:rPr kumimoji="0" lang="en-US" altLang="ko-KR" sz="900" b="0" dirty="0">
                <a:solidFill>
                  <a:prstClr val="black">
                    <a:lumMod val="50000"/>
                    <a:lumOff val="50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kumimoji="0" lang="ko-KR" altLang="en-US" sz="900" b="0" dirty="0">
                <a:solidFill>
                  <a:prstClr val="black">
                    <a:lumMod val="50000"/>
                    <a:lumOff val="50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 영업비밀 및 지적재산권 침해가 되므로 엄격히 금지합니다</a:t>
            </a:r>
            <a:r>
              <a:rPr kumimoji="0" lang="en-US" altLang="ko-KR" sz="900" b="0" dirty="0">
                <a:solidFill>
                  <a:prstClr val="black">
                    <a:lumMod val="50000"/>
                    <a:lumOff val="50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006648C-8DD9-45E7-ADD3-4DAEBDBABF74}"/>
              </a:ext>
            </a:extLst>
          </p:cNvPr>
          <p:cNvSpPr/>
          <p:nvPr userDrawn="1"/>
        </p:nvSpPr>
        <p:spPr>
          <a:xfrm>
            <a:off x="3231443" y="6453336"/>
            <a:ext cx="349647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latinLnBrk="0" hangingPunct="0"/>
            <a:r>
              <a:rPr lang="en-US" altLang="ko-KR" sz="800" dirty="0">
                <a:solidFill>
                  <a:prstClr val="white">
                    <a:lumMod val="7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Copyright © 2021 Bizentro Co., Ltd. All rights reserved   |  Confidential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0616407A-FAB0-46A3-A664-E47C8C44BE6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4745" y="3220958"/>
            <a:ext cx="1873567" cy="1360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9810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18">
            <a:extLst>
              <a:ext uri="{FF2B5EF4-FFF2-40B4-BE49-F238E27FC236}">
                <a16:creationId xmlns:a16="http://schemas.microsoft.com/office/drawing/2014/main" id="{70F4B0D5-DB2F-4803-83C7-88862D62FDF9}"/>
              </a:ext>
            </a:extLst>
          </p:cNvPr>
          <p:cNvSpPr txBox="1">
            <a:spLocks/>
          </p:cNvSpPr>
          <p:nvPr userDrawn="1"/>
        </p:nvSpPr>
        <p:spPr>
          <a:xfrm>
            <a:off x="4321806" y="6530539"/>
            <a:ext cx="1260000" cy="180000"/>
          </a:xfrm>
          <a:prstGeom prst="rect">
            <a:avLst/>
          </a:prstGeom>
        </p:spPr>
        <p:txBody>
          <a:bodyPr lIns="0" tIns="0" rIns="0" bIns="0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07DC75F8-B9E7-4021-AE1B-8276987DD865}" type="slidenum">
              <a:rPr lang="ko-KR" altLang="en-US" sz="10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algn="ctr"/>
              <a:t>‹#›</a:t>
            </a:fld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endParaRPr lang="ko-KR" altLang="en-US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330645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819" r:id="rId2"/>
    <p:sldLayoutId id="2147483820" r:id="rId3"/>
    <p:sldLayoutId id="2147483808" r:id="rId4"/>
    <p:sldLayoutId id="2147483849" r:id="rId5"/>
    <p:sldLayoutId id="2147483850" r:id="rId6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18">
            <a:extLst>
              <a:ext uri="{FF2B5EF4-FFF2-40B4-BE49-F238E27FC236}">
                <a16:creationId xmlns:a16="http://schemas.microsoft.com/office/drawing/2014/main" id="{70F4B0D5-DB2F-4803-83C7-88862D62FDF9}"/>
              </a:ext>
            </a:extLst>
          </p:cNvPr>
          <p:cNvSpPr txBox="1">
            <a:spLocks/>
          </p:cNvSpPr>
          <p:nvPr userDrawn="1"/>
        </p:nvSpPr>
        <p:spPr>
          <a:xfrm>
            <a:off x="4322206" y="6525344"/>
            <a:ext cx="1260000" cy="180000"/>
          </a:xfrm>
          <a:prstGeom prst="rect">
            <a:avLst/>
          </a:prstGeom>
        </p:spPr>
        <p:txBody>
          <a:bodyPr lIns="0" tIns="0" rIns="0" bIns="0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07DC75F8-B9E7-4021-AE1B-8276987DD865}" type="slidenum">
              <a:rPr lang="ko-KR" altLang="en-US" sz="100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ctr"/>
              <a:t>‹#›</a:t>
            </a:fld>
            <a:r>
              <a:rPr lang="ko-KR" altLang="en-US" sz="10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0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endParaRPr lang="ko-KR" altLang="en-US" sz="10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25036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4" r:id="rId1"/>
    <p:sldLayoutId id="2147483827" r:id="rId2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18" Type="http://schemas.microsoft.com/office/2007/relationships/hdphoto" Target="../media/hdphoto2.wdp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jpeg"/><Relationship Id="rId17" Type="http://schemas.openxmlformats.org/officeDocument/2006/relationships/image" Target="../media/image36.png"/><Relationship Id="rId2" Type="http://schemas.openxmlformats.org/officeDocument/2006/relationships/image" Target="../media/image22.png"/><Relationship Id="rId16" Type="http://schemas.microsoft.com/office/2007/relationships/hdphoto" Target="../media/hdphoto1.wdp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11" Type="http://schemas.openxmlformats.org/officeDocument/2006/relationships/image" Target="../media/image31.jpeg"/><Relationship Id="rId5" Type="http://schemas.openxmlformats.org/officeDocument/2006/relationships/image" Target="../media/image25.png"/><Relationship Id="rId15" Type="http://schemas.openxmlformats.org/officeDocument/2006/relationships/image" Target="../media/image35.png"/><Relationship Id="rId10" Type="http://schemas.openxmlformats.org/officeDocument/2006/relationships/image" Target="../media/image30.png"/><Relationship Id="rId19" Type="http://schemas.openxmlformats.org/officeDocument/2006/relationships/image" Target="../media/image37.png"/><Relationship Id="rId4" Type="http://schemas.openxmlformats.org/officeDocument/2006/relationships/image" Target="../media/image24.png"/><Relationship Id="rId9" Type="http://schemas.openxmlformats.org/officeDocument/2006/relationships/image" Target="../media/image29.jpeg"/><Relationship Id="rId14" Type="http://schemas.openxmlformats.org/officeDocument/2006/relationships/image" Target="../media/image34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45D7ACE-19C3-40EA-90F6-C472F9A9EF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9904413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A0ADE3B2-1BD1-42E9-BE45-FC6865F55715}"/>
              </a:ext>
            </a:extLst>
          </p:cNvPr>
          <p:cNvSpPr/>
          <p:nvPr/>
        </p:nvSpPr>
        <p:spPr>
          <a:xfrm>
            <a:off x="165804" y="1634"/>
            <a:ext cx="3821243" cy="6858000"/>
          </a:xfrm>
          <a:prstGeom prst="rect">
            <a:avLst/>
          </a:prstGeom>
          <a:gradFill>
            <a:gsLst>
              <a:gs pos="0">
                <a:schemeClr val="tx1">
                  <a:alpha val="66000"/>
                </a:schemeClr>
              </a:gs>
              <a:gs pos="100000">
                <a:schemeClr val="tx1">
                  <a:alpha val="74000"/>
                </a:schemeClr>
              </a:gs>
            </a:gsLst>
            <a:lin ang="5400000" scaled="0"/>
          </a:gra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DE87ED8-8BE8-45A1-A014-0446F2C75D6F}"/>
              </a:ext>
            </a:extLst>
          </p:cNvPr>
          <p:cNvSpPr/>
          <p:nvPr/>
        </p:nvSpPr>
        <p:spPr>
          <a:xfrm>
            <a:off x="5006888" y="6528707"/>
            <a:ext cx="355257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latinLnBrk="0" hangingPunct="0"/>
            <a:r>
              <a:rPr lang="en-US" altLang="ko-KR" sz="800" dirty="0">
                <a:solidFill>
                  <a:schemeClr val="bg1"/>
                </a:solidFill>
                <a:latin typeface="맑은 고딕" panose="020B0503020000020004" pitchFamily="50" charset="-127"/>
                <a:ea typeface="(한)고인돌B" panose="02030600000101010101" pitchFamily="18" charset="-127"/>
                <a:cs typeface="Arial" panose="020B0604020202020204" pitchFamily="34" charset="0"/>
              </a:rPr>
              <a:t>Copyright © 2021 </a:t>
            </a:r>
            <a:r>
              <a:rPr lang="en-US" altLang="ko-KR" sz="800" dirty="0" err="1">
                <a:solidFill>
                  <a:schemeClr val="bg1"/>
                </a:solidFill>
                <a:latin typeface="맑은 고딕" panose="020B0503020000020004" pitchFamily="50" charset="-127"/>
                <a:ea typeface="(한)고인돌B" panose="02030600000101010101" pitchFamily="18" charset="-127"/>
                <a:cs typeface="Arial" panose="020B0604020202020204" pitchFamily="34" charset="0"/>
              </a:rPr>
              <a:t>Bizentro</a:t>
            </a:r>
            <a:r>
              <a:rPr lang="en-US" altLang="ko-KR" sz="800" dirty="0">
                <a:solidFill>
                  <a:schemeClr val="bg1"/>
                </a:solidFill>
                <a:latin typeface="맑은 고딕" panose="020B0503020000020004" pitchFamily="50" charset="-127"/>
                <a:ea typeface="(한)고인돌B" panose="02030600000101010101" pitchFamily="18" charset="-127"/>
                <a:cs typeface="Arial" panose="020B0604020202020204" pitchFamily="34" charset="0"/>
              </a:rPr>
              <a:t> Co., Ltd. All rights reserved  |  Confidential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2D7FCC2-2478-4F39-8D12-EC2FB63A877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9320" y="6422604"/>
            <a:ext cx="1369781" cy="37532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B5A4943-F075-49A4-ABAA-621EA0D87C73}"/>
              </a:ext>
            </a:extLst>
          </p:cNvPr>
          <p:cNvSpPr txBox="1"/>
          <p:nvPr/>
        </p:nvSpPr>
        <p:spPr>
          <a:xfrm>
            <a:off x="8125971" y="116632"/>
            <a:ext cx="1656159" cy="3336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0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WWW</a:t>
            </a:r>
            <a:r>
              <a:rPr lang="en-US" altLang="ko-KR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.BIZENTRO</a:t>
            </a:r>
            <a:r>
              <a:rPr lang="en-US" altLang="ko-KR" sz="10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.COM</a:t>
            </a:r>
            <a:endParaRPr lang="ko-KR" altLang="en-US" sz="1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1EABFD37-85C5-4E0F-B798-A14E40A4A178}"/>
              </a:ext>
            </a:extLst>
          </p:cNvPr>
          <p:cNvGrpSpPr/>
          <p:nvPr/>
        </p:nvGrpSpPr>
        <p:grpSpPr>
          <a:xfrm>
            <a:off x="626110" y="1320062"/>
            <a:ext cx="3225296" cy="3825012"/>
            <a:chOff x="626110" y="855994"/>
            <a:chExt cx="3225296" cy="3825012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EF1988AC-05BE-4EFD-B975-85E53F0160D9}"/>
                </a:ext>
              </a:extLst>
            </p:cNvPr>
            <p:cNvGrpSpPr/>
            <p:nvPr/>
          </p:nvGrpSpPr>
          <p:grpSpPr>
            <a:xfrm>
              <a:off x="626110" y="1681911"/>
              <a:ext cx="3225296" cy="2190682"/>
              <a:chOff x="789839" y="2096671"/>
              <a:chExt cx="3225296" cy="2190682"/>
            </a:xfrm>
          </p:grpSpPr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ECA137AD-CB11-4609-AFF5-F6948ECEEBF3}"/>
                  </a:ext>
                </a:extLst>
              </p:cNvPr>
              <p:cNvSpPr/>
              <p:nvPr/>
            </p:nvSpPr>
            <p:spPr>
              <a:xfrm>
                <a:off x="789839" y="2840803"/>
                <a:ext cx="3225296" cy="144655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ko-KR" sz="2400" b="1">
                    <a:solidFill>
                      <a:srgbClr val="F8F8F8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(</a:t>
                </a:r>
                <a:r>
                  <a:rPr lang="ko-KR" altLang="en-US" sz="2400" b="1">
                    <a:solidFill>
                      <a:srgbClr val="F8F8F8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주</a:t>
                </a:r>
                <a:r>
                  <a:rPr lang="en-US" altLang="ko-KR" sz="2400" b="1">
                    <a:solidFill>
                      <a:srgbClr val="F8F8F8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)</a:t>
                </a:r>
                <a:r>
                  <a:rPr lang="ko-KR" altLang="en-US" sz="2400" b="1">
                    <a:solidFill>
                      <a:srgbClr val="F8F8F8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세경하이테크</a:t>
                </a:r>
                <a:endParaRPr lang="en-US" altLang="ko-KR" sz="2400" b="1" dirty="0">
                  <a:solidFill>
                    <a:srgbClr val="F8F8F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r>
                  <a:rPr lang="ko-KR" altLang="en-US" sz="2400" b="1">
                    <a:solidFill>
                      <a:srgbClr val="F8F8F8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정보화시스템 구축</a:t>
                </a:r>
                <a:endParaRPr lang="en-US" altLang="ko-KR" sz="2400" b="1" dirty="0">
                  <a:solidFill>
                    <a:srgbClr val="F8F8F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endParaRPr lang="en-US" altLang="ko-KR" sz="2000">
                  <a:solidFill>
                    <a:srgbClr val="F8F8F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r>
                  <a:rPr lang="ko-KR" altLang="en-US" sz="2000">
                    <a:solidFill>
                      <a:srgbClr val="F8F8F8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프로젝트 중간 진적보고서</a:t>
                </a:r>
                <a:endParaRPr lang="ko-KR" altLang="en-US" sz="2000" dirty="0">
                  <a:solidFill>
                    <a:srgbClr val="F8F8F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B02BF8E9-C9D8-4F39-81D3-6F462662AC7C}"/>
                  </a:ext>
                </a:extLst>
              </p:cNvPr>
              <p:cNvSpPr/>
              <p:nvPr/>
            </p:nvSpPr>
            <p:spPr>
              <a:xfrm>
                <a:off x="804240" y="2096671"/>
                <a:ext cx="3210895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ko-KR" altLang="en-US" sz="1600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지속적인 성장 기반 마련을 위한</a:t>
                </a:r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480A4E0-0CF8-440A-A8AD-8A72BD0C57E0}"/>
                </a:ext>
              </a:extLst>
            </p:cNvPr>
            <p:cNvSpPr txBox="1"/>
            <p:nvPr/>
          </p:nvSpPr>
          <p:spPr>
            <a:xfrm>
              <a:off x="2309349" y="4266982"/>
              <a:ext cx="1184941" cy="4140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altLang="ko-KR" sz="160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2022.02.28</a:t>
              </a:r>
              <a:endParaRPr lang="en-US" altLang="ko-KR" sz="16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0BFBF9CA-FAD5-45DC-82B8-03445A133D89}"/>
                </a:ext>
              </a:extLst>
            </p:cNvPr>
            <p:cNvGrpSpPr/>
            <p:nvPr/>
          </p:nvGrpSpPr>
          <p:grpSpPr>
            <a:xfrm>
              <a:off x="674978" y="1556792"/>
              <a:ext cx="2819312" cy="2421079"/>
              <a:chOff x="692734" y="1556792"/>
              <a:chExt cx="2520280" cy="2421079"/>
            </a:xfrm>
          </p:grpSpPr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E52C5C9C-462D-46F2-80AF-A9949DAAE6E5}"/>
                  </a:ext>
                </a:extLst>
              </p:cNvPr>
              <p:cNvCxnSpPr/>
              <p:nvPr/>
            </p:nvCxnSpPr>
            <p:spPr>
              <a:xfrm>
                <a:off x="692734" y="1556792"/>
                <a:ext cx="2520280" cy="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E7B75DA1-97CB-4D5D-A525-620EB41FFC6A}"/>
                  </a:ext>
                </a:extLst>
              </p:cNvPr>
              <p:cNvCxnSpPr/>
              <p:nvPr/>
            </p:nvCxnSpPr>
            <p:spPr>
              <a:xfrm>
                <a:off x="692734" y="3977871"/>
                <a:ext cx="2520280" cy="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1F1E3DE5-CC9A-4A23-89FC-8F3E277C2230}"/>
                </a:ext>
              </a:extLst>
            </p:cNvPr>
            <p:cNvGrpSpPr/>
            <p:nvPr/>
          </p:nvGrpSpPr>
          <p:grpSpPr>
            <a:xfrm>
              <a:off x="705533" y="855994"/>
              <a:ext cx="2618547" cy="512204"/>
              <a:chOff x="6536545" y="3293640"/>
              <a:chExt cx="2917812" cy="570742"/>
            </a:xfrm>
          </p:grpSpPr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id="{22057220-6D8B-4D4A-BD88-5F985D8C57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36545" y="3306027"/>
                <a:ext cx="825990" cy="545573"/>
              </a:xfrm>
              <a:prstGeom prst="rect">
                <a:avLst/>
              </a:prstGeom>
            </p:spPr>
          </p:pic>
          <p:pic>
            <p:nvPicPr>
              <p:cNvPr id="15" name="그림 14">
                <a:extLst>
                  <a:ext uri="{FF2B5EF4-FFF2-40B4-BE49-F238E27FC236}">
                    <a16:creationId xmlns:a16="http://schemas.microsoft.com/office/drawing/2014/main" id="{136EDA2A-9EC5-4186-8B48-419970A1DD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16635" y="3339573"/>
                <a:ext cx="775201" cy="512026"/>
              </a:xfrm>
              <a:prstGeom prst="rect">
                <a:avLst/>
              </a:prstGeom>
            </p:spPr>
          </p:pic>
          <p:pic>
            <p:nvPicPr>
              <p:cNvPr id="16" name="그림 15">
                <a:extLst>
                  <a:ext uri="{FF2B5EF4-FFF2-40B4-BE49-F238E27FC236}">
                    <a16:creationId xmlns:a16="http://schemas.microsoft.com/office/drawing/2014/main" id="{DE4F5676-AFD2-4DC0-A556-DCBBF90661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18978" y="3293640"/>
                <a:ext cx="864096" cy="570742"/>
              </a:xfrm>
              <a:prstGeom prst="rect">
                <a:avLst/>
              </a:prstGeom>
            </p:spPr>
          </p:pic>
          <p:pic>
            <p:nvPicPr>
              <p:cNvPr id="17" name="그림 16">
                <a:extLst>
                  <a:ext uri="{FF2B5EF4-FFF2-40B4-BE49-F238E27FC236}">
                    <a16:creationId xmlns:a16="http://schemas.microsoft.com/office/drawing/2014/main" id="{2663E382-B97B-40C6-90D3-42CCEA7BEE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654723" y="3323435"/>
                <a:ext cx="799634" cy="528165"/>
              </a:xfrm>
              <a:prstGeom prst="rect">
                <a:avLst/>
              </a:prstGeom>
            </p:spPr>
          </p:pic>
        </p:grpSp>
      </p:grpSp>
      <p:pic>
        <p:nvPicPr>
          <p:cNvPr id="1026" name="Picture 2" descr="http://sghitech.co.kr/images/f_logo.png">
            <a:extLst>
              <a:ext uri="{FF2B5EF4-FFF2-40B4-BE49-F238E27FC236}">
                <a16:creationId xmlns:a16="http://schemas.microsoft.com/office/drawing/2014/main" id="{54B92D34-62A2-48F5-8A28-BFC7907ECC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303" y="6320070"/>
            <a:ext cx="1905000" cy="34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4139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0079BF7-17A7-4636-832F-FBCF675010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4238470"/>
              </p:ext>
            </p:extLst>
          </p:nvPr>
        </p:nvGraphicFramePr>
        <p:xfrm>
          <a:off x="3992766" y="1049179"/>
          <a:ext cx="5543550" cy="53287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5543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005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bg1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TO-BE PROCESS</a:t>
                      </a:r>
                      <a:endParaRPr lang="ko-KR" altLang="en-US" sz="1200" b="0" dirty="0">
                        <a:solidFill>
                          <a:schemeClr val="bg1"/>
                        </a:solidFill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 marL="71996" marR="71996" marT="45706" marB="4570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968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84470"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rgbClr val="000000"/>
                        </a:solidFill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 marL="91436" marR="91436" marT="45706" marB="4570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80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kern="1200" dirty="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  <a:cs typeface="+mn-cs"/>
                        </a:rPr>
                        <a:t>대응방안</a:t>
                      </a:r>
                    </a:p>
                  </a:txBody>
                  <a:tcPr marL="91436" marR="91436" marT="45706" marB="4570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7944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Tx/>
                        <a:buSzPct val="90000"/>
                        <a:buFontTx/>
                        <a:buBlip>
                          <a:blip r:embed="rId2"/>
                        </a:buBlip>
                        <a:tabLst/>
                        <a:defRPr/>
                      </a:pPr>
                      <a:r>
                        <a:rPr lang="ko-KR" altLang="en-US" sz="1200" kern="0" dirty="0">
                          <a:solidFill>
                            <a:srgbClr val="00206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설계</a:t>
                      </a:r>
                      <a:r>
                        <a:rPr lang="en-US" altLang="ko-KR" sz="1200" kern="0" dirty="0">
                          <a:solidFill>
                            <a:srgbClr val="00206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, </a:t>
                      </a:r>
                      <a:r>
                        <a:rPr lang="ko-KR" altLang="en-US" sz="1200" kern="0" dirty="0">
                          <a:solidFill>
                            <a:srgbClr val="00206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제조</a:t>
                      </a:r>
                      <a:r>
                        <a:rPr lang="en-US" altLang="ko-KR" sz="1200" kern="0" dirty="0">
                          <a:solidFill>
                            <a:srgbClr val="00206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BOM</a:t>
                      </a:r>
                      <a:r>
                        <a:rPr lang="ko-KR" altLang="en-US" sz="1200" kern="0" dirty="0">
                          <a:solidFill>
                            <a:srgbClr val="00206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은 분리 및 </a:t>
                      </a:r>
                      <a:r>
                        <a:rPr lang="en-US" altLang="ko-KR" sz="1200" kern="0" dirty="0">
                          <a:solidFill>
                            <a:srgbClr val="00206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BOM </a:t>
                      </a:r>
                      <a:r>
                        <a:rPr lang="ko-KR" altLang="en-US" sz="1200" kern="0" dirty="0">
                          <a:solidFill>
                            <a:srgbClr val="00206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유형에 따른 버전 관리로 </a:t>
                      </a:r>
                      <a:r>
                        <a:rPr lang="en-US" altLang="ko-KR" sz="1200" kern="0" dirty="0">
                          <a:solidFill>
                            <a:srgbClr val="00206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BOM </a:t>
                      </a:r>
                      <a:r>
                        <a:rPr lang="ko-KR" altLang="en-US" sz="1200" kern="0" dirty="0">
                          <a:solidFill>
                            <a:srgbClr val="00206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관리 쉬움</a:t>
                      </a:r>
                      <a:endParaRPr lang="en-US" altLang="ko-KR" sz="1200" kern="0" dirty="0">
                        <a:solidFill>
                          <a:srgbClr val="00206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Tx/>
                        <a:buSzPct val="90000"/>
                        <a:buFontTx/>
                        <a:buBlip>
                          <a:blip r:embed="rId2"/>
                        </a:buBlip>
                        <a:tabLst/>
                        <a:defRPr/>
                      </a:pPr>
                      <a:r>
                        <a:rPr lang="ko-KR" altLang="en-US" sz="1200" kern="0" dirty="0">
                          <a:solidFill>
                            <a:srgbClr val="00206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</a:t>
                      </a:r>
                      <a:r>
                        <a:rPr lang="en-US" altLang="ko-KR" sz="1200" kern="0" dirty="0">
                          <a:solidFill>
                            <a:srgbClr val="00206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BOM </a:t>
                      </a:r>
                      <a:r>
                        <a:rPr lang="ko-KR" altLang="en-US" sz="1200" kern="0" dirty="0">
                          <a:solidFill>
                            <a:srgbClr val="00206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유형에 따른 </a:t>
                      </a:r>
                      <a:r>
                        <a:rPr lang="en-US" altLang="ko-KR" sz="1200" kern="0" dirty="0">
                          <a:solidFill>
                            <a:srgbClr val="00206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Major BOM</a:t>
                      </a:r>
                      <a:r>
                        <a:rPr lang="ko-KR" altLang="en-US" sz="1200" kern="0" dirty="0">
                          <a:solidFill>
                            <a:srgbClr val="00206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선택관리에 따른 생산</a:t>
                      </a:r>
                      <a:r>
                        <a:rPr lang="en-US" altLang="ko-KR" sz="1200" kern="0" dirty="0">
                          <a:solidFill>
                            <a:srgbClr val="00206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BOM </a:t>
                      </a:r>
                      <a:r>
                        <a:rPr lang="ko-KR" altLang="en-US" sz="1200" kern="0" dirty="0">
                          <a:solidFill>
                            <a:srgbClr val="00206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선택이 쉬움</a:t>
                      </a:r>
                      <a:endParaRPr lang="en-US" altLang="ko-KR" sz="1200" kern="0" dirty="0">
                        <a:solidFill>
                          <a:srgbClr val="00206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Tx/>
                        <a:buSzPct val="90000"/>
                        <a:buFontTx/>
                        <a:buBlip>
                          <a:blip r:embed="rId2"/>
                        </a:buBlip>
                        <a:tabLst/>
                        <a:defRPr/>
                      </a:pPr>
                      <a:r>
                        <a:rPr lang="en-US" altLang="ko-KR" sz="1200" kern="0" dirty="0">
                          <a:solidFill>
                            <a:srgbClr val="00206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</a:t>
                      </a:r>
                      <a:r>
                        <a:rPr lang="ko-KR" altLang="en-US" sz="1200" kern="0" dirty="0">
                          <a:solidFill>
                            <a:srgbClr val="00206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설계</a:t>
                      </a:r>
                      <a:r>
                        <a:rPr lang="en-US" altLang="ko-KR" sz="1200" kern="0" dirty="0">
                          <a:solidFill>
                            <a:srgbClr val="00206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, </a:t>
                      </a:r>
                      <a:r>
                        <a:rPr lang="ko-KR" altLang="en-US" sz="1200" kern="0" dirty="0">
                          <a:solidFill>
                            <a:srgbClr val="00206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제조</a:t>
                      </a:r>
                      <a:r>
                        <a:rPr lang="en-US" altLang="ko-KR" sz="1200" kern="0" dirty="0">
                          <a:solidFill>
                            <a:srgbClr val="00206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BOM </a:t>
                      </a:r>
                      <a:r>
                        <a:rPr lang="ko-KR" altLang="en-US" sz="1200" kern="0" dirty="0">
                          <a:solidFill>
                            <a:srgbClr val="00206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분리 및 </a:t>
                      </a:r>
                      <a:r>
                        <a:rPr lang="en-US" altLang="ko-KR" sz="1200" kern="0" dirty="0">
                          <a:solidFill>
                            <a:srgbClr val="00206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BOM </a:t>
                      </a:r>
                      <a:r>
                        <a:rPr lang="ko-KR" altLang="en-US" sz="1200" kern="0" dirty="0">
                          <a:solidFill>
                            <a:srgbClr val="00206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유형관리 및 </a:t>
                      </a:r>
                      <a:r>
                        <a:rPr lang="en-US" altLang="ko-KR" sz="1200" kern="0" dirty="0">
                          <a:solidFill>
                            <a:srgbClr val="00206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Major BOM</a:t>
                      </a:r>
                      <a:r>
                        <a:rPr lang="ko-KR" altLang="en-US" sz="1200" kern="0" dirty="0">
                          <a:solidFill>
                            <a:srgbClr val="00206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관리에 따른 생산제품 이력 추적 관리가 쉬움</a:t>
                      </a:r>
                      <a:endParaRPr lang="en-US" altLang="ko-KR" sz="1200" kern="0" dirty="0">
                        <a:solidFill>
                          <a:srgbClr val="00206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91436" marR="91436" marT="45706" marB="4570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Text Box 2">
            <a:extLst>
              <a:ext uri="{FF2B5EF4-FFF2-40B4-BE49-F238E27FC236}">
                <a16:creationId xmlns:a16="http://schemas.microsoft.com/office/drawing/2014/main" id="{87FAE563-A712-43E5-857E-A3C4ECA43BAB}"/>
              </a:ext>
            </a:extLst>
          </p:cNvPr>
          <p:cNvSpPr txBox="1">
            <a:spLocks noChangeArrowheads="1"/>
          </p:cNvSpPr>
          <p:nvPr/>
        </p:nvSpPr>
        <p:spPr bwMode="black">
          <a:xfrm>
            <a:off x="199678" y="128419"/>
            <a:ext cx="6120000" cy="3666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 anchor="ctr"/>
          <a:lstStyle>
            <a:lvl1pPr marL="381000" indent="-38100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9pPr>
          </a:lstStyle>
          <a:p>
            <a:pPr marL="0" indent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ko-KR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r>
              <a:rPr lang="en-US" altLang="ko-KR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. TO-BE </a:t>
            </a:r>
            <a:r>
              <a:rPr lang="ko-KR" altLang="en-US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프로세스</a:t>
            </a:r>
            <a:r>
              <a:rPr lang="en-US" altLang="ko-KR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 (ERP)</a:t>
            </a:r>
            <a:r>
              <a:rPr lang="ko-KR" altLang="en-US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 Box 3">
            <a:extLst>
              <a:ext uri="{FF2B5EF4-FFF2-40B4-BE49-F238E27FC236}">
                <a16:creationId xmlns:a16="http://schemas.microsoft.com/office/drawing/2014/main" id="{657E7E36-C5B0-41B4-82A6-B9A4E6369F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4950" y="652908"/>
            <a:ext cx="9329738" cy="35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9pPr>
          </a:lstStyle>
          <a:p>
            <a:pPr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1600" kern="0" dirty="0">
                <a:solidFill>
                  <a:srgbClr val="000066"/>
                </a:solidFill>
              </a:rPr>
              <a:t>1. </a:t>
            </a:r>
            <a:r>
              <a:rPr lang="ko-KR" altLang="en-US" sz="1600" kern="0" dirty="0">
                <a:solidFill>
                  <a:srgbClr val="000066"/>
                </a:solidFill>
              </a:rPr>
              <a:t>기준정보 부문 </a:t>
            </a:r>
            <a:r>
              <a:rPr lang="en-US" altLang="ko-KR" sz="1600" kern="0" dirty="0">
                <a:solidFill>
                  <a:srgbClr val="000066"/>
                </a:solidFill>
              </a:rPr>
              <a:t>– </a:t>
            </a:r>
            <a:r>
              <a:rPr lang="ko-KR" altLang="en-US" sz="1600" kern="0" dirty="0">
                <a:solidFill>
                  <a:srgbClr val="000066"/>
                </a:solidFill>
              </a:rPr>
              <a:t>제조</a:t>
            </a:r>
            <a:r>
              <a:rPr lang="en-US" altLang="ko-KR" sz="1600" kern="0" dirty="0">
                <a:solidFill>
                  <a:srgbClr val="000066"/>
                </a:solidFill>
              </a:rPr>
              <a:t>BOM</a:t>
            </a:r>
            <a:r>
              <a:rPr lang="ko-KR" altLang="en-US" sz="1600" kern="0" dirty="0">
                <a:solidFill>
                  <a:srgbClr val="000066"/>
                </a:solidFill>
              </a:rPr>
              <a:t>관리</a:t>
            </a:r>
            <a:endParaRPr lang="en-US" altLang="ko-KR" sz="1600" kern="0" dirty="0">
              <a:solidFill>
                <a:srgbClr val="000066"/>
              </a:solidFill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5787028B-4AF5-4747-B37B-FA44779E8F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7077738"/>
              </p:ext>
            </p:extLst>
          </p:nvPr>
        </p:nvGraphicFramePr>
        <p:xfrm>
          <a:off x="344488" y="1049179"/>
          <a:ext cx="3600450" cy="534551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600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00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AS-IS</a:t>
                      </a:r>
                      <a:endParaRPr lang="ko-KR" altLang="en-US" sz="1200" b="0" dirty="0">
                        <a:solidFill>
                          <a:schemeClr val="bg1"/>
                        </a:solidFill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 marL="71999" marR="71999" marT="45727" marB="45727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CB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84470"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rgbClr val="000000"/>
                        </a:solidFill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 marL="91439" marR="91439" marT="45727" marB="4572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804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400" b="0" kern="1200" dirty="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  <a:cs typeface="+mn-cs"/>
                        </a:rPr>
                        <a:t>주요 이슈</a:t>
                      </a:r>
                    </a:p>
                  </a:txBody>
                  <a:tcPr marL="91439" marR="91439" marT="45727" marB="45727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96180">
                <a:tc>
                  <a:txBody>
                    <a:bodyPr/>
                    <a:lstStyle/>
                    <a:p>
                      <a:pPr marL="144000" marR="0" lvl="0" indent="-1440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Wingdings" pitchFamily="2" charset="2"/>
                        <a:buBlip>
                          <a:blip r:embed="rId3"/>
                        </a:buBlip>
                        <a:tabLst/>
                      </a:pPr>
                      <a:r>
                        <a:rPr kumimoji="1" lang="ko-KR" alt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HY헤드라인M" pitchFamily="18" charset="-127"/>
                          <a:ea typeface="HY헤드라인M" pitchFamily="18" charset="-127"/>
                          <a:cs typeface="+mn-cs"/>
                        </a:rPr>
                        <a:t>설계</a:t>
                      </a:r>
                      <a:r>
                        <a:rPr kumimoji="1" lang="en-US" altLang="ko-KR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HY헤드라인M" pitchFamily="18" charset="-127"/>
                          <a:ea typeface="HY헤드라인M" pitchFamily="18" charset="-127"/>
                          <a:cs typeface="+mn-cs"/>
                        </a:rPr>
                        <a:t>, </a:t>
                      </a:r>
                      <a:r>
                        <a:rPr kumimoji="1" lang="ko-KR" alt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HY헤드라인M" pitchFamily="18" charset="-127"/>
                          <a:ea typeface="HY헤드라인M" pitchFamily="18" charset="-127"/>
                          <a:cs typeface="+mn-cs"/>
                        </a:rPr>
                        <a:t>제조 </a:t>
                      </a:r>
                      <a:r>
                        <a:rPr kumimoji="1" lang="en-US" altLang="ko-KR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HY헤드라인M" pitchFamily="18" charset="-127"/>
                          <a:ea typeface="HY헤드라인M" pitchFamily="18" charset="-127"/>
                          <a:cs typeface="+mn-cs"/>
                        </a:rPr>
                        <a:t>BOM</a:t>
                      </a:r>
                      <a:r>
                        <a:rPr kumimoji="1" lang="ko-KR" alt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HY헤드라인M" pitchFamily="18" charset="-127"/>
                          <a:ea typeface="HY헤드라인M" pitchFamily="18" charset="-127"/>
                          <a:cs typeface="+mn-cs"/>
                        </a:rPr>
                        <a:t> 혼재에 따른 </a:t>
                      </a:r>
                      <a:r>
                        <a:rPr kumimoji="1" lang="en-US" altLang="ko-KR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HY헤드라인M" pitchFamily="18" charset="-127"/>
                          <a:ea typeface="HY헤드라인M" pitchFamily="18" charset="-127"/>
                          <a:cs typeface="+mn-cs"/>
                        </a:rPr>
                        <a:t>BOM </a:t>
                      </a:r>
                      <a:r>
                        <a:rPr kumimoji="1" lang="ko-KR" alt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HY헤드라인M" pitchFamily="18" charset="-127"/>
                          <a:ea typeface="HY헤드라인M" pitchFamily="18" charset="-127"/>
                          <a:cs typeface="+mn-cs"/>
                        </a:rPr>
                        <a:t>관리 어려움</a:t>
                      </a:r>
                      <a:endParaRPr kumimoji="1" lang="en-US" altLang="ko-KR" sz="12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HY헤드라인M" pitchFamily="18" charset="-127"/>
                        <a:ea typeface="HY헤드라인M" pitchFamily="18" charset="-127"/>
                        <a:cs typeface="+mn-cs"/>
                      </a:endParaRPr>
                    </a:p>
                    <a:p>
                      <a:pPr marL="144000" marR="0" lvl="0" indent="-1440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Wingdings" pitchFamily="2" charset="2"/>
                        <a:buBlip>
                          <a:blip r:embed="rId3"/>
                        </a:buBlip>
                        <a:tabLst/>
                      </a:pPr>
                      <a:r>
                        <a:rPr kumimoji="1" lang="ko-KR" alt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HY헤드라인M" pitchFamily="18" charset="-127"/>
                          <a:ea typeface="HY헤드라인M" pitchFamily="18" charset="-127"/>
                          <a:cs typeface="+mn-cs"/>
                        </a:rPr>
                        <a:t>많은 </a:t>
                      </a:r>
                      <a:r>
                        <a:rPr kumimoji="1" lang="en-US" altLang="ko-KR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HY헤드라인M" pitchFamily="18" charset="-127"/>
                          <a:ea typeface="HY헤드라인M" pitchFamily="18" charset="-127"/>
                          <a:cs typeface="+mn-cs"/>
                        </a:rPr>
                        <a:t>BOM </a:t>
                      </a:r>
                      <a:r>
                        <a:rPr kumimoji="1" lang="ko-KR" alt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HY헤드라인M" pitchFamily="18" charset="-127"/>
                          <a:ea typeface="HY헤드라인M" pitchFamily="18" charset="-127"/>
                          <a:cs typeface="+mn-cs"/>
                        </a:rPr>
                        <a:t>버전으로 인한 </a:t>
                      </a:r>
                      <a:r>
                        <a:rPr kumimoji="1" lang="en-US" altLang="ko-KR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HY헤드라인M" pitchFamily="18" charset="-127"/>
                          <a:ea typeface="HY헤드라인M" pitchFamily="18" charset="-127"/>
                          <a:cs typeface="+mn-cs"/>
                        </a:rPr>
                        <a:t>Major</a:t>
                      </a:r>
                      <a:r>
                        <a:rPr kumimoji="1" lang="ko-KR" alt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HY헤드라인M" pitchFamily="18" charset="-127"/>
                          <a:ea typeface="HY헤드라인M" pitchFamily="18" charset="-127"/>
                          <a:cs typeface="+mn-cs"/>
                        </a:rPr>
                        <a:t> </a:t>
                      </a:r>
                      <a:r>
                        <a:rPr kumimoji="1" lang="en-US" altLang="ko-KR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HY헤드라인M" pitchFamily="18" charset="-127"/>
                          <a:ea typeface="HY헤드라인M" pitchFamily="18" charset="-127"/>
                          <a:cs typeface="+mn-cs"/>
                        </a:rPr>
                        <a:t>BOM </a:t>
                      </a:r>
                      <a:r>
                        <a:rPr kumimoji="1" lang="ko-KR" alt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HY헤드라인M" pitchFamily="18" charset="-127"/>
                          <a:ea typeface="HY헤드라인M" pitchFamily="18" charset="-127"/>
                          <a:cs typeface="+mn-cs"/>
                        </a:rPr>
                        <a:t>선택이 어려움</a:t>
                      </a:r>
                      <a:endParaRPr kumimoji="1" lang="en-US" altLang="ko-KR" sz="12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HY헤드라인M" pitchFamily="18" charset="-127"/>
                        <a:ea typeface="HY헤드라인M" pitchFamily="18" charset="-127"/>
                        <a:cs typeface="+mn-cs"/>
                      </a:endParaRPr>
                    </a:p>
                    <a:p>
                      <a:pPr marL="144000" marR="0" lvl="0" indent="-1440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Wingdings" pitchFamily="2" charset="2"/>
                        <a:buBlip>
                          <a:blip r:embed="rId3"/>
                        </a:buBlip>
                        <a:tabLst/>
                      </a:pPr>
                      <a:r>
                        <a:rPr kumimoji="1" lang="ko-KR" alt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HY헤드라인M" pitchFamily="18" charset="-127"/>
                          <a:ea typeface="HY헤드라인M" pitchFamily="18" charset="-127"/>
                          <a:cs typeface="+mn-cs"/>
                        </a:rPr>
                        <a:t>생산제품의 이력추적 관리의 어려움</a:t>
                      </a:r>
                      <a:endParaRPr kumimoji="1" lang="en-US" altLang="ko-KR" sz="12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HY헤드라인M" pitchFamily="18" charset="-127"/>
                        <a:ea typeface="HY헤드라인M" pitchFamily="18" charset="-127"/>
                        <a:cs typeface="+mn-cs"/>
                      </a:endParaRPr>
                    </a:p>
                  </a:txBody>
                  <a:tcPr marL="91439" marR="91439" marT="45727" marB="4572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2" name="모서리가 둥근 직사각형 30">
            <a:extLst>
              <a:ext uri="{FF2B5EF4-FFF2-40B4-BE49-F238E27FC236}">
                <a16:creationId xmlns:a16="http://schemas.microsoft.com/office/drawing/2014/main" id="{5DCF4DC0-8817-4AF2-B187-D8D2B2EDA80A}"/>
              </a:ext>
            </a:extLst>
          </p:cNvPr>
          <p:cNvSpPr/>
          <p:nvPr/>
        </p:nvSpPr>
        <p:spPr bwMode="auto">
          <a:xfrm>
            <a:off x="1211069" y="2777419"/>
            <a:ext cx="1725336" cy="4318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 cap="flat" cmpd="sng" algn="ctr">
            <a:solidFill>
              <a:srgbClr val="000000"/>
            </a:solidFill>
            <a:prstDash val="solid"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0" dirty="0">
                <a:solidFill>
                  <a:srgbClr val="000000"/>
                </a:solidFill>
                <a:latin typeface="+mn-ea"/>
              </a:rPr>
              <a:t>설계</a:t>
            </a:r>
            <a:r>
              <a:rPr lang="en-US" altLang="ko-KR" sz="1200" kern="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1200" kern="0" dirty="0">
                <a:solidFill>
                  <a:srgbClr val="000000"/>
                </a:solidFill>
                <a:latin typeface="+mn-ea"/>
              </a:rPr>
              <a:t>제조 구분없이 </a:t>
            </a:r>
            <a:r>
              <a:rPr lang="en-US" altLang="ko-KR" sz="1200" kern="0" dirty="0">
                <a:solidFill>
                  <a:srgbClr val="000000"/>
                </a:solidFill>
                <a:latin typeface="+mn-ea"/>
              </a:rPr>
              <a:t>BOM </a:t>
            </a:r>
            <a:r>
              <a:rPr lang="ko-KR" altLang="en-US" sz="1200" kern="0" dirty="0">
                <a:solidFill>
                  <a:srgbClr val="000000"/>
                </a:solidFill>
                <a:latin typeface="+mn-ea"/>
              </a:rPr>
              <a:t>관리</a:t>
            </a:r>
            <a:endParaRPr kumimoji="0" lang="en-US" altLang="ko-KR" sz="1200" kern="0" dirty="0">
              <a:solidFill>
                <a:srgbClr val="000000"/>
              </a:solidFill>
              <a:latin typeface="+mn-ea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769EC3AD-FF7A-4D08-821D-D5DE584D41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2126" y="1484784"/>
            <a:ext cx="5175240" cy="3312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6652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>
            <a:extLst>
              <a:ext uri="{FF2B5EF4-FFF2-40B4-BE49-F238E27FC236}">
                <a16:creationId xmlns:a16="http://schemas.microsoft.com/office/drawing/2014/main" id="{87FAE563-A712-43E5-857E-A3C4ECA43BAB}"/>
              </a:ext>
            </a:extLst>
          </p:cNvPr>
          <p:cNvSpPr txBox="1">
            <a:spLocks noChangeArrowheads="1"/>
          </p:cNvSpPr>
          <p:nvPr/>
        </p:nvSpPr>
        <p:spPr bwMode="black">
          <a:xfrm>
            <a:off x="199678" y="128419"/>
            <a:ext cx="6120000" cy="3666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 anchor="ctr"/>
          <a:lstStyle>
            <a:lvl1pPr marL="381000" indent="-38100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9pPr>
          </a:lstStyle>
          <a:p>
            <a:pPr marL="0" indent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ko-KR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r>
              <a:rPr lang="en-US" altLang="ko-KR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. TO-BE </a:t>
            </a:r>
            <a:r>
              <a:rPr lang="ko-KR" altLang="en-US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프로세스</a:t>
            </a:r>
            <a:r>
              <a:rPr lang="en-US" altLang="ko-KR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 (ERP)</a:t>
            </a:r>
            <a:r>
              <a:rPr lang="ko-KR" altLang="en-US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A2E5E907-8493-4CF5-A8E1-42425C670F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1355304"/>
              </p:ext>
            </p:extLst>
          </p:nvPr>
        </p:nvGraphicFramePr>
        <p:xfrm>
          <a:off x="3992766" y="1049179"/>
          <a:ext cx="5543550" cy="53287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5543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005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bg1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TO-BE PROCESS</a:t>
                      </a:r>
                      <a:endParaRPr lang="ko-KR" altLang="en-US" sz="1200" b="0" dirty="0">
                        <a:solidFill>
                          <a:schemeClr val="bg1"/>
                        </a:solidFill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 marL="71996" marR="71996" marT="45706" marB="4570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968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84470"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rgbClr val="000000"/>
                        </a:solidFill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 marL="91436" marR="91436" marT="45706" marB="4570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80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kern="1200" dirty="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  <a:cs typeface="+mn-cs"/>
                        </a:rPr>
                        <a:t>대응방안</a:t>
                      </a:r>
                    </a:p>
                  </a:txBody>
                  <a:tcPr marL="91436" marR="91436" marT="45706" marB="4570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7944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Tx/>
                        <a:buSzPct val="90000"/>
                        <a:buFontTx/>
                        <a:buBlip>
                          <a:blip r:embed="rId2"/>
                        </a:buBlip>
                        <a:tabLst/>
                        <a:defRPr/>
                      </a:pPr>
                      <a:r>
                        <a:rPr lang="en-US" altLang="ko-KR" sz="1200" kern="0" dirty="0">
                          <a:solidFill>
                            <a:srgbClr val="00206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BOM,</a:t>
                      </a:r>
                      <a:r>
                        <a:rPr lang="ko-KR" altLang="en-US" sz="1200" kern="0" dirty="0">
                          <a:solidFill>
                            <a:srgbClr val="00206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라우팅</a:t>
                      </a:r>
                      <a:r>
                        <a:rPr lang="en-US" altLang="ko-KR" sz="1200" kern="0" dirty="0">
                          <a:solidFill>
                            <a:srgbClr val="00206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, </a:t>
                      </a:r>
                      <a:r>
                        <a:rPr lang="ko-KR" altLang="en-US" sz="1200" kern="0" dirty="0">
                          <a:solidFill>
                            <a:srgbClr val="00206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공정</a:t>
                      </a:r>
                      <a:r>
                        <a:rPr lang="en-US" altLang="ko-KR" sz="1200" kern="0" dirty="0">
                          <a:solidFill>
                            <a:srgbClr val="00206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, </a:t>
                      </a:r>
                      <a:r>
                        <a:rPr lang="ko-KR" altLang="en-US" sz="1200" kern="0" dirty="0">
                          <a:solidFill>
                            <a:srgbClr val="00206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자품목투입정보를 세분화에 의한 체계적 관리 </a:t>
                      </a:r>
                      <a:endParaRPr lang="en-US" altLang="ko-KR" sz="1200" kern="0" dirty="0">
                        <a:solidFill>
                          <a:srgbClr val="00206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Tx/>
                        <a:buSzPct val="90000"/>
                        <a:buFontTx/>
                        <a:buBlip>
                          <a:blip r:embed="rId2"/>
                        </a:buBlip>
                        <a:tabLst/>
                        <a:defRPr/>
                      </a:pPr>
                      <a:r>
                        <a:rPr lang="ko-KR" altLang="en-US" sz="1200" kern="0" dirty="0">
                          <a:solidFill>
                            <a:srgbClr val="00206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라우팅 버전 관리에 따른 공정관리의 효율적 관리 가능</a:t>
                      </a:r>
                      <a:endParaRPr lang="en-US" altLang="ko-KR" sz="1200" kern="0" dirty="0">
                        <a:solidFill>
                          <a:srgbClr val="00206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Tx/>
                        <a:buSzPct val="90000"/>
                        <a:buFontTx/>
                        <a:buBlip>
                          <a:blip r:embed="rId2"/>
                        </a:buBlip>
                        <a:tabLst/>
                        <a:defRPr/>
                      </a:pPr>
                      <a:r>
                        <a:rPr lang="en-US" altLang="ko-KR" sz="1200" kern="0" dirty="0">
                          <a:solidFill>
                            <a:srgbClr val="00206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</a:t>
                      </a:r>
                      <a:r>
                        <a:rPr lang="ko-KR" altLang="en-US" sz="1200" kern="0" dirty="0" err="1">
                          <a:solidFill>
                            <a:srgbClr val="00206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라우팅별</a:t>
                      </a:r>
                      <a:r>
                        <a:rPr lang="ko-KR" altLang="en-US" sz="1200" kern="0" dirty="0">
                          <a:solidFill>
                            <a:srgbClr val="00206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각 세부 공정별 </a:t>
                      </a:r>
                      <a:r>
                        <a:rPr lang="ko-KR" altLang="en-US" sz="1200" kern="0" dirty="0" err="1">
                          <a:solidFill>
                            <a:srgbClr val="00206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자품목</a:t>
                      </a:r>
                      <a:r>
                        <a:rPr lang="ko-KR" altLang="en-US" sz="1200" kern="0" dirty="0">
                          <a:solidFill>
                            <a:srgbClr val="00206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투입정보 관리</a:t>
                      </a:r>
                      <a:endParaRPr lang="en-US" altLang="ko-KR" sz="1200" kern="0" dirty="0">
                        <a:solidFill>
                          <a:srgbClr val="00206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Tx/>
                        <a:buSzPct val="90000"/>
                        <a:buFontTx/>
                        <a:buBlip>
                          <a:blip r:embed="rId2"/>
                        </a:buBlip>
                        <a:tabLst/>
                        <a:defRPr/>
                      </a:pPr>
                      <a:r>
                        <a:rPr lang="en-US" altLang="ko-KR" sz="1200" kern="0" dirty="0">
                          <a:solidFill>
                            <a:srgbClr val="00206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</a:t>
                      </a:r>
                      <a:r>
                        <a:rPr lang="ko-KR" altLang="en-US" sz="1200" kern="0" dirty="0" err="1">
                          <a:solidFill>
                            <a:srgbClr val="00206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라우팅별</a:t>
                      </a:r>
                      <a:r>
                        <a:rPr lang="ko-KR" altLang="en-US" sz="1200" kern="0" dirty="0">
                          <a:solidFill>
                            <a:srgbClr val="00206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각 세부 공정별 설비 관리 가능 </a:t>
                      </a:r>
                      <a:endParaRPr lang="en-US" altLang="ko-KR" sz="1200" kern="0" dirty="0">
                        <a:solidFill>
                          <a:srgbClr val="00206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91436" marR="91436" marT="45706" marB="4570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0" name="Text Box 3">
            <a:extLst>
              <a:ext uri="{FF2B5EF4-FFF2-40B4-BE49-F238E27FC236}">
                <a16:creationId xmlns:a16="http://schemas.microsoft.com/office/drawing/2014/main" id="{FBF7D01E-6BA3-43E0-B890-37F8BA1A8C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4950" y="652908"/>
            <a:ext cx="9329738" cy="35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9pPr>
          </a:lstStyle>
          <a:p>
            <a:pPr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1600" kern="0" dirty="0">
                <a:solidFill>
                  <a:srgbClr val="000066"/>
                </a:solidFill>
              </a:rPr>
              <a:t>1. </a:t>
            </a:r>
            <a:r>
              <a:rPr lang="ko-KR" altLang="en-US" sz="1600" kern="0" dirty="0">
                <a:solidFill>
                  <a:srgbClr val="000066"/>
                </a:solidFill>
              </a:rPr>
              <a:t>기준정보 부문 </a:t>
            </a:r>
            <a:r>
              <a:rPr lang="en-US" altLang="ko-KR" sz="1600" kern="0" dirty="0">
                <a:solidFill>
                  <a:srgbClr val="000066"/>
                </a:solidFill>
              </a:rPr>
              <a:t>– </a:t>
            </a:r>
            <a:r>
              <a:rPr lang="ko-KR" altLang="en-US" sz="1600" kern="0" dirty="0" err="1">
                <a:solidFill>
                  <a:srgbClr val="000066"/>
                </a:solidFill>
              </a:rPr>
              <a:t>라우팅관리</a:t>
            </a:r>
            <a:endParaRPr lang="en-US" altLang="ko-KR" sz="1600" kern="0" dirty="0">
              <a:solidFill>
                <a:srgbClr val="000066"/>
              </a:solidFill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F543622E-FAB3-4C8E-865B-49E8ABDB69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0504307"/>
              </p:ext>
            </p:extLst>
          </p:nvPr>
        </p:nvGraphicFramePr>
        <p:xfrm>
          <a:off x="344488" y="1049179"/>
          <a:ext cx="3600450" cy="534551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600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00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AS-IS</a:t>
                      </a:r>
                      <a:endParaRPr lang="ko-KR" altLang="en-US" sz="1200" b="0" dirty="0">
                        <a:solidFill>
                          <a:schemeClr val="bg1"/>
                        </a:solidFill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 marL="71999" marR="71999" marT="45727" marB="45727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CB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84470"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rgbClr val="000000"/>
                        </a:solidFill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 marL="91439" marR="91439" marT="45727" marB="4572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804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400" b="0" kern="1200" dirty="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  <a:cs typeface="+mn-cs"/>
                        </a:rPr>
                        <a:t>주요 이슈</a:t>
                      </a:r>
                    </a:p>
                  </a:txBody>
                  <a:tcPr marL="91439" marR="91439" marT="45727" marB="45727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96180">
                <a:tc>
                  <a:txBody>
                    <a:bodyPr/>
                    <a:lstStyle/>
                    <a:p>
                      <a:pPr marL="144000" marR="0" lvl="0" indent="-1440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Wingdings" pitchFamily="2" charset="2"/>
                        <a:buBlip>
                          <a:blip r:embed="rId3"/>
                        </a:buBlip>
                        <a:tabLst/>
                      </a:pPr>
                      <a:r>
                        <a:rPr kumimoji="1" lang="ko-KR" alt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HY헤드라인M" pitchFamily="18" charset="-127"/>
                          <a:ea typeface="HY헤드라인M" pitchFamily="18" charset="-127"/>
                          <a:cs typeface="+mn-cs"/>
                        </a:rPr>
                        <a:t>작업장</a:t>
                      </a:r>
                      <a:r>
                        <a:rPr kumimoji="1" lang="en-US" altLang="ko-KR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HY헤드라인M" pitchFamily="18" charset="-127"/>
                          <a:ea typeface="HY헤드라인M" pitchFamily="18" charset="-127"/>
                          <a:cs typeface="+mn-cs"/>
                        </a:rPr>
                        <a:t>, </a:t>
                      </a:r>
                      <a:r>
                        <a:rPr kumimoji="1" lang="ko-KR" alt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HY헤드라인M" pitchFamily="18" charset="-127"/>
                          <a:ea typeface="HY헤드라인M" pitchFamily="18" charset="-127"/>
                          <a:cs typeface="+mn-cs"/>
                        </a:rPr>
                        <a:t>라우팅 관리 미흡에 따른 공정관리의 어려움</a:t>
                      </a:r>
                      <a:endParaRPr kumimoji="1" lang="en-US" altLang="ko-KR" sz="12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HY헤드라인M" pitchFamily="18" charset="-127"/>
                        <a:ea typeface="HY헤드라인M" pitchFamily="18" charset="-127"/>
                        <a:cs typeface="+mn-cs"/>
                      </a:endParaRPr>
                    </a:p>
                    <a:p>
                      <a:pPr marL="144000" marR="0" lvl="0" indent="-1440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Wingdings" pitchFamily="2" charset="2"/>
                        <a:buBlip>
                          <a:blip r:embed="rId3"/>
                        </a:buBlip>
                        <a:tabLst/>
                      </a:pPr>
                      <a:r>
                        <a:rPr kumimoji="1" lang="en-US" altLang="ko-KR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HY헤드라인M" pitchFamily="18" charset="-127"/>
                          <a:ea typeface="HY헤드라인M" pitchFamily="18" charset="-127"/>
                          <a:cs typeface="+mn-cs"/>
                        </a:rPr>
                        <a:t>BOM</a:t>
                      </a:r>
                      <a:r>
                        <a:rPr kumimoji="1" lang="ko-KR" alt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HY헤드라인M" pitchFamily="18" charset="-127"/>
                          <a:ea typeface="HY헤드라인M" pitchFamily="18" charset="-127"/>
                          <a:cs typeface="+mn-cs"/>
                        </a:rPr>
                        <a:t> </a:t>
                      </a:r>
                      <a:r>
                        <a:rPr kumimoji="1" lang="ko-KR" altLang="en-US" sz="12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HY헤드라인M" pitchFamily="18" charset="-127"/>
                          <a:ea typeface="HY헤드라인M" pitchFamily="18" charset="-127"/>
                          <a:cs typeface="+mn-cs"/>
                        </a:rPr>
                        <a:t>등록시</a:t>
                      </a:r>
                      <a:r>
                        <a:rPr kumimoji="1" lang="ko-KR" alt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HY헤드라인M" pitchFamily="18" charset="-127"/>
                          <a:ea typeface="HY헤드라인M" pitchFamily="18" charset="-127"/>
                          <a:cs typeface="+mn-cs"/>
                        </a:rPr>
                        <a:t> 공정을 </a:t>
                      </a:r>
                      <a:r>
                        <a:rPr kumimoji="1" lang="ko-KR" altLang="en-US" sz="12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HY헤드라인M" pitchFamily="18" charset="-127"/>
                          <a:ea typeface="HY헤드라인M" pitchFamily="18" charset="-127"/>
                          <a:cs typeface="+mn-cs"/>
                        </a:rPr>
                        <a:t>맵핑관리에</a:t>
                      </a:r>
                      <a:r>
                        <a:rPr kumimoji="1" lang="ko-KR" alt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HY헤드라인M" pitchFamily="18" charset="-127"/>
                          <a:ea typeface="HY헤드라인M" pitchFamily="18" charset="-127"/>
                          <a:cs typeface="+mn-cs"/>
                        </a:rPr>
                        <a:t> 따른 많은 </a:t>
                      </a:r>
                      <a:r>
                        <a:rPr kumimoji="1" lang="en-US" altLang="ko-KR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HY헤드라인M" pitchFamily="18" charset="-127"/>
                          <a:ea typeface="HY헤드라인M" pitchFamily="18" charset="-127"/>
                          <a:cs typeface="+mn-cs"/>
                        </a:rPr>
                        <a:t>BOM </a:t>
                      </a:r>
                      <a:r>
                        <a:rPr kumimoji="1" lang="ko-KR" alt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HY헤드라인M" pitchFamily="18" charset="-127"/>
                          <a:ea typeface="HY헤드라인M" pitchFamily="18" charset="-127"/>
                          <a:cs typeface="+mn-cs"/>
                        </a:rPr>
                        <a:t>버전 발생 및 관리의 어려움 발생 </a:t>
                      </a:r>
                      <a:endParaRPr kumimoji="1" lang="en-US" altLang="ko-KR" sz="12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HY헤드라인M" pitchFamily="18" charset="-127"/>
                        <a:ea typeface="HY헤드라인M" pitchFamily="18" charset="-127"/>
                        <a:cs typeface="+mn-cs"/>
                      </a:endParaRPr>
                    </a:p>
                    <a:p>
                      <a:pPr marL="144000" marR="0" lvl="0" indent="-1440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Wingdings" pitchFamily="2" charset="2"/>
                        <a:buBlip>
                          <a:blip r:embed="rId3"/>
                        </a:buBlip>
                        <a:tabLst/>
                      </a:pPr>
                      <a:r>
                        <a:rPr kumimoji="1" lang="ko-KR" alt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HY헤드라인M" pitchFamily="18" charset="-127"/>
                          <a:ea typeface="HY헤드라인M" pitchFamily="18" charset="-127"/>
                          <a:cs typeface="+mn-cs"/>
                        </a:rPr>
                        <a:t>공정별 </a:t>
                      </a:r>
                      <a:r>
                        <a:rPr kumimoji="1" lang="ko-KR" altLang="en-US" sz="12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HY헤드라인M" pitchFamily="18" charset="-127"/>
                          <a:ea typeface="HY헤드라인M" pitchFamily="18" charset="-127"/>
                          <a:cs typeface="+mn-cs"/>
                        </a:rPr>
                        <a:t>자품목</a:t>
                      </a:r>
                      <a:r>
                        <a:rPr kumimoji="1" lang="ko-KR" alt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HY헤드라인M" pitchFamily="18" charset="-127"/>
                          <a:ea typeface="HY헤드라인M" pitchFamily="18" charset="-127"/>
                          <a:cs typeface="+mn-cs"/>
                        </a:rPr>
                        <a:t> 투입 정보 및 설비 관리의 어려움</a:t>
                      </a:r>
                      <a:endParaRPr kumimoji="1" lang="en-US" altLang="ko-KR" sz="12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HY헤드라인M" pitchFamily="18" charset="-127"/>
                        <a:ea typeface="HY헤드라인M" pitchFamily="18" charset="-127"/>
                        <a:cs typeface="+mn-cs"/>
                      </a:endParaRPr>
                    </a:p>
                  </a:txBody>
                  <a:tcPr marL="91439" marR="91439" marT="45727" marB="4572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2" name="모서리가 둥근 직사각형 30">
            <a:extLst>
              <a:ext uri="{FF2B5EF4-FFF2-40B4-BE49-F238E27FC236}">
                <a16:creationId xmlns:a16="http://schemas.microsoft.com/office/drawing/2014/main" id="{E47D7999-62C1-4D78-BC56-E90D04FD2168}"/>
              </a:ext>
            </a:extLst>
          </p:cNvPr>
          <p:cNvSpPr/>
          <p:nvPr/>
        </p:nvSpPr>
        <p:spPr bwMode="auto">
          <a:xfrm>
            <a:off x="1211069" y="2777419"/>
            <a:ext cx="1725336" cy="4318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 cap="flat" cmpd="sng" algn="ctr">
            <a:solidFill>
              <a:srgbClr val="000000"/>
            </a:solidFill>
            <a:prstDash val="solid"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kern="0" dirty="0">
                <a:solidFill>
                  <a:srgbClr val="000000"/>
                </a:solidFill>
                <a:latin typeface="+mn-ea"/>
              </a:rPr>
              <a:t>라우팅 관리 미흡</a:t>
            </a:r>
            <a:endParaRPr kumimoji="0" lang="en-US" altLang="ko-KR" sz="1200" kern="0" dirty="0">
              <a:solidFill>
                <a:srgbClr val="000000"/>
              </a:solidFill>
              <a:latin typeface="+mn-ea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5C2A331F-F0D1-4DAD-984F-B08D1D44CC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2126" y="1484784"/>
            <a:ext cx="5175240" cy="3312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3504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/>
        </p:nvSpPr>
        <p:spPr bwMode="auto">
          <a:xfrm>
            <a:off x="234950" y="652908"/>
            <a:ext cx="9329738" cy="35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9pPr>
          </a:lstStyle>
          <a:p>
            <a:pPr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1600" kern="0" dirty="0">
                <a:solidFill>
                  <a:srgbClr val="000066"/>
                </a:solidFill>
              </a:rPr>
              <a:t>2. </a:t>
            </a:r>
            <a:r>
              <a:rPr lang="ko-KR" altLang="en-US" sz="1600" kern="0" dirty="0">
                <a:solidFill>
                  <a:srgbClr val="000066"/>
                </a:solidFill>
              </a:rPr>
              <a:t>영업부문</a:t>
            </a:r>
            <a:endParaRPr lang="en-US" altLang="ko-KR" sz="1600" kern="0" dirty="0">
              <a:solidFill>
                <a:srgbClr val="000066"/>
              </a:solidFill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0194549"/>
              </p:ext>
            </p:extLst>
          </p:nvPr>
        </p:nvGraphicFramePr>
        <p:xfrm>
          <a:off x="344433" y="1125049"/>
          <a:ext cx="3599873" cy="5344692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5998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99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AS-IS</a:t>
                      </a:r>
                      <a:endParaRPr lang="ko-KR" altLang="en-US" sz="1400" b="0" dirty="0">
                        <a:solidFill>
                          <a:schemeClr val="bg1"/>
                        </a:solidFill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 marL="71987" marR="71987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CB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83928"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rgbClr val="000000"/>
                        </a:solidFill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 marL="91424" marR="9142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4765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400" b="0" kern="1200" dirty="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  <a:cs typeface="+mn-cs"/>
                        </a:rPr>
                        <a:t>주요 이슈</a:t>
                      </a:r>
                    </a:p>
                  </a:txBody>
                  <a:tcPr marL="91424" marR="9142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95972">
                <a:tc>
                  <a:txBody>
                    <a:bodyPr/>
                    <a:lstStyle/>
                    <a:p>
                      <a:pPr marL="144000" marR="0" lvl="0" indent="-1440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Wingdings" pitchFamily="2" charset="2"/>
                        <a:buBlip>
                          <a:blip r:embed="rId2"/>
                        </a:buBlip>
                        <a:tabLst/>
                      </a:pPr>
                      <a:r>
                        <a:rPr kumimoji="1" lang="ko-KR" alt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HY헤드라인M" pitchFamily="18" charset="-127"/>
                          <a:ea typeface="HY헤드라인M" pitchFamily="18" charset="-127"/>
                          <a:cs typeface="+mn-cs"/>
                        </a:rPr>
                        <a:t>수작업 매출관리에 따른 결산 데이터 정확도 부족</a:t>
                      </a:r>
                      <a:endParaRPr kumimoji="1" lang="en-US" altLang="ko-KR" sz="12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HY헤드라인M" pitchFamily="18" charset="-127"/>
                        <a:ea typeface="HY헤드라인M" pitchFamily="18" charset="-127"/>
                        <a:cs typeface="+mn-cs"/>
                      </a:endParaRPr>
                    </a:p>
                    <a:p>
                      <a:pPr marL="144000" marR="0" lvl="0" indent="-1440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Wingdings" pitchFamily="2" charset="2"/>
                        <a:buBlip>
                          <a:blip r:embed="rId2"/>
                        </a:buBlip>
                        <a:tabLst/>
                      </a:pPr>
                      <a:r>
                        <a:rPr kumimoji="1" lang="ko-KR" alt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HY헤드라인M" pitchFamily="18" charset="-127"/>
                          <a:ea typeface="HY헤드라인M" pitchFamily="18" charset="-127"/>
                          <a:cs typeface="+mn-cs"/>
                        </a:rPr>
                        <a:t>수출관련 업무 수작업에 따른 수출관련 관리 어려움</a:t>
                      </a:r>
                      <a:endParaRPr kumimoji="1" lang="en-US" altLang="ko-KR" sz="12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HY헤드라인M" pitchFamily="18" charset="-127"/>
                        <a:ea typeface="HY헤드라인M" pitchFamily="18" charset="-127"/>
                        <a:cs typeface="+mn-cs"/>
                      </a:endParaRPr>
                    </a:p>
                    <a:p>
                      <a:pPr marL="144000" marR="0" lvl="0" indent="-1440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Wingdings" pitchFamily="2" charset="2"/>
                        <a:buBlip>
                          <a:blip r:embed="rId2"/>
                        </a:buBlip>
                        <a:tabLst/>
                      </a:pPr>
                      <a:endParaRPr kumimoji="1" lang="en-US" altLang="ko-KR" sz="12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HY헤드라인M" pitchFamily="18" charset="-127"/>
                        <a:ea typeface="HY헤드라인M" pitchFamily="18" charset="-127"/>
                        <a:cs typeface="+mn-cs"/>
                      </a:endParaRPr>
                    </a:p>
                  </a:txBody>
                  <a:tcPr marL="91424" marR="9142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8418081"/>
              </p:ext>
            </p:extLst>
          </p:nvPr>
        </p:nvGraphicFramePr>
        <p:xfrm>
          <a:off x="3992126" y="1125049"/>
          <a:ext cx="5542662" cy="5327921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55426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999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TO-BE PROCESS</a:t>
                      </a:r>
                      <a:endParaRPr lang="ko-KR" altLang="en-US" sz="1400" b="0" dirty="0">
                        <a:solidFill>
                          <a:schemeClr val="bg1"/>
                        </a:solidFill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 marL="71984" marR="71984" marT="45699" marB="4569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968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83928">
                <a:tc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solidFill>
                          <a:srgbClr val="000000"/>
                        </a:solidFill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 marL="91421" marR="91421" marT="45699" marB="4569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472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kern="1200" dirty="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  <a:cs typeface="+mn-cs"/>
                        </a:rPr>
                        <a:t>대응방안</a:t>
                      </a:r>
                    </a:p>
                  </a:txBody>
                  <a:tcPr marL="91421" marR="91421" marT="45699" marB="4569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7924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Tx/>
                        <a:buSzPct val="90000"/>
                        <a:buFontTx/>
                        <a:buBlip>
                          <a:blip r:embed="rId3"/>
                        </a:buBlip>
                        <a:tabLst/>
                        <a:defRPr/>
                      </a:pPr>
                      <a:r>
                        <a:rPr lang="en-US" altLang="ko-KR" sz="1200" kern="0" dirty="0">
                          <a:solidFill>
                            <a:srgbClr val="00206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</a:t>
                      </a:r>
                      <a:r>
                        <a:rPr lang="ko-KR" altLang="en-US" sz="1200" kern="0" dirty="0">
                          <a:solidFill>
                            <a:srgbClr val="00206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수주</a:t>
                      </a:r>
                      <a:r>
                        <a:rPr lang="en-US" altLang="ko-KR" sz="1200" kern="0" dirty="0">
                          <a:solidFill>
                            <a:srgbClr val="00206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, </a:t>
                      </a:r>
                      <a:r>
                        <a:rPr lang="ko-KR" altLang="en-US" sz="1200" kern="0" dirty="0">
                          <a:solidFill>
                            <a:srgbClr val="00206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출고</a:t>
                      </a:r>
                      <a:r>
                        <a:rPr lang="en-US" altLang="ko-KR" sz="1200" kern="0" dirty="0">
                          <a:solidFill>
                            <a:srgbClr val="00206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, </a:t>
                      </a:r>
                      <a:r>
                        <a:rPr lang="ko-KR" altLang="en-US" sz="1200" kern="0" dirty="0">
                          <a:solidFill>
                            <a:srgbClr val="00206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매출</a:t>
                      </a:r>
                      <a:r>
                        <a:rPr lang="en-US" altLang="ko-KR" sz="1200" kern="0" dirty="0">
                          <a:solidFill>
                            <a:srgbClr val="00206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, </a:t>
                      </a:r>
                      <a:r>
                        <a:rPr lang="ko-KR" altLang="en-US" sz="1200" kern="0" dirty="0">
                          <a:solidFill>
                            <a:srgbClr val="00206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세금계산서 세부화에 따른 각 단계별 관리 및 추후 회계시스템 도입 시 매출데이터 및 부가세 정보 자동 연계</a:t>
                      </a:r>
                      <a:endParaRPr lang="en-US" altLang="ko-KR" sz="1200" kern="0" dirty="0">
                        <a:solidFill>
                          <a:srgbClr val="00206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Tx/>
                        <a:buSzPct val="90000"/>
                        <a:buFontTx/>
                        <a:buBlip>
                          <a:blip r:embed="rId3"/>
                        </a:buBlip>
                        <a:tabLst/>
                        <a:defRPr/>
                      </a:pPr>
                      <a:r>
                        <a:rPr lang="en-US" altLang="ko-KR" sz="1200" kern="0" dirty="0">
                          <a:solidFill>
                            <a:srgbClr val="00206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</a:t>
                      </a:r>
                      <a:r>
                        <a:rPr lang="ko-KR" altLang="en-US" sz="1200" kern="0" dirty="0">
                          <a:solidFill>
                            <a:srgbClr val="00206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통관</a:t>
                      </a:r>
                      <a:r>
                        <a:rPr lang="en-US" altLang="ko-KR" sz="1200" kern="0" dirty="0">
                          <a:solidFill>
                            <a:srgbClr val="00206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, </a:t>
                      </a:r>
                      <a:r>
                        <a:rPr lang="ko-KR" altLang="en-US" sz="1200" kern="0" dirty="0">
                          <a:solidFill>
                            <a:srgbClr val="00206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선적</a:t>
                      </a:r>
                      <a:r>
                        <a:rPr lang="en-US" altLang="ko-KR" sz="1200" kern="0" dirty="0">
                          <a:solidFill>
                            <a:srgbClr val="00206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(BL)</a:t>
                      </a:r>
                      <a:r>
                        <a:rPr lang="ko-KR" altLang="en-US" sz="1200" kern="0" dirty="0">
                          <a:solidFill>
                            <a:srgbClr val="00206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관리를</a:t>
                      </a:r>
                      <a:r>
                        <a:rPr lang="en-US" altLang="ko-KR" sz="1200" kern="0" dirty="0">
                          <a:solidFill>
                            <a:srgbClr val="00206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</a:t>
                      </a:r>
                      <a:r>
                        <a:rPr lang="ko-KR" altLang="en-US" sz="1200" kern="0" dirty="0">
                          <a:solidFill>
                            <a:srgbClr val="00206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세분화 하여 수출업무 효율적관리</a:t>
                      </a:r>
                    </a:p>
                  </a:txBody>
                  <a:tcPr marL="91421" marR="91421" marT="45699" marB="4569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8" name="AutoShape 374" descr="넓은 상향 대각선">
            <a:extLst>
              <a:ext uri="{FF2B5EF4-FFF2-40B4-BE49-F238E27FC236}">
                <a16:creationId xmlns:a16="http://schemas.microsoft.com/office/drawing/2014/main" id="{B45DBF02-9B52-4D1B-935D-FF1958B063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4420" y="1670722"/>
            <a:ext cx="1141413" cy="42068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algn="ctr">
            <a:solidFill>
              <a:srgbClr val="3333CC">
                <a:lumMod val="60000"/>
                <a:lumOff val="40000"/>
              </a:srgbClr>
            </a:solidFill>
            <a:round/>
            <a:headEnd/>
            <a:tailEnd/>
          </a:ln>
        </p:spPr>
        <p:txBody>
          <a:bodyPr lIns="0" tIns="36000" rIns="0" bIns="3600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200" kern="0" dirty="0">
                <a:solidFill>
                  <a:srgbClr val="080808"/>
                </a:solidFill>
              </a:rPr>
              <a:t>고객 </a:t>
            </a:r>
            <a:r>
              <a:rPr kumimoji="0" lang="en-US" altLang="ko-KR" sz="1200" kern="0" dirty="0">
                <a:solidFill>
                  <a:srgbClr val="080808"/>
                </a:solidFill>
              </a:rPr>
              <a:t>+ </a:t>
            </a:r>
            <a:r>
              <a:rPr kumimoji="0" lang="ko-KR" altLang="en-US" sz="1200" kern="0" dirty="0">
                <a:solidFill>
                  <a:srgbClr val="080808"/>
                </a:solidFill>
              </a:rPr>
              <a:t>법인</a:t>
            </a:r>
            <a:endParaRPr kumimoji="0" lang="ko-KR" altLang="en-US" sz="1200" kern="0" dirty="0">
              <a:solidFill>
                <a:srgbClr val="080808"/>
              </a:solidFill>
              <a:ea typeface="HY헤드라인M" pitchFamily="18" charset="-127"/>
            </a:endParaRPr>
          </a:p>
        </p:txBody>
      </p:sp>
      <p:sp>
        <p:nvSpPr>
          <p:cNvPr id="69" name="AutoShape 374" descr="넓은 상향 대각선">
            <a:extLst>
              <a:ext uri="{FF2B5EF4-FFF2-40B4-BE49-F238E27FC236}">
                <a16:creationId xmlns:a16="http://schemas.microsoft.com/office/drawing/2014/main" id="{4211DE65-F19D-4C39-BD11-BE78308C61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16620" y="1668658"/>
            <a:ext cx="1139825" cy="420687"/>
          </a:xfrm>
          <a:prstGeom prst="roundRect">
            <a:avLst>
              <a:gd name="adj" fmla="val 8940"/>
            </a:avLst>
          </a:prstGeom>
          <a:noFill/>
          <a:ln w="19050" algn="ctr">
            <a:solidFill>
              <a:srgbClr val="3333CC">
                <a:lumMod val="60000"/>
                <a:lumOff val="40000"/>
              </a:srgbClr>
            </a:solidFill>
            <a:round/>
            <a:headEnd/>
            <a:tailEnd/>
          </a:ln>
        </p:spPr>
        <p:txBody>
          <a:bodyPr lIns="0" tIns="36000" rIns="0" bIns="3600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200" kern="0" dirty="0">
                <a:solidFill>
                  <a:srgbClr val="080808"/>
                </a:solidFill>
              </a:rPr>
              <a:t>수주등록</a:t>
            </a:r>
            <a:endParaRPr kumimoji="0" lang="ko-KR" altLang="en-US" sz="1200" kern="0" dirty="0">
              <a:solidFill>
                <a:srgbClr val="080808"/>
              </a:solidFill>
              <a:ea typeface="HY헤드라인M" pitchFamily="18" charset="-127"/>
            </a:endParaRPr>
          </a:p>
        </p:txBody>
      </p:sp>
      <p:sp>
        <p:nvSpPr>
          <p:cNvPr id="70" name="AutoShape 374" descr="넓은 상향 대각선">
            <a:extLst>
              <a:ext uri="{FF2B5EF4-FFF2-40B4-BE49-F238E27FC236}">
                <a16:creationId xmlns:a16="http://schemas.microsoft.com/office/drawing/2014/main" id="{88862CC5-423A-4A1C-8308-0273602D8C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16619" y="2420860"/>
            <a:ext cx="1139825" cy="420687"/>
          </a:xfrm>
          <a:prstGeom prst="roundRect">
            <a:avLst>
              <a:gd name="adj" fmla="val 8940"/>
            </a:avLst>
          </a:prstGeom>
          <a:noFill/>
          <a:ln w="19050" algn="ctr">
            <a:solidFill>
              <a:srgbClr val="3333CC">
                <a:lumMod val="60000"/>
                <a:lumOff val="40000"/>
              </a:srgbClr>
            </a:solidFill>
            <a:round/>
            <a:headEnd/>
            <a:tailEnd/>
          </a:ln>
        </p:spPr>
        <p:txBody>
          <a:bodyPr lIns="0" tIns="36000" rIns="0" bIns="3600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200" kern="0" dirty="0">
                <a:solidFill>
                  <a:srgbClr val="080808"/>
                </a:solidFill>
              </a:rPr>
              <a:t>출고처리</a:t>
            </a:r>
            <a:endParaRPr kumimoji="0" lang="ko-KR" altLang="en-US" sz="1200" kern="0" dirty="0">
              <a:solidFill>
                <a:srgbClr val="080808"/>
              </a:solidFill>
              <a:ea typeface="HY헤드라인M" pitchFamily="18" charset="-127"/>
            </a:endParaRPr>
          </a:p>
        </p:txBody>
      </p:sp>
      <p:sp>
        <p:nvSpPr>
          <p:cNvPr id="71" name="AutoShape 374" descr="넓은 상향 대각선">
            <a:extLst>
              <a:ext uri="{FF2B5EF4-FFF2-40B4-BE49-F238E27FC236}">
                <a16:creationId xmlns:a16="http://schemas.microsoft.com/office/drawing/2014/main" id="{8A1C2C13-3E15-428A-9D8F-68894E3AE7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16620" y="3224343"/>
            <a:ext cx="1139825" cy="420687"/>
          </a:xfrm>
          <a:prstGeom prst="roundRect">
            <a:avLst>
              <a:gd name="adj" fmla="val 8940"/>
            </a:avLst>
          </a:prstGeom>
          <a:noFill/>
          <a:ln w="19050" algn="ctr">
            <a:solidFill>
              <a:srgbClr val="3333CC">
                <a:lumMod val="60000"/>
                <a:lumOff val="40000"/>
              </a:srgbClr>
            </a:solidFill>
            <a:round/>
            <a:headEnd/>
            <a:tailEnd/>
          </a:ln>
        </p:spPr>
        <p:txBody>
          <a:bodyPr lIns="0" tIns="36000" rIns="0" bIns="3600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kern="0" dirty="0">
                <a:solidFill>
                  <a:srgbClr val="080808"/>
                </a:solidFill>
                <a:ea typeface="HY헤드라인M" pitchFamily="18" charset="-127"/>
              </a:rPr>
              <a:t>수작업매출관리</a:t>
            </a:r>
            <a:endParaRPr kumimoji="0" lang="ko-KR" altLang="en-US" sz="1200" kern="0" dirty="0">
              <a:solidFill>
                <a:srgbClr val="080808"/>
              </a:solidFill>
              <a:ea typeface="HY헤드라인M" pitchFamily="18" charset="-127"/>
            </a:endParaRPr>
          </a:p>
        </p:txBody>
      </p:sp>
      <p:cxnSp>
        <p:nvCxnSpPr>
          <p:cNvPr id="72" name="직선 화살표 연결선 22">
            <a:extLst>
              <a:ext uri="{FF2B5EF4-FFF2-40B4-BE49-F238E27FC236}">
                <a16:creationId xmlns:a16="http://schemas.microsoft.com/office/drawing/2014/main" id="{EED7A1B2-9986-4410-A317-445B5A24D197}"/>
              </a:ext>
            </a:extLst>
          </p:cNvPr>
          <p:cNvCxnSpPr>
            <a:cxnSpLocks noChangeShapeType="1"/>
            <a:stCxn id="68" idx="3"/>
            <a:endCxn id="69" idx="1"/>
          </p:cNvCxnSpPr>
          <p:nvPr/>
        </p:nvCxnSpPr>
        <p:spPr bwMode="auto">
          <a:xfrm flipV="1">
            <a:off x="1635833" y="1879002"/>
            <a:ext cx="580787" cy="2064"/>
          </a:xfrm>
          <a:prstGeom prst="straightConnector1">
            <a:avLst/>
          </a:prstGeom>
          <a:noFill/>
          <a:ln w="9525" algn="ctr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3" name="직선 화살표 연결선 22">
            <a:extLst>
              <a:ext uri="{FF2B5EF4-FFF2-40B4-BE49-F238E27FC236}">
                <a16:creationId xmlns:a16="http://schemas.microsoft.com/office/drawing/2014/main" id="{908F5052-7D5A-428C-B609-2AB8A908524F}"/>
              </a:ext>
            </a:extLst>
          </p:cNvPr>
          <p:cNvCxnSpPr>
            <a:cxnSpLocks noChangeShapeType="1"/>
            <a:stCxn id="69" idx="2"/>
            <a:endCxn id="70" idx="0"/>
          </p:cNvCxnSpPr>
          <p:nvPr/>
        </p:nvCxnSpPr>
        <p:spPr bwMode="auto">
          <a:xfrm flipH="1">
            <a:off x="2786532" y="2089345"/>
            <a:ext cx="1" cy="331515"/>
          </a:xfrm>
          <a:prstGeom prst="straightConnector1">
            <a:avLst/>
          </a:prstGeom>
          <a:noFill/>
          <a:ln w="9525" algn="ctr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4" name="직선 화살표 연결선 22">
            <a:extLst>
              <a:ext uri="{FF2B5EF4-FFF2-40B4-BE49-F238E27FC236}">
                <a16:creationId xmlns:a16="http://schemas.microsoft.com/office/drawing/2014/main" id="{3B623B61-F5C0-4076-AAE2-CEBE57BD1553}"/>
              </a:ext>
            </a:extLst>
          </p:cNvPr>
          <p:cNvCxnSpPr>
            <a:cxnSpLocks noChangeShapeType="1"/>
            <a:stCxn id="70" idx="2"/>
            <a:endCxn id="71" idx="0"/>
          </p:cNvCxnSpPr>
          <p:nvPr/>
        </p:nvCxnSpPr>
        <p:spPr bwMode="auto">
          <a:xfrm>
            <a:off x="2786532" y="2841547"/>
            <a:ext cx="1" cy="382796"/>
          </a:xfrm>
          <a:prstGeom prst="straightConnector1">
            <a:avLst/>
          </a:prstGeom>
          <a:noFill/>
          <a:ln w="9525" algn="ctr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6" name="AutoShape 374" descr="넓은 상향 대각선">
            <a:extLst>
              <a:ext uri="{FF2B5EF4-FFF2-40B4-BE49-F238E27FC236}">
                <a16:creationId xmlns:a16="http://schemas.microsoft.com/office/drawing/2014/main" id="{F13D42B4-C49E-4F02-81B0-063BA8EAE9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12700" y="1707273"/>
            <a:ext cx="1036205" cy="287335"/>
          </a:xfrm>
          <a:prstGeom prst="roundRect">
            <a:avLst>
              <a:gd name="adj" fmla="val 8940"/>
            </a:avLst>
          </a:prstGeom>
          <a:pattFill prst="wdUpDiag">
            <a:fgClr>
              <a:srgbClr val="A8CCE2"/>
            </a:fgClr>
            <a:bgClr>
              <a:srgbClr val="91BFDB"/>
            </a:bgClr>
          </a:pattFill>
          <a:ln w="19050" algn="ctr">
            <a:solidFill>
              <a:srgbClr val="3333CC">
                <a:lumMod val="60000"/>
                <a:lumOff val="40000"/>
              </a:srgbClr>
            </a:solidFill>
            <a:round/>
            <a:headEnd/>
            <a:tailEnd/>
          </a:ln>
        </p:spPr>
        <p:txBody>
          <a:bodyPr lIns="0" tIns="36000" rIns="0" bIns="3600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200" kern="0" dirty="0">
                <a:solidFill>
                  <a:srgbClr val="080808"/>
                </a:solidFill>
              </a:rPr>
              <a:t>고객 </a:t>
            </a:r>
            <a:r>
              <a:rPr kumimoji="0" lang="en-US" altLang="ko-KR" sz="1200" kern="0" dirty="0">
                <a:solidFill>
                  <a:srgbClr val="080808"/>
                </a:solidFill>
              </a:rPr>
              <a:t>+ </a:t>
            </a:r>
            <a:r>
              <a:rPr kumimoji="0" lang="ko-KR" altLang="en-US" sz="1200" kern="0" dirty="0">
                <a:solidFill>
                  <a:srgbClr val="080808"/>
                </a:solidFill>
              </a:rPr>
              <a:t>법인</a:t>
            </a:r>
            <a:endParaRPr kumimoji="0" lang="ko-KR" altLang="en-US" sz="1200" kern="0" dirty="0">
              <a:solidFill>
                <a:srgbClr val="080808"/>
              </a:solidFill>
              <a:ea typeface="HY헤드라인M" pitchFamily="18" charset="-127"/>
            </a:endParaRPr>
          </a:p>
        </p:txBody>
      </p:sp>
      <p:sp>
        <p:nvSpPr>
          <p:cNvPr id="77" name="AutoShape 374" descr="넓은 상향 대각선">
            <a:extLst>
              <a:ext uri="{FF2B5EF4-FFF2-40B4-BE49-F238E27FC236}">
                <a16:creationId xmlns:a16="http://schemas.microsoft.com/office/drawing/2014/main" id="{3071E62C-F6F2-409B-8D37-54BC75F988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20257" y="1695592"/>
            <a:ext cx="1036205" cy="316068"/>
          </a:xfrm>
          <a:prstGeom prst="roundRect">
            <a:avLst>
              <a:gd name="adj" fmla="val 8940"/>
            </a:avLst>
          </a:prstGeom>
          <a:pattFill prst="wdUpDiag">
            <a:fgClr>
              <a:srgbClr val="A8CCE2"/>
            </a:fgClr>
            <a:bgClr>
              <a:srgbClr val="91BFDB"/>
            </a:bgClr>
          </a:pattFill>
          <a:ln w="19050" algn="ctr">
            <a:solidFill>
              <a:srgbClr val="3333CC">
                <a:lumMod val="60000"/>
                <a:lumOff val="40000"/>
              </a:srgbClr>
            </a:solidFill>
            <a:round/>
            <a:headEnd/>
            <a:tailEnd/>
          </a:ln>
        </p:spPr>
        <p:txBody>
          <a:bodyPr lIns="0" tIns="36000" rIns="0" bIns="3600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200" kern="0" dirty="0">
                <a:solidFill>
                  <a:srgbClr val="080808"/>
                </a:solidFill>
              </a:rPr>
              <a:t>수주등록</a:t>
            </a:r>
            <a:endParaRPr kumimoji="0" lang="ko-KR" altLang="en-US" sz="1200" kern="0" dirty="0">
              <a:solidFill>
                <a:srgbClr val="080808"/>
              </a:solidFill>
              <a:ea typeface="HY헤드라인M" pitchFamily="18" charset="-127"/>
            </a:endParaRPr>
          </a:p>
        </p:txBody>
      </p:sp>
      <p:sp>
        <p:nvSpPr>
          <p:cNvPr id="82" name="AutoShape 374" descr="넓은 상향 대각선">
            <a:extLst>
              <a:ext uri="{FF2B5EF4-FFF2-40B4-BE49-F238E27FC236}">
                <a16:creationId xmlns:a16="http://schemas.microsoft.com/office/drawing/2014/main" id="{A8098D56-51C0-459E-8514-AC1FF4CC86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5622" y="1677623"/>
            <a:ext cx="1036205" cy="347675"/>
          </a:xfrm>
          <a:prstGeom prst="roundRect">
            <a:avLst>
              <a:gd name="adj" fmla="val 8940"/>
            </a:avLst>
          </a:prstGeom>
          <a:pattFill prst="wdUpDiag">
            <a:fgClr>
              <a:srgbClr val="A8CCE2"/>
            </a:fgClr>
            <a:bgClr>
              <a:srgbClr val="91BFDB"/>
            </a:bgClr>
          </a:pattFill>
          <a:ln w="19050" algn="ctr">
            <a:solidFill>
              <a:srgbClr val="3333CC">
                <a:lumMod val="60000"/>
                <a:lumOff val="40000"/>
              </a:srgbClr>
            </a:solidFill>
            <a:round/>
            <a:headEnd/>
            <a:tailEnd/>
          </a:ln>
        </p:spPr>
        <p:txBody>
          <a:bodyPr lIns="0" tIns="36000" rIns="0" bIns="3600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200" kern="0" dirty="0">
                <a:solidFill>
                  <a:srgbClr val="080808"/>
                </a:solidFill>
              </a:rPr>
              <a:t>출하지시</a:t>
            </a:r>
            <a:endParaRPr kumimoji="0" lang="ko-KR" altLang="en-US" sz="1200" kern="0" dirty="0">
              <a:solidFill>
                <a:srgbClr val="080808"/>
              </a:solidFill>
              <a:ea typeface="HY헤드라인M" pitchFamily="18" charset="-127"/>
            </a:endParaRPr>
          </a:p>
        </p:txBody>
      </p:sp>
      <p:sp>
        <p:nvSpPr>
          <p:cNvPr id="83" name="AutoShape 374" descr="넓은 상향 대각선">
            <a:extLst>
              <a:ext uri="{FF2B5EF4-FFF2-40B4-BE49-F238E27FC236}">
                <a16:creationId xmlns:a16="http://schemas.microsoft.com/office/drawing/2014/main" id="{830C0CF4-AD32-403F-8D1E-6825F9DA86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96125" y="2685270"/>
            <a:ext cx="1036205" cy="347675"/>
          </a:xfrm>
          <a:prstGeom prst="roundRect">
            <a:avLst>
              <a:gd name="adj" fmla="val 8940"/>
            </a:avLst>
          </a:prstGeom>
          <a:pattFill prst="wdUpDiag">
            <a:fgClr>
              <a:srgbClr val="A8CCE2"/>
            </a:fgClr>
            <a:bgClr>
              <a:srgbClr val="91BFDB"/>
            </a:bgClr>
          </a:pattFill>
          <a:ln w="19050" algn="ctr">
            <a:solidFill>
              <a:srgbClr val="3333CC">
                <a:lumMod val="60000"/>
                <a:lumOff val="40000"/>
              </a:srgbClr>
            </a:solidFill>
            <a:round/>
            <a:headEnd/>
            <a:tailEnd/>
          </a:ln>
        </p:spPr>
        <p:txBody>
          <a:bodyPr lIns="0" tIns="36000" rIns="0" bIns="3600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200" kern="0" dirty="0">
                <a:solidFill>
                  <a:srgbClr val="080808"/>
                </a:solidFill>
                <a:ea typeface="HY헤드라인M" pitchFamily="18" charset="-127"/>
              </a:rPr>
              <a:t>출고처리</a:t>
            </a:r>
          </a:p>
        </p:txBody>
      </p:sp>
      <p:cxnSp>
        <p:nvCxnSpPr>
          <p:cNvPr id="86" name="직선 화살표 연결선 22">
            <a:extLst>
              <a:ext uri="{FF2B5EF4-FFF2-40B4-BE49-F238E27FC236}">
                <a16:creationId xmlns:a16="http://schemas.microsoft.com/office/drawing/2014/main" id="{2FED1DD6-6BC3-4CC0-9142-01CAD13AA7F8}"/>
              </a:ext>
            </a:extLst>
          </p:cNvPr>
          <p:cNvCxnSpPr>
            <a:cxnSpLocks noChangeShapeType="1"/>
            <a:stCxn id="76" idx="3"/>
            <a:endCxn id="77" idx="1"/>
          </p:cNvCxnSpPr>
          <p:nvPr/>
        </p:nvCxnSpPr>
        <p:spPr bwMode="auto">
          <a:xfrm>
            <a:off x="5248905" y="1850941"/>
            <a:ext cx="971352" cy="2685"/>
          </a:xfrm>
          <a:prstGeom prst="straightConnector1">
            <a:avLst/>
          </a:prstGeom>
          <a:noFill/>
          <a:ln w="9525" algn="ctr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9" name="직선 화살표 연결선 22">
            <a:extLst>
              <a:ext uri="{FF2B5EF4-FFF2-40B4-BE49-F238E27FC236}">
                <a16:creationId xmlns:a16="http://schemas.microsoft.com/office/drawing/2014/main" id="{0A3949D4-0321-4104-974E-596A9D58C12F}"/>
              </a:ext>
            </a:extLst>
          </p:cNvPr>
          <p:cNvCxnSpPr>
            <a:cxnSpLocks noChangeShapeType="1"/>
            <a:stCxn id="77" idx="3"/>
            <a:endCxn id="82" idx="1"/>
          </p:cNvCxnSpPr>
          <p:nvPr/>
        </p:nvCxnSpPr>
        <p:spPr bwMode="auto">
          <a:xfrm flipV="1">
            <a:off x="7256462" y="1851461"/>
            <a:ext cx="1069160" cy="2165"/>
          </a:xfrm>
          <a:prstGeom prst="straightConnector1">
            <a:avLst/>
          </a:prstGeom>
          <a:noFill/>
          <a:ln w="9525" algn="ctr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3" name="AutoShape 374" descr="넓은 상향 대각선">
            <a:extLst>
              <a:ext uri="{FF2B5EF4-FFF2-40B4-BE49-F238E27FC236}">
                <a16:creationId xmlns:a16="http://schemas.microsoft.com/office/drawing/2014/main" id="{93E04EEE-A558-4499-8F3D-55BD2A64AA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92130" y="3491171"/>
            <a:ext cx="1036205" cy="347675"/>
          </a:xfrm>
          <a:prstGeom prst="roundRect">
            <a:avLst>
              <a:gd name="adj" fmla="val 8940"/>
            </a:avLst>
          </a:prstGeom>
          <a:pattFill prst="wdUpDiag">
            <a:fgClr>
              <a:srgbClr val="A8CCE2"/>
            </a:fgClr>
            <a:bgClr>
              <a:srgbClr val="91BFDB"/>
            </a:bgClr>
          </a:pattFill>
          <a:ln w="19050" algn="ctr">
            <a:solidFill>
              <a:srgbClr val="3333CC">
                <a:lumMod val="60000"/>
                <a:lumOff val="40000"/>
              </a:srgbClr>
            </a:solidFill>
            <a:round/>
            <a:headEnd/>
            <a:tailEnd/>
          </a:ln>
        </p:spPr>
        <p:txBody>
          <a:bodyPr lIns="0" tIns="36000" rIns="0" bIns="3600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200" kern="0">
                <a:solidFill>
                  <a:srgbClr val="080808"/>
                </a:solidFill>
              </a:rPr>
              <a:t>매출확정</a:t>
            </a:r>
            <a:endParaRPr kumimoji="0" lang="ko-KR" altLang="en-US" sz="1200" kern="0" dirty="0">
              <a:solidFill>
                <a:srgbClr val="080808"/>
              </a:solidFill>
              <a:ea typeface="HY헤드라인M" pitchFamily="18" charset="-127"/>
            </a:endParaRPr>
          </a:p>
        </p:txBody>
      </p:sp>
      <p:sp>
        <p:nvSpPr>
          <p:cNvPr id="97" name="AutoShape 374" descr="넓은 상향 대각선">
            <a:extLst>
              <a:ext uri="{FF2B5EF4-FFF2-40B4-BE49-F238E27FC236}">
                <a16:creationId xmlns:a16="http://schemas.microsoft.com/office/drawing/2014/main" id="{0216A4E4-61A0-4946-8D7B-0997BCD63B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16225" y="3491171"/>
            <a:ext cx="1036205" cy="347675"/>
          </a:xfrm>
          <a:prstGeom prst="roundRect">
            <a:avLst>
              <a:gd name="adj" fmla="val 8940"/>
            </a:avLst>
          </a:prstGeom>
          <a:pattFill prst="wdUpDiag">
            <a:fgClr>
              <a:srgbClr val="A8CCE2"/>
            </a:fgClr>
            <a:bgClr>
              <a:srgbClr val="91BFDB"/>
            </a:bgClr>
          </a:pattFill>
          <a:ln w="19050" algn="ctr">
            <a:solidFill>
              <a:srgbClr val="3333CC">
                <a:lumMod val="60000"/>
                <a:lumOff val="40000"/>
              </a:srgbClr>
            </a:solidFill>
            <a:round/>
            <a:headEnd/>
            <a:tailEnd/>
          </a:ln>
        </p:spPr>
        <p:txBody>
          <a:bodyPr lIns="0" tIns="36000" rIns="0" bIns="3600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200" kern="0" dirty="0">
                <a:solidFill>
                  <a:srgbClr val="080808"/>
                </a:solidFill>
              </a:rPr>
              <a:t>통관</a:t>
            </a:r>
            <a:endParaRPr kumimoji="0" lang="ko-KR" altLang="en-US" sz="1200" kern="0" dirty="0">
              <a:solidFill>
                <a:srgbClr val="080808"/>
              </a:solidFill>
              <a:ea typeface="HY헤드라인M" pitchFamily="18" charset="-127"/>
            </a:endParaRPr>
          </a:p>
        </p:txBody>
      </p:sp>
      <p:sp>
        <p:nvSpPr>
          <p:cNvPr id="98" name="AutoShape 374" descr="넓은 상향 대각선">
            <a:extLst>
              <a:ext uri="{FF2B5EF4-FFF2-40B4-BE49-F238E27FC236}">
                <a16:creationId xmlns:a16="http://schemas.microsoft.com/office/drawing/2014/main" id="{5BDB5564-4120-4A97-AEBA-11710A7217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28421" y="4179919"/>
            <a:ext cx="1036205" cy="347675"/>
          </a:xfrm>
          <a:prstGeom prst="roundRect">
            <a:avLst>
              <a:gd name="adj" fmla="val 8940"/>
            </a:avLst>
          </a:prstGeom>
          <a:pattFill prst="wdUpDiag">
            <a:fgClr>
              <a:srgbClr val="A8CCE2"/>
            </a:fgClr>
            <a:bgClr>
              <a:srgbClr val="91BFDB"/>
            </a:bgClr>
          </a:pattFill>
          <a:ln w="19050" algn="ctr">
            <a:solidFill>
              <a:srgbClr val="3333CC">
                <a:lumMod val="60000"/>
                <a:lumOff val="40000"/>
              </a:srgbClr>
            </a:solidFill>
            <a:round/>
            <a:headEnd/>
            <a:tailEnd/>
          </a:ln>
        </p:spPr>
        <p:txBody>
          <a:bodyPr lIns="0" tIns="36000" rIns="0" bIns="3600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200" kern="0" dirty="0">
                <a:solidFill>
                  <a:srgbClr val="080808"/>
                </a:solidFill>
              </a:rPr>
              <a:t>선적</a:t>
            </a:r>
            <a:endParaRPr kumimoji="0" lang="ko-KR" altLang="en-US" sz="1200" kern="0" dirty="0">
              <a:solidFill>
                <a:srgbClr val="080808"/>
              </a:solidFill>
              <a:ea typeface="HY헤드라인M" pitchFamily="18" charset="-127"/>
            </a:endParaRPr>
          </a:p>
        </p:txBody>
      </p:sp>
      <p:cxnSp>
        <p:nvCxnSpPr>
          <p:cNvPr id="100" name="꺾인 연결선 7">
            <a:extLst>
              <a:ext uri="{FF2B5EF4-FFF2-40B4-BE49-F238E27FC236}">
                <a16:creationId xmlns:a16="http://schemas.microsoft.com/office/drawing/2014/main" id="{078E65E6-BEB6-4FB7-9CEA-10B2DA530269}"/>
              </a:ext>
            </a:extLst>
          </p:cNvPr>
          <p:cNvCxnSpPr>
            <a:cxnSpLocks noChangeShapeType="1"/>
            <a:stCxn id="83" idx="2"/>
            <a:endCxn id="93" idx="0"/>
          </p:cNvCxnSpPr>
          <p:nvPr/>
        </p:nvCxnSpPr>
        <p:spPr bwMode="auto">
          <a:xfrm rot="5400000">
            <a:off x="6383118" y="3060061"/>
            <a:ext cx="458226" cy="403995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1" name="꺾인 연결선 7">
            <a:extLst>
              <a:ext uri="{FF2B5EF4-FFF2-40B4-BE49-F238E27FC236}">
                <a16:creationId xmlns:a16="http://schemas.microsoft.com/office/drawing/2014/main" id="{3E01B995-3E32-41D8-83F9-F5B4F836BAB9}"/>
              </a:ext>
            </a:extLst>
          </p:cNvPr>
          <p:cNvCxnSpPr>
            <a:cxnSpLocks noChangeShapeType="1"/>
            <a:stCxn id="83" idx="2"/>
            <a:endCxn id="97" idx="0"/>
          </p:cNvCxnSpPr>
          <p:nvPr/>
        </p:nvCxnSpPr>
        <p:spPr bwMode="auto">
          <a:xfrm rot="16200000" flipH="1">
            <a:off x="6945165" y="2902008"/>
            <a:ext cx="458226" cy="720100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5" name="직선 화살표 연결선 22">
            <a:extLst>
              <a:ext uri="{FF2B5EF4-FFF2-40B4-BE49-F238E27FC236}">
                <a16:creationId xmlns:a16="http://schemas.microsoft.com/office/drawing/2014/main" id="{AADC496A-C3DC-4815-86F5-7ED000A184A3}"/>
              </a:ext>
            </a:extLst>
          </p:cNvPr>
          <p:cNvCxnSpPr>
            <a:cxnSpLocks noChangeShapeType="1"/>
            <a:stCxn id="97" idx="2"/>
            <a:endCxn id="98" idx="0"/>
          </p:cNvCxnSpPr>
          <p:nvPr/>
        </p:nvCxnSpPr>
        <p:spPr bwMode="auto">
          <a:xfrm>
            <a:off x="7534328" y="3838846"/>
            <a:ext cx="12196" cy="341073"/>
          </a:xfrm>
          <a:prstGeom prst="straightConnector1">
            <a:avLst/>
          </a:prstGeom>
          <a:noFill/>
          <a:ln w="9525" algn="ctr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6" name="AutoShape 374" descr="넓은 상향 대각선">
            <a:extLst>
              <a:ext uri="{FF2B5EF4-FFF2-40B4-BE49-F238E27FC236}">
                <a16:creationId xmlns:a16="http://schemas.microsoft.com/office/drawing/2014/main" id="{483FF1D8-D338-4123-A159-7933CB62E0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89130" y="4190275"/>
            <a:ext cx="1036205" cy="347675"/>
          </a:xfrm>
          <a:prstGeom prst="roundRect">
            <a:avLst>
              <a:gd name="adj" fmla="val 8940"/>
            </a:avLst>
          </a:prstGeom>
          <a:pattFill prst="wdUpDiag">
            <a:fgClr>
              <a:srgbClr val="A8CCE2"/>
            </a:fgClr>
            <a:bgClr>
              <a:srgbClr val="91BFDB"/>
            </a:bgClr>
          </a:pattFill>
          <a:ln w="19050" algn="ctr">
            <a:solidFill>
              <a:srgbClr val="3333CC">
                <a:lumMod val="60000"/>
                <a:lumOff val="40000"/>
              </a:srgbClr>
            </a:solidFill>
            <a:round/>
            <a:headEnd/>
            <a:tailEnd/>
          </a:ln>
        </p:spPr>
        <p:txBody>
          <a:bodyPr lIns="0" tIns="36000" rIns="0" bIns="3600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200" kern="0" dirty="0">
                <a:solidFill>
                  <a:srgbClr val="080808"/>
                </a:solidFill>
              </a:rPr>
              <a:t>세금계산서</a:t>
            </a:r>
            <a:endParaRPr kumimoji="0" lang="ko-KR" altLang="en-US" sz="1200" kern="0" dirty="0">
              <a:solidFill>
                <a:srgbClr val="080808"/>
              </a:solidFill>
              <a:ea typeface="HY헤드라인M" pitchFamily="18" charset="-127"/>
            </a:endParaRPr>
          </a:p>
        </p:txBody>
      </p:sp>
      <p:cxnSp>
        <p:nvCxnSpPr>
          <p:cNvPr id="108" name="직선 화살표 연결선 22">
            <a:extLst>
              <a:ext uri="{FF2B5EF4-FFF2-40B4-BE49-F238E27FC236}">
                <a16:creationId xmlns:a16="http://schemas.microsoft.com/office/drawing/2014/main" id="{80835132-6FEE-403F-8D28-51E2BC621B66}"/>
              </a:ext>
            </a:extLst>
          </p:cNvPr>
          <p:cNvCxnSpPr>
            <a:cxnSpLocks noChangeShapeType="1"/>
            <a:stCxn id="93" idx="2"/>
            <a:endCxn id="106" idx="0"/>
          </p:cNvCxnSpPr>
          <p:nvPr/>
        </p:nvCxnSpPr>
        <p:spPr bwMode="auto">
          <a:xfrm flipH="1">
            <a:off x="6407233" y="3838846"/>
            <a:ext cx="3000" cy="351429"/>
          </a:xfrm>
          <a:prstGeom prst="straightConnector1">
            <a:avLst/>
          </a:prstGeom>
          <a:noFill/>
          <a:ln w="9525" algn="ctr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14" name="AutoShape 374" descr="넓은 상향 대각선">
            <a:extLst>
              <a:ext uri="{FF2B5EF4-FFF2-40B4-BE49-F238E27FC236}">
                <a16:creationId xmlns:a16="http://schemas.microsoft.com/office/drawing/2014/main" id="{2113D897-04C3-48E8-8316-A78D12BEC4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79172" y="4171960"/>
            <a:ext cx="855662" cy="347662"/>
          </a:xfrm>
          <a:prstGeom prst="bevel">
            <a:avLst/>
          </a:prstGeom>
          <a:solidFill>
            <a:srgbClr val="FFFF00"/>
          </a:solidFill>
          <a:ln w="19050" algn="ctr">
            <a:solidFill>
              <a:srgbClr val="3333CC">
                <a:lumMod val="60000"/>
                <a:lumOff val="40000"/>
              </a:srgbClr>
            </a:solidFill>
            <a:round/>
            <a:headEnd/>
            <a:tailEnd/>
          </a:ln>
        </p:spPr>
        <p:txBody>
          <a:bodyPr lIns="0" tIns="36000" rIns="0" bIns="3600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200" kern="0" dirty="0">
                <a:solidFill>
                  <a:srgbClr val="080808"/>
                </a:solidFill>
                <a:ea typeface="HY헤드라인M" pitchFamily="18" charset="-127"/>
              </a:rPr>
              <a:t>회계관리</a:t>
            </a:r>
          </a:p>
        </p:txBody>
      </p:sp>
      <p:cxnSp>
        <p:nvCxnSpPr>
          <p:cNvPr id="116" name="꺾인 연결선 7">
            <a:extLst>
              <a:ext uri="{FF2B5EF4-FFF2-40B4-BE49-F238E27FC236}">
                <a16:creationId xmlns:a16="http://schemas.microsoft.com/office/drawing/2014/main" id="{76BC9526-F670-466E-A909-146BD9B74164}"/>
              </a:ext>
            </a:extLst>
          </p:cNvPr>
          <p:cNvCxnSpPr>
            <a:cxnSpLocks noChangeShapeType="1"/>
            <a:stCxn id="98" idx="2"/>
            <a:endCxn id="114" idx="2"/>
          </p:cNvCxnSpPr>
          <p:nvPr/>
        </p:nvCxnSpPr>
        <p:spPr bwMode="auto">
          <a:xfrm rot="5400000" flipH="1">
            <a:off x="6172778" y="3153848"/>
            <a:ext cx="7972" cy="2739521"/>
          </a:xfrm>
          <a:prstGeom prst="bentConnector3">
            <a:avLst>
              <a:gd name="adj1" fmla="val -2867536"/>
            </a:avLst>
          </a:prstGeom>
          <a:noFill/>
          <a:ln w="9525" algn="ctr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7" name="꺾인 연결선 7">
            <a:extLst>
              <a:ext uri="{FF2B5EF4-FFF2-40B4-BE49-F238E27FC236}">
                <a16:creationId xmlns:a16="http://schemas.microsoft.com/office/drawing/2014/main" id="{DD5F828F-A62B-48C3-9DC2-984B2D03FBF1}"/>
              </a:ext>
            </a:extLst>
          </p:cNvPr>
          <p:cNvCxnSpPr>
            <a:cxnSpLocks noChangeShapeType="1"/>
            <a:stCxn id="93" idx="2"/>
            <a:endCxn id="114" idx="7"/>
          </p:cNvCxnSpPr>
          <p:nvPr/>
        </p:nvCxnSpPr>
        <p:spPr bwMode="auto">
          <a:xfrm rot="5400000">
            <a:off x="5420332" y="3225517"/>
            <a:ext cx="376572" cy="1603230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9" name="직선 화살표 연결선 22">
            <a:extLst>
              <a:ext uri="{FF2B5EF4-FFF2-40B4-BE49-F238E27FC236}">
                <a16:creationId xmlns:a16="http://schemas.microsoft.com/office/drawing/2014/main" id="{8261420B-D805-420A-93D2-A87A03D33135}"/>
              </a:ext>
            </a:extLst>
          </p:cNvPr>
          <p:cNvCxnSpPr>
            <a:cxnSpLocks noChangeShapeType="1"/>
            <a:stCxn id="106" idx="1"/>
            <a:endCxn id="114" idx="1"/>
          </p:cNvCxnSpPr>
          <p:nvPr/>
        </p:nvCxnSpPr>
        <p:spPr bwMode="auto">
          <a:xfrm flipH="1" flipV="1">
            <a:off x="5191376" y="4345791"/>
            <a:ext cx="697754" cy="18322"/>
          </a:xfrm>
          <a:prstGeom prst="straightConnector1">
            <a:avLst/>
          </a:prstGeom>
          <a:noFill/>
          <a:ln w="9525" algn="ctr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2" name="꺾인 연결선 7">
            <a:extLst>
              <a:ext uri="{FF2B5EF4-FFF2-40B4-BE49-F238E27FC236}">
                <a16:creationId xmlns:a16="http://schemas.microsoft.com/office/drawing/2014/main" id="{5A299255-BD16-41F3-B80C-06D942BC875F}"/>
              </a:ext>
            </a:extLst>
          </p:cNvPr>
          <p:cNvCxnSpPr>
            <a:cxnSpLocks noChangeShapeType="1"/>
            <a:stCxn id="82" idx="2"/>
            <a:endCxn id="83" idx="3"/>
          </p:cNvCxnSpPr>
          <p:nvPr/>
        </p:nvCxnSpPr>
        <p:spPr bwMode="auto">
          <a:xfrm rot="5400000">
            <a:off x="7671123" y="1686506"/>
            <a:ext cx="833810" cy="1511395"/>
          </a:xfrm>
          <a:prstGeom prst="bentConnector2">
            <a:avLst/>
          </a:prstGeom>
          <a:noFill/>
          <a:ln w="9525" algn="ctr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5" name="Text Box 2">
            <a:extLst>
              <a:ext uri="{FF2B5EF4-FFF2-40B4-BE49-F238E27FC236}">
                <a16:creationId xmlns:a16="http://schemas.microsoft.com/office/drawing/2014/main" id="{970E47CD-F715-4003-9402-D005E2A2A2FA}"/>
              </a:ext>
            </a:extLst>
          </p:cNvPr>
          <p:cNvSpPr txBox="1">
            <a:spLocks noChangeArrowheads="1"/>
          </p:cNvSpPr>
          <p:nvPr/>
        </p:nvSpPr>
        <p:spPr bwMode="black">
          <a:xfrm>
            <a:off x="199678" y="128419"/>
            <a:ext cx="6120000" cy="3666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 anchor="ctr"/>
          <a:lstStyle>
            <a:lvl1pPr marL="381000" indent="-38100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9pPr>
          </a:lstStyle>
          <a:p>
            <a:pPr marL="0" indent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ko-KR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 TO-BE </a:t>
            </a:r>
            <a:r>
              <a: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프로세스</a:t>
            </a:r>
            <a:r>
              <a:rPr lang="en-US" altLang="ko-KR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(ERP)</a:t>
            </a:r>
            <a:r>
              <a: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098329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/>
        </p:nvSpPr>
        <p:spPr bwMode="auto">
          <a:xfrm>
            <a:off x="234950" y="652908"/>
            <a:ext cx="9329738" cy="35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9pPr>
          </a:lstStyle>
          <a:p>
            <a:pPr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1600" kern="0" dirty="0">
                <a:solidFill>
                  <a:srgbClr val="000066"/>
                </a:solidFill>
              </a:rPr>
              <a:t>2. </a:t>
            </a:r>
            <a:r>
              <a:rPr lang="ko-KR" altLang="en-US" sz="1600" kern="0" dirty="0">
                <a:solidFill>
                  <a:srgbClr val="000066"/>
                </a:solidFill>
              </a:rPr>
              <a:t>영업부문 </a:t>
            </a:r>
            <a:r>
              <a:rPr lang="en-US" altLang="ko-KR" sz="1600" kern="0" dirty="0">
                <a:solidFill>
                  <a:srgbClr val="000066"/>
                </a:solidFill>
              </a:rPr>
              <a:t>- </a:t>
            </a:r>
            <a:r>
              <a:rPr lang="ko-KR" altLang="en-US" sz="1600" kern="0" dirty="0">
                <a:solidFill>
                  <a:srgbClr val="000066"/>
                </a:solidFill>
              </a:rPr>
              <a:t>판매계획관리</a:t>
            </a:r>
            <a:endParaRPr lang="en-US" altLang="ko-KR" sz="1600" kern="0" dirty="0">
              <a:solidFill>
                <a:srgbClr val="000066"/>
              </a:solidFill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5837346"/>
              </p:ext>
            </p:extLst>
          </p:nvPr>
        </p:nvGraphicFramePr>
        <p:xfrm>
          <a:off x="344433" y="1125049"/>
          <a:ext cx="3599873" cy="535916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5998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99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AS-IS</a:t>
                      </a:r>
                      <a:endParaRPr lang="ko-KR" altLang="en-US" sz="1400" b="0" dirty="0">
                        <a:solidFill>
                          <a:schemeClr val="bg1"/>
                        </a:solidFill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 marL="71987" marR="71987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CB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83928"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rgbClr val="000000"/>
                        </a:solidFill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 marL="91424" marR="9142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4765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400" b="0" kern="1200" dirty="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  <a:cs typeface="+mn-cs"/>
                        </a:rPr>
                        <a:t>주요 이슈</a:t>
                      </a:r>
                    </a:p>
                  </a:txBody>
                  <a:tcPr marL="91424" marR="9142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10444">
                <a:tc>
                  <a:txBody>
                    <a:bodyPr/>
                    <a:lstStyle/>
                    <a:p>
                      <a:pPr marL="144000" marR="0" lvl="0" indent="-1440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Wingdings" pitchFamily="2" charset="2"/>
                        <a:buBlip>
                          <a:blip r:embed="rId2"/>
                        </a:buBlip>
                        <a:tabLst/>
                      </a:pPr>
                      <a:r>
                        <a:rPr kumimoji="1" lang="ko-KR" alt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HY헤드라인M" pitchFamily="18" charset="-127"/>
                          <a:ea typeface="HY헤드라인M" pitchFamily="18" charset="-127"/>
                          <a:cs typeface="+mn-cs"/>
                        </a:rPr>
                        <a:t>수작업 판매계획관리에 따른 데이터 정확성 부족</a:t>
                      </a:r>
                      <a:endParaRPr kumimoji="1" lang="en-US" altLang="ko-KR" sz="12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HY헤드라인M" pitchFamily="18" charset="-127"/>
                        <a:ea typeface="HY헤드라인M" pitchFamily="18" charset="-127"/>
                        <a:cs typeface="+mn-cs"/>
                      </a:endParaRPr>
                    </a:p>
                    <a:p>
                      <a:pPr marL="144000" marR="0" lvl="0" indent="-1440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Wingdings" pitchFamily="2" charset="2"/>
                        <a:buBlip>
                          <a:blip r:embed="rId2"/>
                        </a:buBlip>
                        <a:tabLst/>
                      </a:pPr>
                      <a:r>
                        <a:rPr kumimoji="1" lang="ko-KR" alt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HY헤드라인M" pitchFamily="18" charset="-127"/>
                          <a:ea typeface="HY헤드라인M" pitchFamily="18" charset="-127"/>
                          <a:cs typeface="+mn-cs"/>
                        </a:rPr>
                        <a:t>판매계획 데이터 생산계획 연동의 어려움</a:t>
                      </a:r>
                    </a:p>
                  </a:txBody>
                  <a:tcPr marL="91424" marR="9142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1438609"/>
              </p:ext>
            </p:extLst>
          </p:nvPr>
        </p:nvGraphicFramePr>
        <p:xfrm>
          <a:off x="3992126" y="1125049"/>
          <a:ext cx="5542662" cy="5327921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55426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999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TO-BE PROCESS</a:t>
                      </a:r>
                      <a:endParaRPr lang="ko-KR" altLang="en-US" sz="1400" b="0" dirty="0">
                        <a:solidFill>
                          <a:schemeClr val="bg1"/>
                        </a:solidFill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 marL="71984" marR="71984" marT="45699" marB="4569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968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83928">
                <a:tc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solidFill>
                          <a:srgbClr val="000000"/>
                        </a:solidFill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 marL="91421" marR="91421" marT="45699" marB="4569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472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kern="1200" dirty="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  <a:cs typeface="+mn-cs"/>
                        </a:rPr>
                        <a:t>대응방안</a:t>
                      </a:r>
                    </a:p>
                  </a:txBody>
                  <a:tcPr marL="91421" marR="91421" marT="45699" marB="4569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7924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Tx/>
                        <a:buSzPct val="90000"/>
                        <a:buFontTx/>
                        <a:buBlip>
                          <a:blip r:embed="rId3"/>
                        </a:buBlip>
                        <a:tabLst/>
                        <a:defRPr/>
                      </a:pPr>
                      <a:r>
                        <a:rPr lang="en-US" altLang="ko-KR" sz="1200" kern="0" dirty="0">
                          <a:solidFill>
                            <a:srgbClr val="00206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</a:t>
                      </a:r>
                      <a:r>
                        <a:rPr lang="ko-KR" altLang="en-US" sz="1200" kern="0" dirty="0">
                          <a:solidFill>
                            <a:srgbClr val="00206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판매계획 시스템 관리에 따른 데이터 정확도 향상</a:t>
                      </a:r>
                      <a:endParaRPr lang="en-US" altLang="ko-KR" sz="1200" kern="0" dirty="0">
                        <a:solidFill>
                          <a:srgbClr val="00206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Tx/>
                        <a:buSzPct val="90000"/>
                        <a:buFontTx/>
                        <a:buBlip>
                          <a:blip r:embed="rId3"/>
                        </a:buBlip>
                        <a:tabLst/>
                        <a:defRPr/>
                      </a:pPr>
                      <a:endParaRPr lang="en-US" altLang="ko-KR" sz="1200" kern="0" dirty="0">
                        <a:solidFill>
                          <a:srgbClr val="00206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Tx/>
                        <a:buSzPct val="90000"/>
                        <a:buFontTx/>
                        <a:buBlip>
                          <a:blip r:embed="rId3"/>
                        </a:buBlip>
                        <a:tabLst/>
                        <a:defRPr/>
                      </a:pPr>
                      <a:r>
                        <a:rPr lang="ko-KR" altLang="en-US" sz="1200" kern="0" dirty="0">
                          <a:solidFill>
                            <a:srgbClr val="00206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판매계획 최종 확정데이터 생산계획등록 자동연계에 따른 효율적인 관리 가능</a:t>
                      </a:r>
                    </a:p>
                  </a:txBody>
                  <a:tcPr marL="91421" marR="91421" marT="45699" marB="4569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5" name="모서리가 둥근 직사각형 30">
            <a:extLst>
              <a:ext uri="{FF2B5EF4-FFF2-40B4-BE49-F238E27FC236}">
                <a16:creationId xmlns:a16="http://schemas.microsoft.com/office/drawing/2014/main" id="{65D7E4D5-CB47-4CBA-B686-D1266B6C10D8}"/>
              </a:ext>
            </a:extLst>
          </p:cNvPr>
          <p:cNvSpPr/>
          <p:nvPr/>
        </p:nvSpPr>
        <p:spPr bwMode="auto">
          <a:xfrm>
            <a:off x="1211069" y="2777419"/>
            <a:ext cx="1725336" cy="4318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 cap="flat" cmpd="sng" algn="ctr">
            <a:solidFill>
              <a:srgbClr val="000000"/>
            </a:solidFill>
            <a:prstDash val="solid"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0" dirty="0">
                <a:solidFill>
                  <a:srgbClr val="000000"/>
                </a:solidFill>
                <a:latin typeface="+mn-ea"/>
              </a:rPr>
              <a:t>수작업 판매계획관리</a:t>
            </a:r>
            <a:endParaRPr kumimoji="0" lang="en-US" altLang="ko-KR" sz="1200" kern="0" dirty="0">
              <a:solidFill>
                <a:srgbClr val="000000"/>
              </a:solidFill>
              <a:latin typeface="+mn-ea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289554F-700F-4336-AE08-81A4A56005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3337" y="1568071"/>
            <a:ext cx="5240239" cy="3282295"/>
          </a:xfrm>
          <a:prstGeom prst="rect">
            <a:avLst/>
          </a:prstGeom>
        </p:spPr>
      </p:pic>
      <p:sp>
        <p:nvSpPr>
          <p:cNvPr id="10" name="Text Box 2">
            <a:extLst>
              <a:ext uri="{FF2B5EF4-FFF2-40B4-BE49-F238E27FC236}">
                <a16:creationId xmlns:a16="http://schemas.microsoft.com/office/drawing/2014/main" id="{DDCF53CD-6422-47C0-BA01-971B8CB9DCF1}"/>
              </a:ext>
            </a:extLst>
          </p:cNvPr>
          <p:cNvSpPr txBox="1">
            <a:spLocks noChangeArrowheads="1"/>
          </p:cNvSpPr>
          <p:nvPr/>
        </p:nvSpPr>
        <p:spPr bwMode="black">
          <a:xfrm>
            <a:off x="199678" y="128419"/>
            <a:ext cx="6120000" cy="3666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 anchor="ctr"/>
          <a:lstStyle>
            <a:lvl1pPr marL="381000" indent="-38100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9pPr>
          </a:lstStyle>
          <a:p>
            <a:pPr marL="0" indent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ko-KR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 TO-BE </a:t>
            </a:r>
            <a:r>
              <a: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프로세스</a:t>
            </a:r>
            <a:r>
              <a:rPr lang="en-US" altLang="ko-KR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(ERP)</a:t>
            </a:r>
            <a:r>
              <a: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153040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/>
        </p:nvSpPr>
        <p:spPr bwMode="auto">
          <a:xfrm>
            <a:off x="234950" y="652908"/>
            <a:ext cx="9329738" cy="35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9pPr>
          </a:lstStyle>
          <a:p>
            <a:pPr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1600" kern="0" dirty="0">
                <a:solidFill>
                  <a:srgbClr val="000066"/>
                </a:solidFill>
              </a:rPr>
              <a:t>3. </a:t>
            </a:r>
            <a:r>
              <a:rPr lang="ko-KR" altLang="en-US" sz="1600" kern="0" dirty="0">
                <a:solidFill>
                  <a:srgbClr val="000066"/>
                </a:solidFill>
              </a:rPr>
              <a:t>구매부문</a:t>
            </a:r>
            <a:endParaRPr lang="en-US" altLang="ko-KR" sz="1600" kern="0" dirty="0">
              <a:solidFill>
                <a:srgbClr val="000066"/>
              </a:solidFill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B9BDE048-6BA6-4FEF-8F48-F6AFDA3BE4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7368291"/>
              </p:ext>
            </p:extLst>
          </p:nvPr>
        </p:nvGraphicFramePr>
        <p:xfrm>
          <a:off x="344488" y="1061925"/>
          <a:ext cx="3600450" cy="535998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600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00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AS-IS</a:t>
                      </a:r>
                      <a:endParaRPr lang="ko-KR" altLang="en-US" sz="1400" b="0" dirty="0">
                        <a:solidFill>
                          <a:schemeClr val="bg1"/>
                        </a:solidFill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 marL="71999" marR="71999" marT="45727" marB="45727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CB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84470"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rgbClr val="000000"/>
                        </a:solidFill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 marL="91439" marR="91439" marT="45727" marB="4572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804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400" b="0" kern="1200" dirty="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  <a:cs typeface="+mn-cs"/>
                        </a:rPr>
                        <a:t>주요 이슈</a:t>
                      </a:r>
                    </a:p>
                  </a:txBody>
                  <a:tcPr marL="91439" marR="91439" marT="45727" marB="45727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96180">
                <a:tc>
                  <a:txBody>
                    <a:bodyPr/>
                    <a:lstStyle/>
                    <a:p>
                      <a:pPr marL="144000" marR="0" lvl="0" indent="-1440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Wingdings" pitchFamily="2" charset="2"/>
                        <a:buBlip>
                          <a:blip r:embed="rId2"/>
                        </a:buBlip>
                        <a:tabLst/>
                      </a:pPr>
                      <a:r>
                        <a:rPr kumimoji="1" lang="ko-KR" altLang="en-US" sz="12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HY헤드라인M" pitchFamily="18" charset="-127"/>
                          <a:ea typeface="HY헤드라인M" pitchFamily="18" charset="-127"/>
                          <a:cs typeface="+mn-cs"/>
                        </a:rPr>
                        <a:t>구매량</a:t>
                      </a:r>
                      <a:r>
                        <a:rPr kumimoji="1" lang="ko-KR" alt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HY헤드라인M" pitchFamily="18" charset="-127"/>
                          <a:ea typeface="HY헤드라인M" pitchFamily="18" charset="-127"/>
                          <a:cs typeface="+mn-cs"/>
                        </a:rPr>
                        <a:t> 수작업 계산으로 자재구매 파악 불편함</a:t>
                      </a:r>
                      <a:endParaRPr kumimoji="1" lang="en-US" altLang="ko-KR" sz="12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HY헤드라인M" pitchFamily="18" charset="-127"/>
                        <a:ea typeface="HY헤드라인M" pitchFamily="18" charset="-127"/>
                        <a:cs typeface="+mn-cs"/>
                      </a:endParaRPr>
                    </a:p>
                    <a:p>
                      <a:pPr marL="144000" marR="0" lvl="0" indent="-1440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Wingdings" pitchFamily="2" charset="2"/>
                        <a:buBlip>
                          <a:blip r:embed="rId2"/>
                        </a:buBlip>
                        <a:tabLst/>
                      </a:pPr>
                      <a:r>
                        <a:rPr kumimoji="1" lang="ko-KR" alt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HY헤드라인M" pitchFamily="18" charset="-127"/>
                          <a:ea typeface="HY헤드라인M" pitchFamily="18" charset="-127"/>
                          <a:cs typeface="+mn-cs"/>
                        </a:rPr>
                        <a:t>실물 기준 입</a:t>
                      </a:r>
                      <a:r>
                        <a:rPr kumimoji="1" lang="en-US" altLang="ko-KR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HY헤드라인M" pitchFamily="18" charset="-127"/>
                          <a:ea typeface="HY헤드라인M" pitchFamily="18" charset="-127"/>
                          <a:cs typeface="+mn-cs"/>
                        </a:rPr>
                        <a:t>, </a:t>
                      </a:r>
                      <a:r>
                        <a:rPr kumimoji="1" lang="ko-KR" alt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HY헤드라인M" pitchFamily="18" charset="-127"/>
                          <a:ea typeface="HY헤드라인M" pitchFamily="18" charset="-127"/>
                          <a:cs typeface="+mn-cs"/>
                        </a:rPr>
                        <a:t>출고 처리 및 미 매입 관리 문제</a:t>
                      </a:r>
                      <a:endParaRPr kumimoji="1" lang="en-US" altLang="ko-KR" sz="12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HY헤드라인M" pitchFamily="18" charset="-127"/>
                        <a:ea typeface="HY헤드라인M" pitchFamily="18" charset="-127"/>
                        <a:cs typeface="+mn-cs"/>
                      </a:endParaRPr>
                    </a:p>
                    <a:p>
                      <a:pPr marL="144000" marR="0" lvl="0" indent="-1440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Wingdings" pitchFamily="2" charset="2"/>
                        <a:buBlip>
                          <a:blip r:embed="rId2"/>
                        </a:buBlip>
                        <a:tabLst/>
                      </a:pPr>
                      <a:r>
                        <a:rPr kumimoji="1" lang="ko-KR" altLang="en-US" sz="12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HY헤드라인M" pitchFamily="18" charset="-127"/>
                          <a:ea typeface="HY헤드라인M" pitchFamily="18" charset="-127"/>
                          <a:cs typeface="+mn-cs"/>
                        </a:rPr>
                        <a:t>사급자재에</a:t>
                      </a:r>
                      <a:r>
                        <a:rPr kumimoji="1" lang="ko-KR" alt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HY헤드라인M" pitchFamily="18" charset="-127"/>
                          <a:ea typeface="HY헤드라인M" pitchFamily="18" charset="-127"/>
                          <a:cs typeface="+mn-cs"/>
                        </a:rPr>
                        <a:t> 대한 관리 프로세스 정립 부족</a:t>
                      </a:r>
                    </a:p>
                    <a:p>
                      <a:pPr marL="144000" marR="0" lvl="0" indent="-1440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Wingdings" pitchFamily="2" charset="2"/>
                        <a:buBlip>
                          <a:blip r:embed="rId2"/>
                        </a:buBlip>
                        <a:tabLst/>
                      </a:pPr>
                      <a:r>
                        <a:rPr kumimoji="1" lang="ko-KR" alt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HY헤드라인M" pitchFamily="18" charset="-127"/>
                          <a:ea typeface="HY헤드라인M" pitchFamily="18" charset="-127"/>
                          <a:cs typeface="+mn-cs"/>
                        </a:rPr>
                        <a:t>수입프로세스 시스템화 관리 어려움</a:t>
                      </a:r>
                    </a:p>
                    <a:p>
                      <a:pPr marL="144000" marR="0" lvl="0" indent="-1440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Wingdings" pitchFamily="2" charset="2"/>
                        <a:buBlip>
                          <a:blip r:embed="rId2"/>
                        </a:buBlip>
                        <a:tabLst/>
                      </a:pPr>
                      <a:r>
                        <a:rPr kumimoji="1" lang="ko-KR" alt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HY헤드라인M" pitchFamily="18" charset="-127"/>
                          <a:ea typeface="HY헤드라인M" pitchFamily="18" charset="-127"/>
                          <a:cs typeface="+mn-cs"/>
                        </a:rPr>
                        <a:t>발주정보  </a:t>
                      </a:r>
                      <a:r>
                        <a:rPr kumimoji="1" lang="en-US" altLang="ko-KR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HY헤드라인M" pitchFamily="18" charset="-127"/>
                          <a:ea typeface="HY헤드라인M" pitchFamily="18" charset="-127"/>
                          <a:cs typeface="+mn-cs"/>
                        </a:rPr>
                        <a:t>E-mail </a:t>
                      </a:r>
                      <a:r>
                        <a:rPr kumimoji="1" lang="ko-KR" alt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HY헤드라인M" pitchFamily="18" charset="-127"/>
                          <a:ea typeface="HY헤드라인M" pitchFamily="18" charset="-127"/>
                          <a:cs typeface="+mn-cs"/>
                        </a:rPr>
                        <a:t>전송 수기로 작업</a:t>
                      </a:r>
                    </a:p>
                  </a:txBody>
                  <a:tcPr marL="91439" marR="91439" marT="45727" marB="4572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C9246F22-BFAE-4C4F-AA4C-CDE573AE5E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8172531"/>
              </p:ext>
            </p:extLst>
          </p:nvPr>
        </p:nvGraphicFramePr>
        <p:xfrm>
          <a:off x="3992766" y="1061925"/>
          <a:ext cx="5543550" cy="5464929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5543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216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TO-BE PROCESS</a:t>
                      </a:r>
                      <a:endParaRPr lang="ko-KR" altLang="en-US" sz="1400" b="0" dirty="0">
                        <a:solidFill>
                          <a:schemeClr val="bg1"/>
                        </a:solidFill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 marL="71996" marR="71996" marT="45706" marB="4570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968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04317">
                <a:tc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solidFill>
                          <a:srgbClr val="000000"/>
                        </a:solidFill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 marL="91436" marR="91436" marT="45706" marB="4570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655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kern="1200" dirty="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  <a:cs typeface="+mn-cs"/>
                        </a:rPr>
                        <a:t>대응방안</a:t>
                      </a:r>
                    </a:p>
                  </a:txBody>
                  <a:tcPr marL="91436" marR="91436" marT="45706" marB="4570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8695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Tx/>
                        <a:buSzPct val="90000"/>
                        <a:buFontTx/>
                        <a:buBlip>
                          <a:blip r:embed="rId3"/>
                        </a:buBlip>
                        <a:tabLst/>
                        <a:defRPr/>
                      </a:pPr>
                      <a:r>
                        <a:rPr lang="en-US" altLang="ko-KR" sz="1200" kern="0" dirty="0">
                          <a:solidFill>
                            <a:srgbClr val="00206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MRP </a:t>
                      </a:r>
                      <a:r>
                        <a:rPr lang="ko-KR" altLang="en-US" sz="1200" kern="0" dirty="0">
                          <a:solidFill>
                            <a:srgbClr val="00206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시스템을 통한 </a:t>
                      </a:r>
                      <a:r>
                        <a:rPr lang="ko-KR" altLang="en-US" sz="1200" kern="0" dirty="0" err="1">
                          <a:solidFill>
                            <a:srgbClr val="00206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자재소요량계산</a:t>
                      </a:r>
                      <a:r>
                        <a:rPr lang="ko-KR" altLang="en-US" sz="1200" kern="0" dirty="0">
                          <a:solidFill>
                            <a:srgbClr val="00206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및 구매요청데이터 자동생성</a:t>
                      </a:r>
                      <a:endParaRPr lang="en-US" altLang="ko-KR" sz="1200" kern="0" dirty="0">
                        <a:solidFill>
                          <a:srgbClr val="00206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Tx/>
                        <a:buSzPct val="90000"/>
                        <a:buFontTx/>
                        <a:buBlip>
                          <a:blip r:embed="rId3"/>
                        </a:buBlip>
                        <a:tabLst/>
                        <a:defRPr/>
                      </a:pPr>
                      <a:r>
                        <a:rPr lang="en-US" altLang="ko-KR" sz="1200" kern="0" dirty="0">
                          <a:solidFill>
                            <a:srgbClr val="00206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</a:t>
                      </a:r>
                      <a:r>
                        <a:rPr lang="ko-KR" altLang="en-US" sz="1200" kern="0" dirty="0">
                          <a:solidFill>
                            <a:srgbClr val="00206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발주</a:t>
                      </a:r>
                      <a:r>
                        <a:rPr lang="en-US" altLang="ko-KR" sz="1200" kern="0" dirty="0">
                          <a:solidFill>
                            <a:srgbClr val="00206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, </a:t>
                      </a:r>
                      <a:r>
                        <a:rPr lang="ko-KR" altLang="en-US" sz="1200" kern="0" dirty="0">
                          <a:solidFill>
                            <a:srgbClr val="00206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입고</a:t>
                      </a:r>
                      <a:r>
                        <a:rPr lang="en-US" altLang="ko-KR" sz="1200" kern="0" dirty="0">
                          <a:solidFill>
                            <a:srgbClr val="00206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, </a:t>
                      </a:r>
                      <a:r>
                        <a:rPr lang="ko-KR" altLang="en-US" sz="1200" kern="0" dirty="0">
                          <a:solidFill>
                            <a:srgbClr val="00206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매입 세부화에 따른 각 단계별 관리 및 추후 회계시스템 도입 시 매입데이터 및 부가세 정보 자동 연계</a:t>
                      </a:r>
                      <a:endParaRPr lang="en-US" altLang="ko-KR" sz="1200" kern="0" dirty="0">
                        <a:solidFill>
                          <a:srgbClr val="00206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latinLnBrk="0">
                        <a:spcBef>
                          <a:spcPts val="400"/>
                        </a:spcBef>
                        <a:buSzPct val="90000"/>
                        <a:buFontTx/>
                        <a:buBlip>
                          <a:blip r:embed="rId3"/>
                        </a:buBlip>
                        <a:defRPr/>
                      </a:pPr>
                      <a:r>
                        <a:rPr lang="en-US" altLang="ko-KR" sz="1200" kern="0" dirty="0">
                          <a:solidFill>
                            <a:srgbClr val="00206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</a:t>
                      </a:r>
                      <a:r>
                        <a:rPr lang="ko-KR" altLang="en-US" sz="1200" kern="0" dirty="0" err="1">
                          <a:solidFill>
                            <a:srgbClr val="00206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외주처</a:t>
                      </a:r>
                      <a:r>
                        <a:rPr lang="ko-KR" altLang="en-US" sz="1200" kern="0" dirty="0">
                          <a:solidFill>
                            <a:srgbClr val="00206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창고 관리를 통한 </a:t>
                      </a:r>
                      <a:r>
                        <a:rPr lang="ko-KR" altLang="en-US" sz="1200" kern="0" dirty="0" err="1">
                          <a:solidFill>
                            <a:srgbClr val="00206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사급자재</a:t>
                      </a:r>
                      <a:r>
                        <a:rPr lang="ko-KR" altLang="en-US" sz="1200" kern="0" dirty="0">
                          <a:solidFill>
                            <a:srgbClr val="00206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재고 관리 가능</a:t>
                      </a:r>
                      <a:endParaRPr lang="en-US" altLang="ko-KR" sz="1200" kern="0" dirty="0">
                        <a:solidFill>
                          <a:srgbClr val="00206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latinLnBrk="0">
                        <a:spcBef>
                          <a:spcPts val="400"/>
                        </a:spcBef>
                        <a:buSzPct val="90000"/>
                        <a:buFontTx/>
                        <a:buBlip>
                          <a:blip r:embed="rId3"/>
                        </a:buBlip>
                        <a:defRPr/>
                      </a:pPr>
                      <a:r>
                        <a:rPr lang="ko-KR" altLang="en-US" sz="1200" kern="0" dirty="0">
                          <a:solidFill>
                            <a:srgbClr val="00206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선적</a:t>
                      </a:r>
                      <a:r>
                        <a:rPr lang="en-US" altLang="ko-KR" sz="1200" kern="0" dirty="0">
                          <a:solidFill>
                            <a:srgbClr val="00206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(BL) </a:t>
                      </a:r>
                      <a:r>
                        <a:rPr lang="ko-KR" altLang="en-US" sz="1200" kern="0" dirty="0">
                          <a:solidFill>
                            <a:srgbClr val="00206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회계시스템 연동 및 통관등록 관리 에 따른 수입프로세스 관리가능  </a:t>
                      </a:r>
                      <a:endParaRPr lang="en-US" altLang="ko-KR" sz="1200" kern="0" dirty="0">
                        <a:solidFill>
                          <a:srgbClr val="00206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latinLnBrk="0">
                        <a:spcBef>
                          <a:spcPts val="400"/>
                        </a:spcBef>
                        <a:buSzPct val="90000"/>
                        <a:buFontTx/>
                        <a:buBlip>
                          <a:blip r:embed="rId3"/>
                        </a:buBlip>
                        <a:defRPr/>
                      </a:pPr>
                      <a:r>
                        <a:rPr lang="en-US" altLang="ko-KR" sz="1200" kern="0" dirty="0">
                          <a:solidFill>
                            <a:srgbClr val="00206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</a:t>
                      </a:r>
                      <a:r>
                        <a:rPr lang="ko-KR" altLang="en-US" sz="1200" kern="0" dirty="0">
                          <a:solidFill>
                            <a:srgbClr val="00206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발주정보 발주서출력물 </a:t>
                      </a:r>
                      <a:r>
                        <a:rPr lang="en-US" altLang="ko-KR" sz="1200" kern="0" dirty="0">
                          <a:solidFill>
                            <a:srgbClr val="00206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Email </a:t>
                      </a:r>
                      <a:r>
                        <a:rPr lang="ko-KR" altLang="en-US" sz="1200" kern="0" dirty="0">
                          <a:solidFill>
                            <a:srgbClr val="00206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첨부파일로 발송 가능</a:t>
                      </a:r>
                    </a:p>
                  </a:txBody>
                  <a:tcPr marL="91436" marR="91436" marT="45706" marB="4570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1" name="AutoShape 374" descr="넓은 상향 대각선">
            <a:extLst>
              <a:ext uri="{FF2B5EF4-FFF2-40B4-BE49-F238E27FC236}">
                <a16:creationId xmlns:a16="http://schemas.microsoft.com/office/drawing/2014/main" id="{D76D62ED-996D-4ECA-80CC-8F7F9EA04A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16619" y="2358105"/>
            <a:ext cx="1139825" cy="420687"/>
          </a:xfrm>
          <a:prstGeom prst="roundRect">
            <a:avLst>
              <a:gd name="adj" fmla="val 8940"/>
            </a:avLst>
          </a:prstGeom>
          <a:noFill/>
          <a:ln w="19050" algn="ctr">
            <a:solidFill>
              <a:srgbClr val="3333CC">
                <a:lumMod val="60000"/>
                <a:lumOff val="40000"/>
              </a:srgbClr>
            </a:solidFill>
            <a:round/>
            <a:headEnd/>
            <a:tailEnd/>
          </a:ln>
        </p:spPr>
        <p:txBody>
          <a:bodyPr lIns="0" tIns="36000" rIns="0" bIns="3600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200" kern="0" dirty="0">
                <a:solidFill>
                  <a:srgbClr val="080808"/>
                </a:solidFill>
              </a:rPr>
              <a:t>발주등록</a:t>
            </a:r>
            <a:endParaRPr kumimoji="0" lang="ko-KR" altLang="en-US" sz="1200" kern="0" dirty="0">
              <a:solidFill>
                <a:srgbClr val="080808"/>
              </a:solidFill>
              <a:ea typeface="HY헤드라인M" pitchFamily="18" charset="-127"/>
            </a:endParaRPr>
          </a:p>
        </p:txBody>
      </p:sp>
      <p:sp>
        <p:nvSpPr>
          <p:cNvPr id="12" name="AutoShape 374" descr="넓은 상향 대각선">
            <a:extLst>
              <a:ext uri="{FF2B5EF4-FFF2-40B4-BE49-F238E27FC236}">
                <a16:creationId xmlns:a16="http://schemas.microsoft.com/office/drawing/2014/main" id="{7BFAA253-9E98-46AE-8C54-70F0401BD4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16620" y="3161588"/>
            <a:ext cx="1139825" cy="420687"/>
          </a:xfrm>
          <a:prstGeom prst="roundRect">
            <a:avLst>
              <a:gd name="adj" fmla="val 8940"/>
            </a:avLst>
          </a:prstGeom>
          <a:noFill/>
          <a:ln w="19050" algn="ctr">
            <a:solidFill>
              <a:srgbClr val="3333CC">
                <a:lumMod val="60000"/>
                <a:lumOff val="40000"/>
              </a:srgbClr>
            </a:solidFill>
            <a:round/>
            <a:headEnd/>
            <a:tailEnd/>
          </a:ln>
        </p:spPr>
        <p:txBody>
          <a:bodyPr lIns="0" tIns="36000" rIns="0" bIns="3600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kern="0" dirty="0">
                <a:solidFill>
                  <a:srgbClr val="080808"/>
                </a:solidFill>
              </a:rPr>
              <a:t>입고처리</a:t>
            </a:r>
          </a:p>
        </p:txBody>
      </p:sp>
      <p:sp>
        <p:nvSpPr>
          <p:cNvPr id="13" name="AutoShape 374" descr="넓은 상향 대각선">
            <a:extLst>
              <a:ext uri="{FF2B5EF4-FFF2-40B4-BE49-F238E27FC236}">
                <a16:creationId xmlns:a16="http://schemas.microsoft.com/office/drawing/2014/main" id="{7DAD0F2F-4727-46C6-9F9A-8642E4A2BA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16620" y="3870315"/>
            <a:ext cx="1139825" cy="420687"/>
          </a:xfrm>
          <a:prstGeom prst="roundRect">
            <a:avLst>
              <a:gd name="adj" fmla="val 8940"/>
            </a:avLst>
          </a:prstGeom>
          <a:noFill/>
          <a:ln w="19050" algn="ctr">
            <a:solidFill>
              <a:srgbClr val="3333CC">
                <a:lumMod val="60000"/>
                <a:lumOff val="40000"/>
              </a:srgbClr>
            </a:solidFill>
            <a:round/>
            <a:headEnd/>
            <a:tailEnd/>
          </a:ln>
        </p:spPr>
        <p:txBody>
          <a:bodyPr lIns="0" tIns="36000" rIns="0" bIns="3600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200" kern="0" dirty="0">
                <a:solidFill>
                  <a:srgbClr val="080808"/>
                </a:solidFill>
              </a:rPr>
              <a:t>수작업</a:t>
            </a:r>
            <a:endParaRPr kumimoji="0" lang="en-US" altLang="ko-KR" sz="1200" kern="0" dirty="0">
              <a:solidFill>
                <a:srgbClr val="080808"/>
              </a:solidFill>
            </a:endParaRPr>
          </a:p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200" kern="0" dirty="0">
                <a:solidFill>
                  <a:srgbClr val="080808"/>
                </a:solidFill>
              </a:rPr>
              <a:t>매입관리</a:t>
            </a:r>
            <a:endParaRPr kumimoji="0" lang="ko-KR" altLang="en-US" sz="1200" kern="0" dirty="0">
              <a:solidFill>
                <a:srgbClr val="080808"/>
              </a:solidFill>
              <a:ea typeface="HY헤드라인M" pitchFamily="18" charset="-127"/>
            </a:endParaRPr>
          </a:p>
        </p:txBody>
      </p:sp>
      <p:cxnSp>
        <p:nvCxnSpPr>
          <p:cNvPr id="16" name="직선 화살표 연결선 22">
            <a:extLst>
              <a:ext uri="{FF2B5EF4-FFF2-40B4-BE49-F238E27FC236}">
                <a16:creationId xmlns:a16="http://schemas.microsoft.com/office/drawing/2014/main" id="{E576309E-EFBE-4537-9486-F9C41CD19A62}"/>
              </a:ext>
            </a:extLst>
          </p:cNvPr>
          <p:cNvCxnSpPr>
            <a:cxnSpLocks noChangeShapeType="1"/>
            <a:stCxn id="11" idx="2"/>
            <a:endCxn id="12" idx="0"/>
          </p:cNvCxnSpPr>
          <p:nvPr/>
        </p:nvCxnSpPr>
        <p:spPr bwMode="auto">
          <a:xfrm>
            <a:off x="2786532" y="2778792"/>
            <a:ext cx="1" cy="382796"/>
          </a:xfrm>
          <a:prstGeom prst="straightConnector1">
            <a:avLst/>
          </a:prstGeom>
          <a:noFill/>
          <a:ln w="9525" algn="ctr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" name="직선 화살표 연결선 22">
            <a:extLst>
              <a:ext uri="{FF2B5EF4-FFF2-40B4-BE49-F238E27FC236}">
                <a16:creationId xmlns:a16="http://schemas.microsoft.com/office/drawing/2014/main" id="{7D11F9FB-AB52-4CF8-BFF1-6E102D1E7F0B}"/>
              </a:ext>
            </a:extLst>
          </p:cNvPr>
          <p:cNvCxnSpPr>
            <a:cxnSpLocks noChangeShapeType="1"/>
            <a:stCxn id="12" idx="2"/>
            <a:endCxn id="13" idx="0"/>
          </p:cNvCxnSpPr>
          <p:nvPr/>
        </p:nvCxnSpPr>
        <p:spPr bwMode="auto">
          <a:xfrm>
            <a:off x="2786533" y="3582275"/>
            <a:ext cx="0" cy="288040"/>
          </a:xfrm>
          <a:prstGeom prst="straightConnector1">
            <a:avLst/>
          </a:prstGeom>
          <a:noFill/>
          <a:ln w="9525" algn="ctr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8" name="AutoShape 374" descr="넓은 상향 대각선">
            <a:extLst>
              <a:ext uri="{FF2B5EF4-FFF2-40B4-BE49-F238E27FC236}">
                <a16:creationId xmlns:a16="http://schemas.microsoft.com/office/drawing/2014/main" id="{014CC61A-62A5-4A17-B3B3-32538701B1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12700" y="1644518"/>
            <a:ext cx="1036205" cy="287335"/>
          </a:xfrm>
          <a:prstGeom prst="roundRect">
            <a:avLst>
              <a:gd name="adj" fmla="val 8940"/>
            </a:avLst>
          </a:prstGeom>
          <a:pattFill prst="wdUpDiag">
            <a:fgClr>
              <a:srgbClr val="A8CCE2"/>
            </a:fgClr>
            <a:bgClr>
              <a:srgbClr val="91BFDB"/>
            </a:bgClr>
          </a:pattFill>
          <a:ln w="19050" algn="ctr">
            <a:solidFill>
              <a:srgbClr val="3333CC">
                <a:lumMod val="60000"/>
                <a:lumOff val="40000"/>
              </a:srgbClr>
            </a:solidFill>
            <a:round/>
            <a:headEnd/>
            <a:tailEnd/>
          </a:ln>
        </p:spPr>
        <p:txBody>
          <a:bodyPr lIns="0" tIns="36000" rIns="0" bIns="3600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200" kern="0" dirty="0">
                <a:solidFill>
                  <a:srgbClr val="080808"/>
                </a:solidFill>
              </a:rPr>
              <a:t>MRP</a:t>
            </a:r>
            <a:endParaRPr kumimoji="0" lang="ko-KR" altLang="en-US" sz="1200" kern="0" dirty="0">
              <a:solidFill>
                <a:srgbClr val="080808"/>
              </a:solidFill>
              <a:ea typeface="HY헤드라인M" pitchFamily="18" charset="-127"/>
            </a:endParaRPr>
          </a:p>
        </p:txBody>
      </p:sp>
      <p:sp>
        <p:nvSpPr>
          <p:cNvPr id="20" name="AutoShape 374" descr="넓은 상향 대각선">
            <a:extLst>
              <a:ext uri="{FF2B5EF4-FFF2-40B4-BE49-F238E27FC236}">
                <a16:creationId xmlns:a16="http://schemas.microsoft.com/office/drawing/2014/main" id="{645AD294-4A93-4E7D-841E-B5D19DA94D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56805" y="2358107"/>
            <a:ext cx="1036205" cy="347675"/>
          </a:xfrm>
          <a:prstGeom prst="roundRect">
            <a:avLst>
              <a:gd name="adj" fmla="val 8940"/>
            </a:avLst>
          </a:prstGeom>
          <a:pattFill prst="wdUpDiag">
            <a:fgClr>
              <a:srgbClr val="A8CCE2"/>
            </a:fgClr>
            <a:bgClr>
              <a:srgbClr val="91BFDB"/>
            </a:bgClr>
          </a:pattFill>
          <a:ln w="19050" algn="ctr">
            <a:solidFill>
              <a:srgbClr val="3333CC">
                <a:lumMod val="60000"/>
                <a:lumOff val="40000"/>
              </a:srgbClr>
            </a:solidFill>
            <a:round/>
            <a:headEnd/>
            <a:tailEnd/>
          </a:ln>
        </p:spPr>
        <p:txBody>
          <a:bodyPr lIns="0" tIns="36000" rIns="0" bIns="3600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200" kern="0" dirty="0">
                <a:solidFill>
                  <a:srgbClr val="080808"/>
                </a:solidFill>
              </a:rPr>
              <a:t>전자결재</a:t>
            </a:r>
            <a:endParaRPr kumimoji="0" lang="ko-KR" altLang="en-US" sz="1200" kern="0" dirty="0">
              <a:solidFill>
                <a:srgbClr val="080808"/>
              </a:solidFill>
              <a:ea typeface="HY헤드라인M" pitchFamily="18" charset="-127"/>
            </a:endParaRPr>
          </a:p>
        </p:txBody>
      </p:sp>
      <p:sp>
        <p:nvSpPr>
          <p:cNvPr id="21" name="AutoShape 374" descr="넓은 상향 대각선">
            <a:extLst>
              <a:ext uri="{FF2B5EF4-FFF2-40B4-BE49-F238E27FC236}">
                <a16:creationId xmlns:a16="http://schemas.microsoft.com/office/drawing/2014/main" id="{2ECB872A-DDD5-4E74-BA0C-AD43A446C5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8350" y="1644518"/>
            <a:ext cx="1036205" cy="287335"/>
          </a:xfrm>
          <a:prstGeom prst="roundRect">
            <a:avLst>
              <a:gd name="adj" fmla="val 8940"/>
            </a:avLst>
          </a:prstGeom>
          <a:pattFill prst="wdUpDiag">
            <a:fgClr>
              <a:srgbClr val="A8CCE2"/>
            </a:fgClr>
            <a:bgClr>
              <a:srgbClr val="91BFDB"/>
            </a:bgClr>
          </a:pattFill>
          <a:ln w="19050" algn="ctr">
            <a:solidFill>
              <a:srgbClr val="3333CC">
                <a:lumMod val="60000"/>
                <a:lumOff val="40000"/>
              </a:srgbClr>
            </a:solidFill>
            <a:round/>
            <a:headEnd/>
            <a:tailEnd/>
          </a:ln>
        </p:spPr>
        <p:txBody>
          <a:bodyPr lIns="0" tIns="36000" rIns="0" bIns="3600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200" kern="0" dirty="0">
                <a:solidFill>
                  <a:srgbClr val="080808"/>
                </a:solidFill>
              </a:rPr>
              <a:t>구매요청</a:t>
            </a:r>
            <a:endParaRPr kumimoji="0" lang="ko-KR" altLang="en-US" sz="1200" kern="0" dirty="0">
              <a:solidFill>
                <a:srgbClr val="080808"/>
              </a:solidFill>
              <a:ea typeface="HY헤드라인M" pitchFamily="18" charset="-127"/>
            </a:endParaRPr>
          </a:p>
        </p:txBody>
      </p:sp>
      <p:cxnSp>
        <p:nvCxnSpPr>
          <p:cNvPr id="22" name="직선 화살표 연결선 22">
            <a:extLst>
              <a:ext uri="{FF2B5EF4-FFF2-40B4-BE49-F238E27FC236}">
                <a16:creationId xmlns:a16="http://schemas.microsoft.com/office/drawing/2014/main" id="{DE939527-455C-4180-92A6-FC4C8D915BDB}"/>
              </a:ext>
            </a:extLst>
          </p:cNvPr>
          <p:cNvCxnSpPr>
            <a:cxnSpLocks noChangeShapeType="1"/>
            <a:stCxn id="18" idx="3"/>
            <a:endCxn id="21" idx="1"/>
          </p:cNvCxnSpPr>
          <p:nvPr/>
        </p:nvCxnSpPr>
        <p:spPr bwMode="auto">
          <a:xfrm>
            <a:off x="5248905" y="1788186"/>
            <a:ext cx="999445" cy="0"/>
          </a:xfrm>
          <a:prstGeom prst="straightConnector1">
            <a:avLst/>
          </a:prstGeom>
          <a:noFill/>
          <a:ln w="9525" algn="ctr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" name="직선 화살표 연결선 22">
            <a:extLst>
              <a:ext uri="{FF2B5EF4-FFF2-40B4-BE49-F238E27FC236}">
                <a16:creationId xmlns:a16="http://schemas.microsoft.com/office/drawing/2014/main" id="{0D60501B-1AD3-4C55-AF4C-9E0817961360}"/>
              </a:ext>
            </a:extLst>
          </p:cNvPr>
          <p:cNvCxnSpPr>
            <a:cxnSpLocks noChangeShapeType="1"/>
            <a:stCxn id="20" idx="1"/>
            <a:endCxn id="30" idx="3"/>
          </p:cNvCxnSpPr>
          <p:nvPr/>
        </p:nvCxnSpPr>
        <p:spPr bwMode="auto">
          <a:xfrm flipH="1">
            <a:off x="8005484" y="2531945"/>
            <a:ext cx="351321" cy="0"/>
          </a:xfrm>
          <a:prstGeom prst="straightConnector1">
            <a:avLst/>
          </a:prstGeom>
          <a:noFill/>
          <a:ln w="9525" algn="ctr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" name="꺾인 연결선 7">
            <a:extLst>
              <a:ext uri="{FF2B5EF4-FFF2-40B4-BE49-F238E27FC236}">
                <a16:creationId xmlns:a16="http://schemas.microsoft.com/office/drawing/2014/main" id="{02704E4B-27F4-4D52-90C7-FF299F419E9D}"/>
              </a:ext>
            </a:extLst>
          </p:cNvPr>
          <p:cNvCxnSpPr>
            <a:cxnSpLocks noChangeShapeType="1"/>
            <a:stCxn id="36" idx="3"/>
            <a:endCxn id="48" idx="1"/>
          </p:cNvCxnSpPr>
          <p:nvPr/>
        </p:nvCxnSpPr>
        <p:spPr bwMode="auto">
          <a:xfrm flipH="1">
            <a:off x="8825178" y="3176994"/>
            <a:ext cx="125167" cy="1167224"/>
          </a:xfrm>
          <a:prstGeom prst="bentConnector3">
            <a:avLst>
              <a:gd name="adj1" fmla="val -182636"/>
            </a:avLst>
          </a:prstGeom>
          <a:noFill/>
          <a:ln w="9525" algn="ctr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8" name="AutoShape 374" descr="넓은 상향 대각선">
            <a:extLst>
              <a:ext uri="{FF2B5EF4-FFF2-40B4-BE49-F238E27FC236}">
                <a16:creationId xmlns:a16="http://schemas.microsoft.com/office/drawing/2014/main" id="{05073F66-F502-41AF-9E93-2145996F76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61963" y="1633715"/>
            <a:ext cx="1036205" cy="316068"/>
          </a:xfrm>
          <a:prstGeom prst="roundRect">
            <a:avLst>
              <a:gd name="adj" fmla="val 8940"/>
            </a:avLst>
          </a:prstGeom>
          <a:pattFill prst="wdUpDiag">
            <a:fgClr>
              <a:srgbClr val="A8CCE2"/>
            </a:fgClr>
            <a:bgClr>
              <a:srgbClr val="91BFDB"/>
            </a:bgClr>
          </a:pattFill>
          <a:ln w="19050" algn="ctr">
            <a:solidFill>
              <a:srgbClr val="3333CC">
                <a:lumMod val="60000"/>
                <a:lumOff val="40000"/>
              </a:srgbClr>
            </a:solidFill>
            <a:round/>
            <a:headEnd/>
            <a:tailEnd/>
          </a:ln>
        </p:spPr>
        <p:txBody>
          <a:bodyPr lIns="0" tIns="36000" rIns="0" bIns="3600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200" kern="0" dirty="0">
                <a:solidFill>
                  <a:srgbClr val="080808"/>
                </a:solidFill>
                <a:ea typeface="HY헤드라인M" pitchFamily="18" charset="-127"/>
              </a:rPr>
              <a:t>발주등록</a:t>
            </a:r>
          </a:p>
        </p:txBody>
      </p:sp>
      <p:cxnSp>
        <p:nvCxnSpPr>
          <p:cNvPr id="29" name="직선 화살표 연결선 22">
            <a:extLst>
              <a:ext uri="{FF2B5EF4-FFF2-40B4-BE49-F238E27FC236}">
                <a16:creationId xmlns:a16="http://schemas.microsoft.com/office/drawing/2014/main" id="{6CD8D489-6ED1-439A-92F4-0000CF085F87}"/>
              </a:ext>
            </a:extLst>
          </p:cNvPr>
          <p:cNvCxnSpPr>
            <a:cxnSpLocks noChangeShapeType="1"/>
            <a:stCxn id="28" idx="2"/>
            <a:endCxn id="20" idx="0"/>
          </p:cNvCxnSpPr>
          <p:nvPr/>
        </p:nvCxnSpPr>
        <p:spPr bwMode="auto">
          <a:xfrm flipH="1">
            <a:off x="8874908" y="1949783"/>
            <a:ext cx="5158" cy="408324"/>
          </a:xfrm>
          <a:prstGeom prst="straightConnector1">
            <a:avLst/>
          </a:prstGeom>
          <a:noFill/>
          <a:ln w="9525" algn="ctr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0" name="AutoShape 374" descr="넓은 상향 대각선">
            <a:extLst>
              <a:ext uri="{FF2B5EF4-FFF2-40B4-BE49-F238E27FC236}">
                <a16:creationId xmlns:a16="http://schemas.microsoft.com/office/drawing/2014/main" id="{8B434551-820E-42A3-8709-C4463BA6FE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69279" y="2358107"/>
            <a:ext cx="1036205" cy="347675"/>
          </a:xfrm>
          <a:prstGeom prst="roundRect">
            <a:avLst>
              <a:gd name="adj" fmla="val 8940"/>
            </a:avLst>
          </a:prstGeom>
          <a:pattFill prst="wdUpDiag">
            <a:fgClr>
              <a:srgbClr val="A8CCE2"/>
            </a:fgClr>
            <a:bgClr>
              <a:srgbClr val="91BFDB"/>
            </a:bgClr>
          </a:pattFill>
          <a:ln w="19050" algn="ctr">
            <a:solidFill>
              <a:srgbClr val="3333CC">
                <a:lumMod val="60000"/>
                <a:lumOff val="40000"/>
              </a:srgbClr>
            </a:solidFill>
            <a:round/>
            <a:headEnd/>
            <a:tailEnd/>
          </a:ln>
        </p:spPr>
        <p:txBody>
          <a:bodyPr lIns="0" tIns="36000" rIns="0" bIns="3600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200" kern="0" dirty="0">
                <a:solidFill>
                  <a:srgbClr val="080808"/>
                </a:solidFill>
              </a:rPr>
              <a:t>발주확정</a:t>
            </a:r>
            <a:endParaRPr kumimoji="0" lang="ko-KR" altLang="en-US" sz="1200" kern="0" dirty="0">
              <a:solidFill>
                <a:srgbClr val="080808"/>
              </a:solidFill>
              <a:ea typeface="HY헤드라인M" pitchFamily="18" charset="-127"/>
            </a:endParaRPr>
          </a:p>
        </p:txBody>
      </p:sp>
      <p:sp>
        <p:nvSpPr>
          <p:cNvPr id="31" name="AutoShape 374" descr="넓은 상향 대각선">
            <a:extLst>
              <a:ext uri="{FF2B5EF4-FFF2-40B4-BE49-F238E27FC236}">
                <a16:creationId xmlns:a16="http://schemas.microsoft.com/office/drawing/2014/main" id="{C5DCAC36-15E1-4119-A1A3-99CC3D023B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93187" y="2358107"/>
            <a:ext cx="1036205" cy="347675"/>
          </a:xfrm>
          <a:prstGeom prst="roundRect">
            <a:avLst>
              <a:gd name="adj" fmla="val 8940"/>
            </a:avLst>
          </a:prstGeom>
          <a:pattFill prst="wdUpDiag">
            <a:fgClr>
              <a:srgbClr val="A8CCE2"/>
            </a:fgClr>
            <a:bgClr>
              <a:srgbClr val="91BFDB"/>
            </a:bgClr>
          </a:pattFill>
          <a:ln w="19050" algn="ctr">
            <a:solidFill>
              <a:srgbClr val="3333CC">
                <a:lumMod val="60000"/>
                <a:lumOff val="40000"/>
              </a:srgbClr>
            </a:solidFill>
            <a:round/>
            <a:headEnd/>
            <a:tailEnd/>
          </a:ln>
        </p:spPr>
        <p:txBody>
          <a:bodyPr lIns="0" tIns="36000" rIns="0" bIns="3600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200" kern="0" dirty="0">
                <a:solidFill>
                  <a:srgbClr val="080808"/>
                </a:solidFill>
                <a:ea typeface="HY헤드라인M" pitchFamily="18" charset="-127"/>
              </a:rPr>
              <a:t>발주서 </a:t>
            </a:r>
            <a:r>
              <a:rPr kumimoji="0" lang="en-US" altLang="ko-KR" sz="1200" kern="0" dirty="0">
                <a:solidFill>
                  <a:srgbClr val="080808"/>
                </a:solidFill>
              </a:rPr>
              <a:t>E-mail</a:t>
            </a:r>
            <a:endParaRPr kumimoji="0" lang="ko-KR" altLang="en-US" sz="1200" kern="0" dirty="0">
              <a:solidFill>
                <a:srgbClr val="080808"/>
              </a:solidFill>
              <a:ea typeface="HY헤드라인M" pitchFamily="18" charset="-127"/>
            </a:endParaRPr>
          </a:p>
        </p:txBody>
      </p:sp>
      <p:cxnSp>
        <p:nvCxnSpPr>
          <p:cNvPr id="32" name="직선 화살표 연결선 22">
            <a:extLst>
              <a:ext uri="{FF2B5EF4-FFF2-40B4-BE49-F238E27FC236}">
                <a16:creationId xmlns:a16="http://schemas.microsoft.com/office/drawing/2014/main" id="{0A9EF137-76BB-44AC-8168-49A68A2C34F5}"/>
              </a:ext>
            </a:extLst>
          </p:cNvPr>
          <p:cNvCxnSpPr>
            <a:cxnSpLocks noChangeShapeType="1"/>
            <a:stCxn id="30" idx="1"/>
            <a:endCxn id="31" idx="3"/>
          </p:cNvCxnSpPr>
          <p:nvPr/>
        </p:nvCxnSpPr>
        <p:spPr bwMode="auto">
          <a:xfrm flipH="1">
            <a:off x="6629392" y="2531945"/>
            <a:ext cx="339887" cy="0"/>
          </a:xfrm>
          <a:prstGeom prst="straightConnector1">
            <a:avLst/>
          </a:prstGeom>
          <a:noFill/>
          <a:ln w="9525" algn="ctr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6" name="AutoShape 374" descr="넓은 상향 대각선">
            <a:extLst>
              <a:ext uri="{FF2B5EF4-FFF2-40B4-BE49-F238E27FC236}">
                <a16:creationId xmlns:a16="http://schemas.microsoft.com/office/drawing/2014/main" id="{37103073-977E-42F2-A000-CBF59DF5B5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14140" y="3018960"/>
            <a:ext cx="1036205" cy="316068"/>
          </a:xfrm>
          <a:prstGeom prst="roundRect">
            <a:avLst>
              <a:gd name="adj" fmla="val 8940"/>
            </a:avLst>
          </a:prstGeom>
          <a:pattFill prst="wdUpDiag">
            <a:fgClr>
              <a:srgbClr val="A8CCE2"/>
            </a:fgClr>
            <a:bgClr>
              <a:srgbClr val="91BFDB"/>
            </a:bgClr>
          </a:pattFill>
          <a:ln w="19050" algn="ctr">
            <a:solidFill>
              <a:srgbClr val="3333CC">
                <a:lumMod val="60000"/>
                <a:lumOff val="40000"/>
              </a:srgbClr>
            </a:solidFill>
            <a:round/>
            <a:headEnd/>
            <a:tailEnd/>
          </a:ln>
        </p:spPr>
        <p:txBody>
          <a:bodyPr lIns="0" tIns="36000" rIns="0" bIns="3600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200" kern="0" dirty="0">
                <a:solidFill>
                  <a:srgbClr val="080808"/>
                </a:solidFill>
                <a:ea typeface="HY헤드라인M" pitchFamily="18" charset="-127"/>
              </a:rPr>
              <a:t>선적등록</a:t>
            </a:r>
          </a:p>
        </p:txBody>
      </p:sp>
      <p:sp>
        <p:nvSpPr>
          <p:cNvPr id="37" name="AutoShape 374" descr="넓은 상향 대각선">
            <a:extLst>
              <a:ext uri="{FF2B5EF4-FFF2-40B4-BE49-F238E27FC236}">
                <a16:creationId xmlns:a16="http://schemas.microsoft.com/office/drawing/2014/main" id="{2FCBF76D-F972-4A62-8A15-3B7A2A7D22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05410" y="3606873"/>
            <a:ext cx="1036205" cy="316068"/>
          </a:xfrm>
          <a:prstGeom prst="roundRect">
            <a:avLst>
              <a:gd name="adj" fmla="val 8940"/>
            </a:avLst>
          </a:prstGeom>
          <a:pattFill prst="wdUpDiag">
            <a:fgClr>
              <a:srgbClr val="A8CCE2"/>
            </a:fgClr>
            <a:bgClr>
              <a:srgbClr val="91BFDB"/>
            </a:bgClr>
          </a:pattFill>
          <a:ln w="19050" algn="ctr">
            <a:solidFill>
              <a:srgbClr val="3333CC">
                <a:lumMod val="60000"/>
                <a:lumOff val="40000"/>
              </a:srgbClr>
            </a:solidFill>
            <a:round/>
            <a:headEnd/>
            <a:tailEnd/>
          </a:ln>
        </p:spPr>
        <p:txBody>
          <a:bodyPr lIns="0" tIns="36000" rIns="0" bIns="3600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200" kern="0">
                <a:solidFill>
                  <a:srgbClr val="080808"/>
                </a:solidFill>
              </a:rPr>
              <a:t>통관</a:t>
            </a:r>
            <a:r>
              <a:rPr kumimoji="0" lang="ko-KR" altLang="en-US" sz="1200" kern="0">
                <a:solidFill>
                  <a:srgbClr val="080808"/>
                </a:solidFill>
                <a:ea typeface="HY헤드라인M" pitchFamily="18" charset="-127"/>
              </a:rPr>
              <a:t>등록</a:t>
            </a:r>
            <a:endParaRPr kumimoji="0" lang="ko-KR" altLang="en-US" sz="1200" kern="0" dirty="0">
              <a:solidFill>
                <a:srgbClr val="080808"/>
              </a:solidFill>
              <a:ea typeface="HY헤드라인M" pitchFamily="18" charset="-127"/>
            </a:endParaRPr>
          </a:p>
        </p:txBody>
      </p:sp>
      <p:sp>
        <p:nvSpPr>
          <p:cNvPr id="38" name="AutoShape 374" descr="넓은 상향 대각선">
            <a:extLst>
              <a:ext uri="{FF2B5EF4-FFF2-40B4-BE49-F238E27FC236}">
                <a16:creationId xmlns:a16="http://schemas.microsoft.com/office/drawing/2014/main" id="{550AB898-7595-4592-BDCC-DB03D2E17A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1090" y="3626257"/>
            <a:ext cx="1036205" cy="316068"/>
          </a:xfrm>
          <a:prstGeom prst="roundRect">
            <a:avLst>
              <a:gd name="adj" fmla="val 8940"/>
            </a:avLst>
          </a:prstGeom>
          <a:pattFill prst="wdUpDiag">
            <a:fgClr>
              <a:srgbClr val="A8CCE2"/>
            </a:fgClr>
            <a:bgClr>
              <a:srgbClr val="91BFDB"/>
            </a:bgClr>
          </a:pattFill>
          <a:ln w="19050" algn="ctr">
            <a:solidFill>
              <a:srgbClr val="3333CC">
                <a:lumMod val="60000"/>
                <a:lumOff val="40000"/>
              </a:srgbClr>
            </a:solidFill>
            <a:round/>
            <a:headEnd/>
            <a:tailEnd/>
          </a:ln>
        </p:spPr>
        <p:txBody>
          <a:bodyPr lIns="0" tIns="36000" rIns="0" bIns="3600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200" kern="0" dirty="0">
                <a:solidFill>
                  <a:srgbClr val="080808"/>
                </a:solidFill>
              </a:rPr>
              <a:t>입고등록</a:t>
            </a:r>
            <a:endParaRPr kumimoji="0" lang="ko-KR" altLang="en-US" sz="1200" kern="0" dirty="0">
              <a:solidFill>
                <a:srgbClr val="080808"/>
              </a:solidFill>
              <a:ea typeface="HY헤드라인M" pitchFamily="18" charset="-127"/>
            </a:endParaRPr>
          </a:p>
        </p:txBody>
      </p:sp>
      <p:sp>
        <p:nvSpPr>
          <p:cNvPr id="39" name="모서리가 둥근 직사각형 76">
            <a:extLst>
              <a:ext uri="{FF2B5EF4-FFF2-40B4-BE49-F238E27FC236}">
                <a16:creationId xmlns:a16="http://schemas.microsoft.com/office/drawing/2014/main" id="{6CD5FAC1-6962-450A-9DD4-DFE20077EDBA}"/>
              </a:ext>
            </a:extLst>
          </p:cNvPr>
          <p:cNvSpPr/>
          <p:nvPr/>
        </p:nvSpPr>
        <p:spPr bwMode="auto">
          <a:xfrm>
            <a:off x="416370" y="1603639"/>
            <a:ext cx="1219463" cy="431800"/>
          </a:xfrm>
          <a:prstGeom prst="roundRect">
            <a:avLst/>
          </a:prstGeom>
          <a:solidFill>
            <a:srgbClr val="AAE2CA"/>
          </a:solidFill>
          <a:ln w="25400" cap="flat" cmpd="sng" algn="ctr">
            <a:solidFill>
              <a:srgbClr val="FF0000"/>
            </a:solidFill>
            <a:prstDash val="sysDot"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200" kern="0" dirty="0" err="1">
                <a:solidFill>
                  <a:srgbClr val="000000"/>
                </a:solidFill>
              </a:rPr>
              <a:t>구매량</a:t>
            </a:r>
            <a:r>
              <a:rPr kumimoji="0" lang="ko-KR" altLang="en-US" sz="1200" kern="0" dirty="0">
                <a:solidFill>
                  <a:srgbClr val="000000"/>
                </a:solidFill>
              </a:rPr>
              <a:t> 산출</a:t>
            </a:r>
            <a:endParaRPr kumimoji="0" lang="en-US" altLang="ko-KR" sz="1200" kern="0" dirty="0">
              <a:solidFill>
                <a:srgbClr val="000000"/>
              </a:solidFill>
              <a:ea typeface="HY헤드라인M" pitchFamily="18" charset="-127"/>
            </a:endParaRPr>
          </a:p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200" kern="0" dirty="0">
                <a:solidFill>
                  <a:srgbClr val="000000"/>
                </a:solidFill>
                <a:ea typeface="HY헤드라인M" pitchFamily="18" charset="-127"/>
              </a:rPr>
              <a:t>(Excel)</a:t>
            </a:r>
            <a:endParaRPr kumimoji="0" lang="ko-KR" altLang="en-US" sz="1200" kern="0" dirty="0">
              <a:solidFill>
                <a:srgbClr val="000000"/>
              </a:solidFill>
              <a:ea typeface="HY헤드라인M" pitchFamily="18" charset="-127"/>
            </a:endParaRPr>
          </a:p>
        </p:txBody>
      </p:sp>
      <p:cxnSp>
        <p:nvCxnSpPr>
          <p:cNvPr id="40" name="꺾인 연결선 7">
            <a:extLst>
              <a:ext uri="{FF2B5EF4-FFF2-40B4-BE49-F238E27FC236}">
                <a16:creationId xmlns:a16="http://schemas.microsoft.com/office/drawing/2014/main" id="{F12BA06D-2763-4C2B-A0EB-6AB6FE58868C}"/>
              </a:ext>
            </a:extLst>
          </p:cNvPr>
          <p:cNvCxnSpPr>
            <a:cxnSpLocks noChangeShapeType="1"/>
            <a:stCxn id="39" idx="2"/>
            <a:endCxn id="11" idx="1"/>
          </p:cNvCxnSpPr>
          <p:nvPr/>
        </p:nvCxnSpPr>
        <p:spPr bwMode="auto">
          <a:xfrm rot="16200000" flipH="1">
            <a:off x="1354855" y="1706685"/>
            <a:ext cx="533010" cy="1190517"/>
          </a:xfrm>
          <a:prstGeom prst="bentConnector2">
            <a:avLst/>
          </a:prstGeom>
          <a:noFill/>
          <a:ln w="9525" algn="ctr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2" name="AutoShape 374" descr="넓은 상향 대각선">
            <a:extLst>
              <a:ext uri="{FF2B5EF4-FFF2-40B4-BE49-F238E27FC236}">
                <a16:creationId xmlns:a16="http://schemas.microsoft.com/office/drawing/2014/main" id="{5E214301-EAEB-4503-A51D-85BDB973C9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13074" y="3024256"/>
            <a:ext cx="1036205" cy="347675"/>
          </a:xfrm>
          <a:prstGeom prst="roundRect">
            <a:avLst>
              <a:gd name="adj" fmla="val 8940"/>
            </a:avLst>
          </a:prstGeom>
          <a:pattFill prst="wdUpDiag">
            <a:fgClr>
              <a:srgbClr val="A8CCE2"/>
            </a:fgClr>
            <a:bgClr>
              <a:srgbClr val="91BFDB"/>
            </a:bgClr>
          </a:pattFill>
          <a:ln w="19050" algn="ctr">
            <a:solidFill>
              <a:srgbClr val="3333CC">
                <a:lumMod val="60000"/>
                <a:lumOff val="40000"/>
              </a:srgbClr>
            </a:solidFill>
            <a:round/>
            <a:headEnd/>
            <a:tailEnd/>
          </a:ln>
        </p:spPr>
        <p:txBody>
          <a:bodyPr lIns="0" tIns="36000" rIns="0" bIns="3600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200" kern="0" dirty="0" err="1">
                <a:solidFill>
                  <a:srgbClr val="080808"/>
                </a:solidFill>
              </a:rPr>
              <a:t>사급자재출고</a:t>
            </a:r>
            <a:endParaRPr kumimoji="0" lang="ko-KR" altLang="en-US" sz="1200" kern="0" dirty="0">
              <a:solidFill>
                <a:srgbClr val="080808"/>
              </a:solidFill>
              <a:ea typeface="HY헤드라인M" pitchFamily="18" charset="-127"/>
            </a:endParaRPr>
          </a:p>
        </p:txBody>
      </p:sp>
      <p:cxnSp>
        <p:nvCxnSpPr>
          <p:cNvPr id="43" name="꺾인 연결선 7">
            <a:extLst>
              <a:ext uri="{FF2B5EF4-FFF2-40B4-BE49-F238E27FC236}">
                <a16:creationId xmlns:a16="http://schemas.microsoft.com/office/drawing/2014/main" id="{7A3CC98D-AC47-4A97-936F-58B53155318D}"/>
              </a:ext>
            </a:extLst>
          </p:cNvPr>
          <p:cNvCxnSpPr>
            <a:cxnSpLocks noChangeShapeType="1"/>
            <a:stCxn id="30" idx="2"/>
            <a:endCxn id="42" idx="0"/>
          </p:cNvCxnSpPr>
          <p:nvPr/>
        </p:nvCxnSpPr>
        <p:spPr bwMode="auto">
          <a:xfrm rot="5400000">
            <a:off x="6650043" y="2186917"/>
            <a:ext cx="318474" cy="1356205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4" name="꺾인 연결선 7">
            <a:extLst>
              <a:ext uri="{FF2B5EF4-FFF2-40B4-BE49-F238E27FC236}">
                <a16:creationId xmlns:a16="http://schemas.microsoft.com/office/drawing/2014/main" id="{E412365B-EDB5-4B9E-AB50-EC12309C09F4}"/>
              </a:ext>
            </a:extLst>
          </p:cNvPr>
          <p:cNvCxnSpPr>
            <a:cxnSpLocks noChangeShapeType="1"/>
            <a:stCxn id="30" idx="2"/>
            <a:endCxn id="36" idx="0"/>
          </p:cNvCxnSpPr>
          <p:nvPr/>
        </p:nvCxnSpPr>
        <p:spPr bwMode="auto">
          <a:xfrm rot="16200000" flipH="1">
            <a:off x="7803223" y="2389940"/>
            <a:ext cx="313178" cy="944861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5" name="직선 화살표 연결선 22">
            <a:extLst>
              <a:ext uri="{FF2B5EF4-FFF2-40B4-BE49-F238E27FC236}">
                <a16:creationId xmlns:a16="http://schemas.microsoft.com/office/drawing/2014/main" id="{29EE006B-90C4-449F-8EB8-4A7CE7E85357}"/>
              </a:ext>
            </a:extLst>
          </p:cNvPr>
          <p:cNvCxnSpPr>
            <a:cxnSpLocks noChangeShapeType="1"/>
            <a:stCxn id="36" idx="2"/>
            <a:endCxn id="37" idx="0"/>
          </p:cNvCxnSpPr>
          <p:nvPr/>
        </p:nvCxnSpPr>
        <p:spPr bwMode="auto">
          <a:xfrm flipH="1">
            <a:off x="8423513" y="3335028"/>
            <a:ext cx="8730" cy="271845"/>
          </a:xfrm>
          <a:prstGeom prst="straightConnector1">
            <a:avLst/>
          </a:prstGeom>
          <a:noFill/>
          <a:ln w="9525" algn="ctr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6" name="꺾인 연결선 7">
            <a:extLst>
              <a:ext uri="{FF2B5EF4-FFF2-40B4-BE49-F238E27FC236}">
                <a16:creationId xmlns:a16="http://schemas.microsoft.com/office/drawing/2014/main" id="{4CBB47F2-2EA8-445E-835C-844CB8642BD9}"/>
              </a:ext>
            </a:extLst>
          </p:cNvPr>
          <p:cNvCxnSpPr>
            <a:cxnSpLocks noChangeShapeType="1"/>
            <a:stCxn id="30" idx="2"/>
            <a:endCxn id="38" idx="3"/>
          </p:cNvCxnSpPr>
          <p:nvPr/>
        </p:nvCxnSpPr>
        <p:spPr bwMode="auto">
          <a:xfrm rot="5400000">
            <a:off x="6523085" y="2819993"/>
            <a:ext cx="1078509" cy="850087"/>
          </a:xfrm>
          <a:prstGeom prst="bentConnector2">
            <a:avLst/>
          </a:prstGeom>
          <a:noFill/>
          <a:ln w="9525" algn="ctr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7" name="직선 화살표 연결선 22">
            <a:extLst>
              <a:ext uri="{FF2B5EF4-FFF2-40B4-BE49-F238E27FC236}">
                <a16:creationId xmlns:a16="http://schemas.microsoft.com/office/drawing/2014/main" id="{95FB1303-927C-47FC-9A54-08DF0B55898A}"/>
              </a:ext>
            </a:extLst>
          </p:cNvPr>
          <p:cNvCxnSpPr>
            <a:cxnSpLocks noChangeShapeType="1"/>
            <a:endCxn id="38" idx="3"/>
          </p:cNvCxnSpPr>
          <p:nvPr/>
        </p:nvCxnSpPr>
        <p:spPr bwMode="auto">
          <a:xfrm flipH="1">
            <a:off x="6637295" y="3784291"/>
            <a:ext cx="1268115" cy="0"/>
          </a:xfrm>
          <a:prstGeom prst="straightConnector1">
            <a:avLst/>
          </a:prstGeom>
          <a:noFill/>
          <a:ln w="9525" algn="ctr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8" name="AutoShape 374" descr="넓은 상향 대각선">
            <a:extLst>
              <a:ext uri="{FF2B5EF4-FFF2-40B4-BE49-F238E27FC236}">
                <a16:creationId xmlns:a16="http://schemas.microsoft.com/office/drawing/2014/main" id="{08AD6E47-AAAE-4844-8FC1-77877C777E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12974" y="4170387"/>
            <a:ext cx="855662" cy="347662"/>
          </a:xfrm>
          <a:prstGeom prst="bevel">
            <a:avLst/>
          </a:prstGeom>
          <a:solidFill>
            <a:srgbClr val="FFFF00"/>
          </a:solidFill>
          <a:ln w="19050" algn="ctr">
            <a:solidFill>
              <a:srgbClr val="3333CC">
                <a:lumMod val="60000"/>
                <a:lumOff val="40000"/>
              </a:srgbClr>
            </a:solidFill>
            <a:round/>
            <a:headEnd/>
            <a:tailEnd/>
          </a:ln>
        </p:spPr>
        <p:txBody>
          <a:bodyPr lIns="0" tIns="36000" rIns="0" bIns="3600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200" kern="0">
                <a:solidFill>
                  <a:srgbClr val="080808"/>
                </a:solidFill>
                <a:ea typeface="HY헤드라인M" pitchFamily="18" charset="-127"/>
              </a:rPr>
              <a:t>회계관리</a:t>
            </a:r>
            <a:endParaRPr kumimoji="0" lang="ko-KR" altLang="en-US" sz="1200" kern="0" dirty="0">
              <a:solidFill>
                <a:srgbClr val="080808"/>
              </a:solidFill>
              <a:ea typeface="HY헤드라인M" pitchFamily="18" charset="-127"/>
            </a:endParaRPr>
          </a:p>
        </p:txBody>
      </p:sp>
      <p:sp>
        <p:nvSpPr>
          <p:cNvPr id="51" name="AutoShape 374" descr="넓은 상향 대각선">
            <a:extLst>
              <a:ext uri="{FF2B5EF4-FFF2-40B4-BE49-F238E27FC236}">
                <a16:creationId xmlns:a16="http://schemas.microsoft.com/office/drawing/2014/main" id="{BA73BEDD-1692-453A-864A-272DD99871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35576" y="4179441"/>
            <a:ext cx="1036205" cy="316068"/>
          </a:xfrm>
          <a:prstGeom prst="roundRect">
            <a:avLst>
              <a:gd name="adj" fmla="val 8940"/>
            </a:avLst>
          </a:prstGeom>
          <a:pattFill prst="wdUpDiag">
            <a:fgClr>
              <a:srgbClr val="A8CCE2"/>
            </a:fgClr>
            <a:bgClr>
              <a:srgbClr val="91BFDB"/>
            </a:bgClr>
          </a:pattFill>
          <a:ln w="19050" algn="ctr">
            <a:solidFill>
              <a:srgbClr val="3333CC">
                <a:lumMod val="60000"/>
                <a:lumOff val="40000"/>
              </a:srgbClr>
            </a:solidFill>
            <a:round/>
            <a:headEnd/>
            <a:tailEnd/>
          </a:ln>
        </p:spPr>
        <p:txBody>
          <a:bodyPr lIns="0" tIns="36000" rIns="0" bIns="3600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200" kern="0" dirty="0">
                <a:solidFill>
                  <a:srgbClr val="080808"/>
                </a:solidFill>
              </a:rPr>
              <a:t>매입마감</a:t>
            </a:r>
            <a:endParaRPr kumimoji="0" lang="ko-KR" altLang="en-US" sz="1200" kern="0" dirty="0">
              <a:solidFill>
                <a:srgbClr val="080808"/>
              </a:solidFill>
              <a:ea typeface="HY헤드라인M" pitchFamily="18" charset="-127"/>
            </a:endParaRPr>
          </a:p>
        </p:txBody>
      </p:sp>
      <p:cxnSp>
        <p:nvCxnSpPr>
          <p:cNvPr id="52" name="꺾인 연결선 7">
            <a:extLst>
              <a:ext uri="{FF2B5EF4-FFF2-40B4-BE49-F238E27FC236}">
                <a16:creationId xmlns:a16="http://schemas.microsoft.com/office/drawing/2014/main" id="{46AA8D30-17DC-4A3D-8BE4-08BDFF0D557B}"/>
              </a:ext>
            </a:extLst>
          </p:cNvPr>
          <p:cNvCxnSpPr>
            <a:cxnSpLocks noChangeShapeType="1"/>
            <a:stCxn id="38" idx="2"/>
            <a:endCxn id="51" idx="1"/>
          </p:cNvCxnSpPr>
          <p:nvPr/>
        </p:nvCxnSpPr>
        <p:spPr bwMode="auto">
          <a:xfrm rot="16200000" flipH="1">
            <a:off x="6079809" y="3981708"/>
            <a:ext cx="395150" cy="316383"/>
          </a:xfrm>
          <a:prstGeom prst="bentConnector2">
            <a:avLst/>
          </a:prstGeom>
          <a:noFill/>
          <a:ln w="9525" algn="ctr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3" name="직선 화살표 연결선 22">
            <a:extLst>
              <a:ext uri="{FF2B5EF4-FFF2-40B4-BE49-F238E27FC236}">
                <a16:creationId xmlns:a16="http://schemas.microsoft.com/office/drawing/2014/main" id="{BA3EC188-DCE6-47B4-A249-B55C8DB0E8CF}"/>
              </a:ext>
            </a:extLst>
          </p:cNvPr>
          <p:cNvCxnSpPr>
            <a:cxnSpLocks noChangeShapeType="1"/>
            <a:stCxn id="51" idx="3"/>
            <a:endCxn id="48" idx="5"/>
          </p:cNvCxnSpPr>
          <p:nvPr/>
        </p:nvCxnSpPr>
        <p:spPr bwMode="auto">
          <a:xfrm>
            <a:off x="7471781" y="4337475"/>
            <a:ext cx="584651" cy="6743"/>
          </a:xfrm>
          <a:prstGeom prst="straightConnector1">
            <a:avLst/>
          </a:prstGeom>
          <a:noFill/>
          <a:ln w="9525" algn="ctr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5" name="직선 화살표 연결선 22">
            <a:extLst>
              <a:ext uri="{FF2B5EF4-FFF2-40B4-BE49-F238E27FC236}">
                <a16:creationId xmlns:a16="http://schemas.microsoft.com/office/drawing/2014/main" id="{96E773EB-5843-4B79-897D-FB0D5E9292B9}"/>
              </a:ext>
            </a:extLst>
          </p:cNvPr>
          <p:cNvCxnSpPr>
            <a:cxnSpLocks noChangeShapeType="1"/>
            <a:stCxn id="21" idx="3"/>
            <a:endCxn id="28" idx="1"/>
          </p:cNvCxnSpPr>
          <p:nvPr/>
        </p:nvCxnSpPr>
        <p:spPr bwMode="auto">
          <a:xfrm>
            <a:off x="7284555" y="1788186"/>
            <a:ext cx="1077408" cy="3563"/>
          </a:xfrm>
          <a:prstGeom prst="straightConnector1">
            <a:avLst/>
          </a:prstGeom>
          <a:noFill/>
          <a:ln w="9525" algn="ctr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1" name="Text Box 2">
            <a:extLst>
              <a:ext uri="{FF2B5EF4-FFF2-40B4-BE49-F238E27FC236}">
                <a16:creationId xmlns:a16="http://schemas.microsoft.com/office/drawing/2014/main" id="{887F607E-122E-4924-8185-B8B673B5ECE0}"/>
              </a:ext>
            </a:extLst>
          </p:cNvPr>
          <p:cNvSpPr txBox="1">
            <a:spLocks noChangeArrowheads="1"/>
          </p:cNvSpPr>
          <p:nvPr/>
        </p:nvSpPr>
        <p:spPr bwMode="black">
          <a:xfrm>
            <a:off x="199678" y="128419"/>
            <a:ext cx="6120000" cy="3666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 anchor="ctr"/>
          <a:lstStyle>
            <a:lvl1pPr marL="381000" indent="-38100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9pPr>
          </a:lstStyle>
          <a:p>
            <a:pPr marL="0" indent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ko-KR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 TO-BE </a:t>
            </a:r>
            <a:r>
              <a: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프로세스</a:t>
            </a:r>
            <a:r>
              <a:rPr lang="en-US" altLang="ko-KR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(ERP)</a:t>
            </a:r>
            <a:r>
              <a: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991008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/>
        </p:nvSpPr>
        <p:spPr bwMode="auto">
          <a:xfrm>
            <a:off x="234950" y="652908"/>
            <a:ext cx="9329738" cy="35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9pPr>
          </a:lstStyle>
          <a:p>
            <a:pPr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1600" kern="0" dirty="0">
                <a:solidFill>
                  <a:srgbClr val="000066"/>
                </a:solidFill>
              </a:rPr>
              <a:t>3. </a:t>
            </a:r>
            <a:r>
              <a:rPr lang="ko-KR" altLang="en-US" sz="1600" kern="0" dirty="0">
                <a:solidFill>
                  <a:srgbClr val="000066"/>
                </a:solidFill>
              </a:rPr>
              <a:t>구매부문</a:t>
            </a:r>
            <a:r>
              <a:rPr lang="en-US" altLang="ko-KR" sz="1600" kern="0" dirty="0">
                <a:solidFill>
                  <a:srgbClr val="000066"/>
                </a:solidFill>
              </a:rPr>
              <a:t>-</a:t>
            </a:r>
            <a:r>
              <a:rPr lang="ko-KR" altLang="en-US" sz="1600" kern="0" dirty="0" err="1">
                <a:solidFill>
                  <a:srgbClr val="000066"/>
                </a:solidFill>
              </a:rPr>
              <a:t>슬리팅</a:t>
            </a:r>
            <a:r>
              <a:rPr lang="ko-KR" altLang="en-US" sz="1600" kern="0" dirty="0">
                <a:solidFill>
                  <a:srgbClr val="000066"/>
                </a:solidFill>
              </a:rPr>
              <a:t> 자재관리</a:t>
            </a:r>
            <a:endParaRPr lang="en-US" altLang="ko-KR" sz="1600" kern="0" dirty="0">
              <a:solidFill>
                <a:srgbClr val="000066"/>
              </a:solidFill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4570672"/>
              </p:ext>
            </p:extLst>
          </p:nvPr>
        </p:nvGraphicFramePr>
        <p:xfrm>
          <a:off x="344433" y="1053329"/>
          <a:ext cx="3599873" cy="5344692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5998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99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AS-IS</a:t>
                      </a:r>
                      <a:endParaRPr lang="ko-KR" altLang="en-US" sz="1400" b="0" dirty="0">
                        <a:solidFill>
                          <a:schemeClr val="bg1"/>
                        </a:solidFill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 marL="71987" marR="71987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CB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83928"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rgbClr val="000000"/>
                        </a:solidFill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 marL="91424" marR="9142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4765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400" b="0" kern="1200" dirty="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  <a:cs typeface="+mn-cs"/>
                        </a:rPr>
                        <a:t>주요 이슈</a:t>
                      </a:r>
                    </a:p>
                  </a:txBody>
                  <a:tcPr marL="91424" marR="9142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95972">
                <a:tc>
                  <a:txBody>
                    <a:bodyPr/>
                    <a:lstStyle/>
                    <a:p>
                      <a:pPr marL="144000" marR="0" lvl="0" indent="-1440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Wingdings" pitchFamily="2" charset="2"/>
                        <a:buBlip>
                          <a:blip r:embed="rId2"/>
                        </a:buBlip>
                        <a:tabLst/>
                      </a:pPr>
                      <a:r>
                        <a:rPr kumimoji="1" lang="en-US" altLang="ko-KR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HY헤드라인M" pitchFamily="18" charset="-127"/>
                          <a:ea typeface="HY헤드라인M" pitchFamily="18" charset="-127"/>
                          <a:cs typeface="+mn-cs"/>
                        </a:rPr>
                        <a:t>CR </a:t>
                      </a:r>
                      <a:r>
                        <a:rPr kumimoji="1" lang="ko-KR" alt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HY헤드라인M" pitchFamily="18" charset="-127"/>
                          <a:ea typeface="HY헤드라인M" pitchFamily="18" charset="-127"/>
                          <a:cs typeface="+mn-cs"/>
                        </a:rPr>
                        <a:t>원자재성으로 관리에 따른 </a:t>
                      </a:r>
                      <a:r>
                        <a:rPr kumimoji="1" lang="en-US" altLang="ko-KR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HY헤드라인M" pitchFamily="18" charset="-127"/>
                          <a:ea typeface="HY헤드라인M" pitchFamily="18" charset="-127"/>
                          <a:cs typeface="+mn-cs"/>
                        </a:rPr>
                        <a:t>MR</a:t>
                      </a:r>
                      <a:r>
                        <a:rPr kumimoji="1" lang="ko-KR" alt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HY헤드라인M" pitchFamily="18" charset="-127"/>
                          <a:ea typeface="HY헤드라인M" pitchFamily="18" charset="-127"/>
                          <a:cs typeface="+mn-cs"/>
                        </a:rPr>
                        <a:t>원단 구매 량 파악의 어려움</a:t>
                      </a:r>
                      <a:endParaRPr kumimoji="1" lang="en-US" altLang="ko-KR" sz="12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HY헤드라인M" pitchFamily="18" charset="-127"/>
                        <a:ea typeface="HY헤드라인M" pitchFamily="18" charset="-127"/>
                        <a:cs typeface="+mn-cs"/>
                      </a:endParaRPr>
                    </a:p>
                    <a:p>
                      <a:pPr marL="144000" marR="0" lvl="0" indent="-1440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Wingdings" pitchFamily="2" charset="2"/>
                        <a:buBlip>
                          <a:blip r:embed="rId2"/>
                        </a:buBlip>
                        <a:tabLst/>
                      </a:pPr>
                      <a:r>
                        <a:rPr kumimoji="1" lang="en-US" altLang="ko-KR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HY헤드라인M" pitchFamily="18" charset="-127"/>
                          <a:ea typeface="HY헤드라인M" pitchFamily="18" charset="-127"/>
                          <a:cs typeface="+mn-cs"/>
                        </a:rPr>
                        <a:t>CR </a:t>
                      </a:r>
                      <a:r>
                        <a:rPr kumimoji="1" lang="ko-KR" altLang="en-US" sz="12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HY헤드라인M" pitchFamily="18" charset="-127"/>
                          <a:ea typeface="HY헤드라인M" pitchFamily="18" charset="-127"/>
                          <a:cs typeface="+mn-cs"/>
                        </a:rPr>
                        <a:t>원자재서으로</a:t>
                      </a:r>
                      <a:r>
                        <a:rPr kumimoji="1" lang="ko-KR" alt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HY헤드라인M" pitchFamily="18" charset="-127"/>
                          <a:ea typeface="HY헤드라인M" pitchFamily="18" charset="-127"/>
                          <a:cs typeface="+mn-cs"/>
                        </a:rPr>
                        <a:t> 관리에 따른 제조원가 산출 불가</a:t>
                      </a:r>
                    </a:p>
                  </a:txBody>
                  <a:tcPr marL="91424" marR="9142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0074391"/>
              </p:ext>
            </p:extLst>
          </p:nvPr>
        </p:nvGraphicFramePr>
        <p:xfrm>
          <a:off x="3992126" y="1053329"/>
          <a:ext cx="5542662" cy="5327921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55426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999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TO-BE PROCESS</a:t>
                      </a:r>
                      <a:endParaRPr lang="ko-KR" altLang="en-US" sz="1400" b="0" dirty="0">
                        <a:solidFill>
                          <a:schemeClr val="bg1"/>
                        </a:solidFill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 marL="71984" marR="71984" marT="45699" marB="4569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968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83928">
                <a:tc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solidFill>
                          <a:srgbClr val="000000"/>
                        </a:solidFill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 marL="91421" marR="91421" marT="45699" marB="4569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472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kern="1200" dirty="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  <a:cs typeface="+mn-cs"/>
                        </a:rPr>
                        <a:t>대응방안</a:t>
                      </a:r>
                    </a:p>
                  </a:txBody>
                  <a:tcPr marL="91421" marR="91421" marT="45699" marB="4569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7924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Tx/>
                        <a:buSzPct val="90000"/>
                        <a:buFontTx/>
                        <a:buBlip>
                          <a:blip r:embed="rId3"/>
                        </a:buBlip>
                        <a:tabLst/>
                        <a:defRPr/>
                      </a:pPr>
                      <a:r>
                        <a:rPr lang="en-US" altLang="ko-KR" sz="1200" kern="0" dirty="0">
                          <a:solidFill>
                            <a:srgbClr val="00206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CR </a:t>
                      </a:r>
                      <a:r>
                        <a:rPr lang="ko-KR" altLang="en-US" sz="1200" kern="0" dirty="0">
                          <a:solidFill>
                            <a:srgbClr val="00206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반제품화에 따른 </a:t>
                      </a:r>
                      <a:r>
                        <a:rPr lang="en-US" altLang="ko-KR" sz="1200" kern="0" dirty="0">
                          <a:solidFill>
                            <a:srgbClr val="00206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MR</a:t>
                      </a:r>
                      <a:r>
                        <a:rPr lang="ko-KR" altLang="en-US" sz="1200" kern="0" dirty="0">
                          <a:solidFill>
                            <a:srgbClr val="00206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원단 구매 량 자동 계산 및 </a:t>
                      </a:r>
                      <a:r>
                        <a:rPr lang="en-US" altLang="ko-KR" sz="1200" kern="0" dirty="0">
                          <a:solidFill>
                            <a:srgbClr val="00206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CR </a:t>
                      </a:r>
                      <a:r>
                        <a:rPr lang="ko-KR" altLang="en-US" sz="1200" kern="0" dirty="0">
                          <a:solidFill>
                            <a:srgbClr val="00206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반제품 생산예측가능</a:t>
                      </a:r>
                      <a:endParaRPr lang="en-US" altLang="ko-KR" sz="1200" kern="0" dirty="0">
                        <a:solidFill>
                          <a:srgbClr val="00206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Tx/>
                        <a:buSzPct val="90000"/>
                        <a:buFontTx/>
                        <a:buBlip>
                          <a:blip r:embed="rId3"/>
                        </a:buBlip>
                        <a:tabLst/>
                        <a:defRPr/>
                      </a:pPr>
                      <a:endParaRPr lang="en-US" altLang="ko-KR" sz="1200" b="0" kern="0" baseline="0" dirty="0">
                        <a:solidFill>
                          <a:srgbClr val="00206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Tx/>
                        <a:buSzPct val="90000"/>
                        <a:buFontTx/>
                        <a:buBlip>
                          <a:blip r:embed="rId3"/>
                        </a:buBlip>
                        <a:tabLst/>
                        <a:defRPr/>
                      </a:pPr>
                      <a:r>
                        <a:rPr lang="en-US" altLang="ko-KR" sz="1200" b="0" kern="0" baseline="0" dirty="0">
                          <a:solidFill>
                            <a:srgbClr val="00206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CR </a:t>
                      </a:r>
                      <a:r>
                        <a:rPr lang="ko-KR" altLang="en-US" sz="1200" b="0" kern="0" baseline="0" dirty="0">
                          <a:solidFill>
                            <a:srgbClr val="00206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반제품화에 따른 제조원가 산출 가능</a:t>
                      </a:r>
                      <a:endParaRPr lang="ko-KR" altLang="en-US" sz="1200" b="0" baseline="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 marL="91421" marR="91421" marT="45699" marB="4569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8" name="모서리가 둥근 직사각형 30">
            <a:extLst>
              <a:ext uri="{FF2B5EF4-FFF2-40B4-BE49-F238E27FC236}">
                <a16:creationId xmlns:a16="http://schemas.microsoft.com/office/drawing/2014/main" id="{ACE4ACE6-1EF2-44C6-B419-028B78E863AD}"/>
              </a:ext>
            </a:extLst>
          </p:cNvPr>
          <p:cNvSpPr/>
          <p:nvPr/>
        </p:nvSpPr>
        <p:spPr bwMode="auto">
          <a:xfrm>
            <a:off x="1211069" y="2705699"/>
            <a:ext cx="1725336" cy="4318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 cap="flat" cmpd="sng" algn="ctr">
            <a:solidFill>
              <a:srgbClr val="000000"/>
            </a:solidFill>
            <a:prstDash val="solid"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kern="0" dirty="0" err="1">
                <a:solidFill>
                  <a:srgbClr val="000000"/>
                </a:solidFill>
                <a:latin typeface="+mn-ea"/>
              </a:rPr>
              <a:t>슬리팅</a:t>
            </a:r>
            <a:r>
              <a:rPr kumimoji="0" lang="en-US" altLang="ko-KR" sz="1200" kern="0" dirty="0">
                <a:solidFill>
                  <a:srgbClr val="000000"/>
                </a:solidFill>
                <a:latin typeface="+mn-ea"/>
              </a:rPr>
              <a:t>(CR)</a:t>
            </a:r>
            <a:r>
              <a:rPr kumimoji="0" lang="ko-KR" altLang="en-US" sz="1200" kern="0" dirty="0">
                <a:solidFill>
                  <a:srgbClr val="000000"/>
                </a:solidFill>
                <a:latin typeface="+mn-ea"/>
              </a:rPr>
              <a:t>자재</a:t>
            </a:r>
            <a:r>
              <a:rPr lang="ko-KR" altLang="en-US" sz="1200" kern="0" dirty="0">
                <a:solidFill>
                  <a:srgbClr val="000000"/>
                </a:solidFill>
                <a:latin typeface="+mn-ea"/>
              </a:rPr>
              <a:t> </a:t>
            </a:r>
            <a:endParaRPr lang="en-US" altLang="ko-KR" sz="1200" kern="0" dirty="0">
              <a:solidFill>
                <a:srgbClr val="000000"/>
              </a:solidFill>
              <a:latin typeface="+mn-ea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0" dirty="0">
                <a:solidFill>
                  <a:srgbClr val="000000"/>
                </a:solidFill>
                <a:latin typeface="+mn-ea"/>
              </a:rPr>
              <a:t>소요량파악</a:t>
            </a:r>
            <a:endParaRPr kumimoji="0" lang="en-US" altLang="ko-KR" sz="1200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9" name="모서리가 둥근 직사각형 30">
            <a:extLst>
              <a:ext uri="{FF2B5EF4-FFF2-40B4-BE49-F238E27FC236}">
                <a16:creationId xmlns:a16="http://schemas.microsoft.com/office/drawing/2014/main" id="{163578AD-153C-4EBB-982D-A2448D6844BC}"/>
              </a:ext>
            </a:extLst>
          </p:cNvPr>
          <p:cNvSpPr/>
          <p:nvPr/>
        </p:nvSpPr>
        <p:spPr bwMode="auto">
          <a:xfrm>
            <a:off x="1211069" y="3576916"/>
            <a:ext cx="1725336" cy="4318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 cap="flat" cmpd="sng" algn="ctr">
            <a:solidFill>
              <a:srgbClr val="000000"/>
            </a:solidFill>
            <a:prstDash val="solid"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0" dirty="0">
                <a:solidFill>
                  <a:srgbClr val="000000"/>
                </a:solidFill>
                <a:latin typeface="+mn-ea"/>
              </a:rPr>
              <a:t>CR</a:t>
            </a:r>
            <a:r>
              <a:rPr lang="ko-KR" altLang="en-US" sz="1200" kern="0" dirty="0">
                <a:solidFill>
                  <a:srgbClr val="000000"/>
                </a:solidFill>
                <a:latin typeface="+mn-ea"/>
              </a:rPr>
              <a:t>자재 역산 </a:t>
            </a:r>
            <a:r>
              <a:rPr kumimoji="0" lang="en-US" altLang="ko-KR" sz="1200" kern="0" dirty="0">
                <a:solidFill>
                  <a:srgbClr val="000000"/>
                </a:solidFill>
                <a:latin typeface="+mn-ea"/>
              </a:rPr>
              <a:t>MR</a:t>
            </a:r>
            <a:r>
              <a:rPr kumimoji="0" lang="ko-KR" altLang="en-US" sz="1200" kern="0" dirty="0">
                <a:solidFill>
                  <a:srgbClr val="000000"/>
                </a:solidFill>
                <a:latin typeface="+mn-ea"/>
              </a:rPr>
              <a:t>원단</a:t>
            </a:r>
            <a:r>
              <a:rPr lang="ko-KR" altLang="en-US" sz="1200" kern="0" dirty="0">
                <a:solidFill>
                  <a:srgbClr val="000000"/>
                </a:solidFill>
                <a:latin typeface="+mn-ea"/>
              </a:rPr>
              <a:t> </a:t>
            </a:r>
            <a:endParaRPr lang="en-US" altLang="ko-KR" sz="1200" kern="0" dirty="0">
              <a:solidFill>
                <a:srgbClr val="000000"/>
              </a:solidFill>
              <a:latin typeface="+mn-ea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0" dirty="0">
                <a:solidFill>
                  <a:srgbClr val="000000"/>
                </a:solidFill>
                <a:latin typeface="+mn-ea"/>
              </a:rPr>
              <a:t>소요량파악</a:t>
            </a:r>
            <a:endParaRPr kumimoji="0" lang="en-US" altLang="ko-KR" sz="1200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10" name="모서리가 둥근 직사각형 30">
            <a:extLst>
              <a:ext uri="{FF2B5EF4-FFF2-40B4-BE49-F238E27FC236}">
                <a16:creationId xmlns:a16="http://schemas.microsoft.com/office/drawing/2014/main" id="{07D0268F-D238-4910-AA3F-913FABEF5392}"/>
              </a:ext>
            </a:extLst>
          </p:cNvPr>
          <p:cNvSpPr/>
          <p:nvPr/>
        </p:nvSpPr>
        <p:spPr bwMode="auto">
          <a:xfrm>
            <a:off x="1211069" y="1841807"/>
            <a:ext cx="1725336" cy="4318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 cap="flat" cmpd="sng" algn="ctr">
            <a:solidFill>
              <a:srgbClr val="000000"/>
            </a:solidFill>
            <a:prstDash val="solid"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0" dirty="0">
                <a:solidFill>
                  <a:srgbClr val="000000"/>
                </a:solidFill>
                <a:latin typeface="+mn-ea"/>
              </a:rPr>
              <a:t> 수작업 </a:t>
            </a:r>
            <a:endParaRPr lang="en-US" altLang="ko-KR" sz="1200" kern="0" dirty="0">
              <a:solidFill>
                <a:srgbClr val="000000"/>
              </a:solidFill>
              <a:latin typeface="+mn-ea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0" dirty="0" err="1">
                <a:solidFill>
                  <a:srgbClr val="000000"/>
                </a:solidFill>
                <a:latin typeface="+mn-ea"/>
              </a:rPr>
              <a:t>자재소요량계산</a:t>
            </a:r>
            <a:r>
              <a:rPr lang="ko-KR" altLang="en-US" sz="1200" kern="0" dirty="0">
                <a:solidFill>
                  <a:srgbClr val="000000"/>
                </a:solidFill>
                <a:latin typeface="+mn-ea"/>
              </a:rPr>
              <a:t> </a:t>
            </a:r>
            <a:endParaRPr lang="en-US" altLang="ko-KR" sz="1200" kern="0" dirty="0">
              <a:solidFill>
                <a:srgbClr val="000000"/>
              </a:solidFill>
              <a:latin typeface="+mn-ea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9F344EFF-5BDB-49D7-9351-72117D10E843}"/>
              </a:ext>
            </a:extLst>
          </p:cNvPr>
          <p:cNvCxnSpPr>
            <a:stCxn id="10" idx="2"/>
            <a:endCxn id="8" idx="0"/>
          </p:cNvCxnSpPr>
          <p:nvPr/>
        </p:nvCxnSpPr>
        <p:spPr>
          <a:xfrm>
            <a:off x="2073737" y="2273607"/>
            <a:ext cx="0" cy="4320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B30A7AD-C97F-42F5-9983-311A89D04195}"/>
              </a:ext>
            </a:extLst>
          </p:cNvPr>
          <p:cNvCxnSpPr>
            <a:cxnSpLocks/>
            <a:endCxn id="9" idx="0"/>
          </p:cNvCxnSpPr>
          <p:nvPr/>
        </p:nvCxnSpPr>
        <p:spPr>
          <a:xfrm>
            <a:off x="2073737" y="3156631"/>
            <a:ext cx="0" cy="4202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모서리가 둥근 직사각형 30">
            <a:extLst>
              <a:ext uri="{FF2B5EF4-FFF2-40B4-BE49-F238E27FC236}">
                <a16:creationId xmlns:a16="http://schemas.microsoft.com/office/drawing/2014/main" id="{C57B385F-DEDB-4460-BFD3-F85722F2F0C7}"/>
              </a:ext>
            </a:extLst>
          </p:cNvPr>
          <p:cNvSpPr/>
          <p:nvPr/>
        </p:nvSpPr>
        <p:spPr bwMode="auto">
          <a:xfrm>
            <a:off x="6104334" y="1701344"/>
            <a:ext cx="1440160" cy="4318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 cap="flat" cmpd="sng" algn="ctr">
            <a:solidFill>
              <a:srgbClr val="000000"/>
            </a:solidFill>
            <a:prstDash val="solid"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kern="0" dirty="0" err="1">
                <a:solidFill>
                  <a:srgbClr val="000000"/>
                </a:solidFill>
                <a:latin typeface="+mn-ea"/>
              </a:rPr>
              <a:t>슬리팅</a:t>
            </a:r>
            <a:r>
              <a:rPr kumimoji="0" lang="en-US" altLang="ko-KR" sz="1200" kern="0" dirty="0">
                <a:solidFill>
                  <a:srgbClr val="000000"/>
                </a:solidFill>
                <a:latin typeface="+mn-ea"/>
              </a:rPr>
              <a:t>(CR)</a:t>
            </a:r>
            <a:r>
              <a:rPr kumimoji="0" lang="ko-KR" altLang="en-US" sz="1200" kern="0" dirty="0">
                <a:solidFill>
                  <a:srgbClr val="000000"/>
                </a:solidFill>
                <a:latin typeface="+mn-ea"/>
              </a:rPr>
              <a:t>반제품</a:t>
            </a:r>
            <a:endParaRPr lang="en-US" altLang="ko-KR" sz="1200" kern="0" dirty="0">
              <a:solidFill>
                <a:srgbClr val="000000"/>
              </a:solidFill>
              <a:latin typeface="+mn-ea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0" dirty="0">
                <a:solidFill>
                  <a:srgbClr val="000000"/>
                </a:solidFill>
                <a:latin typeface="+mn-ea"/>
              </a:rPr>
              <a:t>소요량파악</a:t>
            </a:r>
            <a:endParaRPr kumimoji="0" lang="en-US" altLang="ko-KR" sz="1200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17" name="모서리가 둥근 직사각형 30">
            <a:extLst>
              <a:ext uri="{FF2B5EF4-FFF2-40B4-BE49-F238E27FC236}">
                <a16:creationId xmlns:a16="http://schemas.microsoft.com/office/drawing/2014/main" id="{25C87607-C06E-483E-9C6E-105A4A005172}"/>
              </a:ext>
            </a:extLst>
          </p:cNvPr>
          <p:cNvSpPr/>
          <p:nvPr/>
        </p:nvSpPr>
        <p:spPr bwMode="auto">
          <a:xfrm>
            <a:off x="8066592" y="1700808"/>
            <a:ext cx="1350110" cy="4318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 cap="flat" cmpd="sng" algn="ctr">
            <a:solidFill>
              <a:srgbClr val="000000"/>
            </a:solidFill>
            <a:prstDash val="solid"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0" dirty="0" err="1">
                <a:solidFill>
                  <a:srgbClr val="000000"/>
                </a:solidFill>
                <a:latin typeface="+mn-ea"/>
              </a:rPr>
              <a:t>자품목</a:t>
            </a:r>
            <a:r>
              <a:rPr lang="ko-KR" altLang="en-US" sz="1200" kern="0" dirty="0">
                <a:solidFill>
                  <a:srgbClr val="000000"/>
                </a:solidFill>
                <a:latin typeface="+mn-ea"/>
              </a:rPr>
              <a:t> </a:t>
            </a:r>
            <a:r>
              <a:rPr kumimoji="0" lang="en-US" altLang="ko-KR" sz="1200" kern="0" dirty="0">
                <a:solidFill>
                  <a:srgbClr val="000000"/>
                </a:solidFill>
                <a:latin typeface="+mn-ea"/>
              </a:rPr>
              <a:t>MR</a:t>
            </a:r>
            <a:r>
              <a:rPr kumimoji="0" lang="ko-KR" altLang="en-US" sz="1200" kern="0" dirty="0">
                <a:solidFill>
                  <a:srgbClr val="000000"/>
                </a:solidFill>
                <a:latin typeface="+mn-ea"/>
              </a:rPr>
              <a:t>원단</a:t>
            </a:r>
            <a:r>
              <a:rPr lang="ko-KR" altLang="en-US" sz="1200" kern="0" dirty="0">
                <a:solidFill>
                  <a:srgbClr val="000000"/>
                </a:solidFill>
                <a:latin typeface="+mn-ea"/>
              </a:rPr>
              <a:t> </a:t>
            </a:r>
            <a:endParaRPr lang="en-US" altLang="ko-KR" sz="1200" kern="0" dirty="0">
              <a:solidFill>
                <a:srgbClr val="000000"/>
              </a:solidFill>
              <a:latin typeface="+mn-ea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0" dirty="0">
                <a:solidFill>
                  <a:srgbClr val="000000"/>
                </a:solidFill>
                <a:latin typeface="+mn-ea"/>
              </a:rPr>
              <a:t>소요량 자동파악</a:t>
            </a:r>
            <a:endParaRPr kumimoji="0" lang="en-US" altLang="ko-KR" sz="1200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18" name="모서리가 둥근 직사각형 30">
            <a:extLst>
              <a:ext uri="{FF2B5EF4-FFF2-40B4-BE49-F238E27FC236}">
                <a16:creationId xmlns:a16="http://schemas.microsoft.com/office/drawing/2014/main" id="{1053CC11-D5F2-481C-A2B8-64F2891C07B6}"/>
              </a:ext>
            </a:extLst>
          </p:cNvPr>
          <p:cNvSpPr/>
          <p:nvPr/>
        </p:nvSpPr>
        <p:spPr bwMode="auto">
          <a:xfrm>
            <a:off x="4160118" y="1701096"/>
            <a:ext cx="1440160" cy="4318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 cap="flat" cmpd="sng" algn="ctr">
            <a:solidFill>
              <a:srgbClr val="000000"/>
            </a:solidFill>
            <a:prstDash val="solid"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200" kern="0" dirty="0">
                <a:solidFill>
                  <a:srgbClr val="000000"/>
                </a:solidFill>
                <a:latin typeface="+mn-ea"/>
              </a:rPr>
              <a:t>MRP</a:t>
            </a:r>
            <a:r>
              <a:rPr lang="ko-KR" altLang="en-US" sz="1200" kern="0" dirty="0">
                <a:solidFill>
                  <a:srgbClr val="000000"/>
                </a:solidFill>
                <a:latin typeface="+mn-ea"/>
              </a:rPr>
              <a:t> </a:t>
            </a:r>
            <a:endParaRPr lang="en-US" altLang="ko-KR" sz="1200" kern="0" dirty="0">
              <a:solidFill>
                <a:srgbClr val="000000"/>
              </a:solidFill>
              <a:latin typeface="+mn-ea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0" dirty="0">
                <a:solidFill>
                  <a:srgbClr val="000000"/>
                </a:solidFill>
                <a:latin typeface="+mn-ea"/>
              </a:rPr>
              <a:t>(</a:t>
            </a:r>
            <a:r>
              <a:rPr lang="ko-KR" altLang="en-US" sz="1200" kern="0" dirty="0" err="1">
                <a:solidFill>
                  <a:srgbClr val="000000"/>
                </a:solidFill>
                <a:latin typeface="+mn-ea"/>
              </a:rPr>
              <a:t>자재소요량</a:t>
            </a:r>
            <a:r>
              <a:rPr lang="en-US" altLang="ko-KR" sz="1200" kern="0" dirty="0">
                <a:solidFill>
                  <a:srgbClr val="000000"/>
                </a:solidFill>
                <a:latin typeface="+mn-ea"/>
              </a:rPr>
              <a:t>)</a:t>
            </a:r>
            <a:r>
              <a:rPr lang="ko-KR" altLang="en-US" sz="1200" kern="0" dirty="0">
                <a:solidFill>
                  <a:srgbClr val="000000"/>
                </a:solidFill>
                <a:latin typeface="+mn-ea"/>
              </a:rPr>
              <a:t>계산 </a:t>
            </a:r>
            <a:endParaRPr lang="en-US" altLang="ko-KR" sz="1200" kern="0" dirty="0">
              <a:solidFill>
                <a:srgbClr val="000000"/>
              </a:solidFill>
              <a:latin typeface="+mn-ea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B937F0FC-40B0-4569-89F0-C9CC4159B6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2280" y="2322466"/>
            <a:ext cx="5084268" cy="2258951"/>
          </a:xfrm>
          <a:prstGeom prst="rect">
            <a:avLst/>
          </a:prstGeom>
        </p:spPr>
      </p:pic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ECC27063-9163-4540-A502-8269CDAC7C35}"/>
              </a:ext>
            </a:extLst>
          </p:cNvPr>
          <p:cNvCxnSpPr>
            <a:stCxn id="18" idx="3"/>
            <a:endCxn id="16" idx="1"/>
          </p:cNvCxnSpPr>
          <p:nvPr/>
        </p:nvCxnSpPr>
        <p:spPr>
          <a:xfrm>
            <a:off x="5600278" y="1916996"/>
            <a:ext cx="504056" cy="2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DF20F719-EFF3-4D20-B3AF-59CFC9C9585F}"/>
              </a:ext>
            </a:extLst>
          </p:cNvPr>
          <p:cNvCxnSpPr>
            <a:cxnSpLocks/>
            <a:stCxn id="16" idx="3"/>
            <a:endCxn id="17" idx="1"/>
          </p:cNvCxnSpPr>
          <p:nvPr/>
        </p:nvCxnSpPr>
        <p:spPr>
          <a:xfrm flipV="1">
            <a:off x="7544494" y="1916708"/>
            <a:ext cx="522098" cy="5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Box 2">
            <a:extLst>
              <a:ext uri="{FF2B5EF4-FFF2-40B4-BE49-F238E27FC236}">
                <a16:creationId xmlns:a16="http://schemas.microsoft.com/office/drawing/2014/main" id="{1DEEF668-D839-4F8E-91BA-A694755618EF}"/>
              </a:ext>
            </a:extLst>
          </p:cNvPr>
          <p:cNvSpPr txBox="1">
            <a:spLocks noChangeArrowheads="1"/>
          </p:cNvSpPr>
          <p:nvPr/>
        </p:nvSpPr>
        <p:spPr bwMode="black">
          <a:xfrm>
            <a:off x="199678" y="128419"/>
            <a:ext cx="6120000" cy="3666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 anchor="ctr"/>
          <a:lstStyle>
            <a:lvl1pPr marL="381000" indent="-38100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9pPr>
          </a:lstStyle>
          <a:p>
            <a:pPr marL="0" indent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ko-KR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 TO-BE </a:t>
            </a:r>
            <a:r>
              <a: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프로세스</a:t>
            </a:r>
            <a:r>
              <a:rPr lang="en-US" altLang="ko-KR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(ERP)</a:t>
            </a:r>
            <a:r>
              <a: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457075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/>
        </p:nvSpPr>
        <p:spPr bwMode="auto">
          <a:xfrm>
            <a:off x="234950" y="652908"/>
            <a:ext cx="9329738" cy="35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9pPr>
          </a:lstStyle>
          <a:p>
            <a:pPr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1600" kern="0" dirty="0">
                <a:solidFill>
                  <a:srgbClr val="000066"/>
                </a:solidFill>
              </a:rPr>
              <a:t>4. </a:t>
            </a:r>
            <a:r>
              <a:rPr lang="ko-KR" altLang="en-US" sz="1600" kern="0" dirty="0">
                <a:solidFill>
                  <a:srgbClr val="000066"/>
                </a:solidFill>
              </a:rPr>
              <a:t>생산부문</a:t>
            </a:r>
            <a:endParaRPr lang="en-US" altLang="ko-KR" sz="1600" kern="0" dirty="0">
              <a:solidFill>
                <a:srgbClr val="000066"/>
              </a:solidFill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9098251"/>
              </p:ext>
            </p:extLst>
          </p:nvPr>
        </p:nvGraphicFramePr>
        <p:xfrm>
          <a:off x="344433" y="1053329"/>
          <a:ext cx="3599873" cy="5344692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5998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99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AS-IS</a:t>
                      </a:r>
                      <a:endParaRPr lang="ko-KR" altLang="en-US" sz="1400" b="0" dirty="0">
                        <a:solidFill>
                          <a:schemeClr val="bg1"/>
                        </a:solidFill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 marL="71987" marR="71987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CB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83928"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rgbClr val="000000"/>
                        </a:solidFill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 marL="91424" marR="9142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4765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400" b="0" kern="1200" dirty="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  <a:cs typeface="+mn-cs"/>
                        </a:rPr>
                        <a:t>주요 이슈</a:t>
                      </a:r>
                    </a:p>
                  </a:txBody>
                  <a:tcPr marL="91424" marR="9142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95972">
                <a:tc>
                  <a:txBody>
                    <a:bodyPr/>
                    <a:lstStyle/>
                    <a:p>
                      <a:pPr marL="144000" marR="0" lvl="0" indent="-1440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Wingdings" pitchFamily="2" charset="2"/>
                        <a:buBlip>
                          <a:blip r:embed="rId2"/>
                        </a:buBlip>
                        <a:tabLst/>
                      </a:pPr>
                      <a:r>
                        <a:rPr kumimoji="1" lang="ko-KR" alt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HY헤드라인M" pitchFamily="18" charset="-127"/>
                          <a:ea typeface="HY헤드라인M" pitchFamily="18" charset="-127"/>
                          <a:cs typeface="+mn-cs"/>
                        </a:rPr>
                        <a:t>수작업 관리에 따른 생산예측 결과의 어려움</a:t>
                      </a:r>
                      <a:endParaRPr kumimoji="1" lang="en-US" altLang="ko-KR" sz="12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HY헤드라인M" pitchFamily="18" charset="-127"/>
                        <a:ea typeface="HY헤드라인M" pitchFamily="18" charset="-127"/>
                        <a:cs typeface="+mn-cs"/>
                      </a:endParaRPr>
                    </a:p>
                    <a:p>
                      <a:pPr marL="144000" marR="0" lvl="0" indent="-1440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Wingdings" pitchFamily="2" charset="2"/>
                        <a:buBlip>
                          <a:blip r:embed="rId2"/>
                        </a:buBlip>
                        <a:tabLst/>
                      </a:pPr>
                      <a:r>
                        <a:rPr kumimoji="1" lang="ko-KR" alt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HY헤드라인M" pitchFamily="18" charset="-127"/>
                          <a:ea typeface="HY헤드라인M" pitchFamily="18" charset="-127"/>
                          <a:cs typeface="+mn-cs"/>
                        </a:rPr>
                        <a:t>수작업 관리에 따른 자재 조달기간</a:t>
                      </a:r>
                      <a:r>
                        <a:rPr kumimoji="1" lang="en-US" altLang="ko-KR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HY헤드라인M" pitchFamily="18" charset="-127"/>
                          <a:ea typeface="HY헤드라인M" pitchFamily="18" charset="-127"/>
                          <a:cs typeface="+mn-cs"/>
                        </a:rPr>
                        <a:t>, </a:t>
                      </a:r>
                      <a:r>
                        <a:rPr kumimoji="1" lang="ko-KR" alt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HY헤드라인M" pitchFamily="18" charset="-127"/>
                          <a:ea typeface="HY헤드라인M" pitchFamily="18" charset="-127"/>
                          <a:cs typeface="+mn-cs"/>
                        </a:rPr>
                        <a:t>제품 생산기간 파악이 불편함</a:t>
                      </a:r>
                      <a:endParaRPr kumimoji="1" lang="en-US" altLang="ko-KR" sz="12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HY헤드라인M" pitchFamily="18" charset="-127"/>
                        <a:ea typeface="HY헤드라인M" pitchFamily="18" charset="-127"/>
                        <a:cs typeface="+mn-cs"/>
                      </a:endParaRPr>
                    </a:p>
                    <a:p>
                      <a:pPr marL="144000" marR="0" lvl="0" indent="-1440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Wingdings" pitchFamily="2" charset="2"/>
                        <a:buBlip>
                          <a:blip r:embed="rId2"/>
                        </a:buBlip>
                        <a:tabLst/>
                      </a:pPr>
                      <a:r>
                        <a:rPr kumimoji="1" lang="ko-KR" alt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HY헤드라인M" pitchFamily="18" charset="-127"/>
                          <a:ea typeface="HY헤드라인M" pitchFamily="18" charset="-127"/>
                          <a:cs typeface="+mn-cs"/>
                        </a:rPr>
                        <a:t>수작업 관리에 따른 계획대비 생산실적 데이터 정확도 부족</a:t>
                      </a:r>
                    </a:p>
                  </a:txBody>
                  <a:tcPr marL="91424" marR="9142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5874436"/>
              </p:ext>
            </p:extLst>
          </p:nvPr>
        </p:nvGraphicFramePr>
        <p:xfrm>
          <a:off x="3992126" y="1053329"/>
          <a:ext cx="5542662" cy="5327921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55426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999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TO-BE PROCESS</a:t>
                      </a:r>
                      <a:endParaRPr lang="ko-KR" altLang="en-US" sz="1400" b="0" dirty="0">
                        <a:solidFill>
                          <a:schemeClr val="bg1"/>
                        </a:solidFill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 marL="71984" marR="71984" marT="45699" marB="4569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968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83928">
                <a:tc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solidFill>
                          <a:srgbClr val="000000"/>
                        </a:solidFill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 marL="91421" marR="91421" marT="45699" marB="4569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472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kern="1200" dirty="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  <a:cs typeface="+mn-cs"/>
                        </a:rPr>
                        <a:t>대응방안</a:t>
                      </a:r>
                    </a:p>
                  </a:txBody>
                  <a:tcPr marL="91421" marR="91421" marT="45699" marB="4569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7924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Tx/>
                        <a:buSzPct val="90000"/>
                        <a:buFontTx/>
                        <a:buBlip>
                          <a:blip r:embed="rId3"/>
                        </a:buBlip>
                        <a:tabLst/>
                        <a:defRPr/>
                      </a:pPr>
                      <a:r>
                        <a:rPr lang="en-US" altLang="ko-KR" sz="1200" kern="0" dirty="0">
                          <a:solidFill>
                            <a:srgbClr val="00206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</a:t>
                      </a:r>
                      <a:r>
                        <a:rPr lang="ko-KR" altLang="en-US" sz="1200" kern="0" dirty="0">
                          <a:solidFill>
                            <a:srgbClr val="00206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판매계획 데이터 및 수주데이터 자동 생산계획등록에 따른  생산예측 관리가 쉬움</a:t>
                      </a:r>
                      <a:endParaRPr lang="en-US" altLang="ko-KR" sz="1200" kern="0" dirty="0">
                        <a:solidFill>
                          <a:srgbClr val="00206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Tx/>
                        <a:buSzPct val="90000"/>
                        <a:buFontTx/>
                        <a:buBlip>
                          <a:blip r:embed="rId3"/>
                        </a:buBlip>
                        <a:tabLst/>
                        <a:defRPr/>
                      </a:pPr>
                      <a:r>
                        <a:rPr lang="en-US" altLang="ko-KR" sz="1200" b="0" kern="0" baseline="0" dirty="0">
                          <a:solidFill>
                            <a:srgbClr val="00206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MRP</a:t>
                      </a:r>
                      <a:r>
                        <a:rPr lang="ko-KR" altLang="en-US" sz="1200" b="0" kern="0" baseline="0" dirty="0">
                          <a:solidFill>
                            <a:srgbClr val="00206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시스템으로 인한 자재조달기간</a:t>
                      </a:r>
                      <a:r>
                        <a:rPr lang="en-US" altLang="ko-KR" sz="1200" b="0" kern="0" baseline="0" dirty="0">
                          <a:solidFill>
                            <a:srgbClr val="00206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, </a:t>
                      </a:r>
                      <a:r>
                        <a:rPr lang="ko-KR" altLang="en-US" sz="1200" b="0" kern="0" baseline="0" dirty="0">
                          <a:solidFill>
                            <a:srgbClr val="00206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제품생산기간 파악이 용이</a:t>
                      </a:r>
                      <a:endParaRPr lang="en-US" altLang="ko-KR" sz="1200" b="0" kern="0" baseline="0" dirty="0">
                        <a:solidFill>
                          <a:srgbClr val="00206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Tx/>
                        <a:buSzPct val="90000"/>
                        <a:buFontTx/>
                        <a:buBlip>
                          <a:blip r:embed="rId3"/>
                        </a:buBlip>
                        <a:tabLst/>
                        <a:defRPr/>
                      </a:pPr>
                      <a:r>
                        <a:rPr lang="en-US" altLang="ko-KR" sz="1200" b="0" kern="0" baseline="0" dirty="0">
                          <a:solidFill>
                            <a:srgbClr val="00206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</a:t>
                      </a:r>
                      <a:r>
                        <a:rPr lang="ko-KR" altLang="en-US" sz="1200" b="0" kern="0" baseline="0" dirty="0">
                          <a:solidFill>
                            <a:srgbClr val="00206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계획대비 생산실적 데이터 정확도 향상</a:t>
                      </a:r>
                      <a:endParaRPr lang="ko-KR" altLang="en-US" sz="1200" b="0" baseline="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 marL="91421" marR="91421" marT="45699" marB="4569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8" name="모서리가 둥근 직사각형 30">
            <a:extLst>
              <a:ext uri="{FF2B5EF4-FFF2-40B4-BE49-F238E27FC236}">
                <a16:creationId xmlns:a16="http://schemas.microsoft.com/office/drawing/2014/main" id="{DF34309B-A9E9-4359-BFCB-3ED4281A6C06}"/>
              </a:ext>
            </a:extLst>
          </p:cNvPr>
          <p:cNvSpPr/>
          <p:nvPr/>
        </p:nvSpPr>
        <p:spPr bwMode="auto">
          <a:xfrm>
            <a:off x="1211069" y="2705699"/>
            <a:ext cx="1725336" cy="4318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 cap="flat" cmpd="sng" algn="ctr">
            <a:solidFill>
              <a:srgbClr val="000000"/>
            </a:solidFill>
            <a:prstDash val="solid"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kern="0" dirty="0">
                <a:solidFill>
                  <a:srgbClr val="000000"/>
                </a:solidFill>
                <a:latin typeface="+mn-ea"/>
              </a:rPr>
              <a:t>생산계획 </a:t>
            </a:r>
            <a:endParaRPr kumimoji="0" lang="en-US" altLang="ko-KR" sz="1200" kern="0" dirty="0">
              <a:solidFill>
                <a:srgbClr val="000000"/>
              </a:solidFill>
              <a:latin typeface="+mn-ea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0" dirty="0">
                <a:solidFill>
                  <a:srgbClr val="000000"/>
                </a:solidFill>
                <a:latin typeface="+mn-ea"/>
              </a:rPr>
              <a:t>수작업관리</a:t>
            </a:r>
            <a:endParaRPr kumimoji="0" lang="en-US" altLang="ko-KR" sz="1200" kern="0" dirty="0">
              <a:solidFill>
                <a:srgbClr val="000000"/>
              </a:solidFill>
              <a:latin typeface="+mn-ea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BA65561-3A59-4FEB-A9F4-137221705B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0539" y="1521385"/>
            <a:ext cx="5145835" cy="3232228"/>
          </a:xfrm>
          <a:prstGeom prst="rect">
            <a:avLst/>
          </a:prstGeom>
        </p:spPr>
      </p:pic>
      <p:sp>
        <p:nvSpPr>
          <p:cNvPr id="11" name="Text Box 2">
            <a:extLst>
              <a:ext uri="{FF2B5EF4-FFF2-40B4-BE49-F238E27FC236}">
                <a16:creationId xmlns:a16="http://schemas.microsoft.com/office/drawing/2014/main" id="{D324CDF9-9210-4F95-915D-3C0B8FBD09C8}"/>
              </a:ext>
            </a:extLst>
          </p:cNvPr>
          <p:cNvSpPr txBox="1">
            <a:spLocks noChangeArrowheads="1"/>
          </p:cNvSpPr>
          <p:nvPr/>
        </p:nvSpPr>
        <p:spPr bwMode="black">
          <a:xfrm>
            <a:off x="199678" y="128419"/>
            <a:ext cx="6120000" cy="3666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 anchor="ctr"/>
          <a:lstStyle>
            <a:lvl1pPr marL="381000" indent="-38100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9pPr>
          </a:lstStyle>
          <a:p>
            <a:pPr marL="0" indent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ko-KR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 TO-BE </a:t>
            </a:r>
            <a:r>
              <a: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프로세스</a:t>
            </a:r>
            <a:r>
              <a:rPr lang="en-US" altLang="ko-KR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(ERP)</a:t>
            </a:r>
            <a:r>
              <a: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195895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>
            <a:extLst>
              <a:ext uri="{FF2B5EF4-FFF2-40B4-BE49-F238E27FC236}">
                <a16:creationId xmlns:a16="http://schemas.microsoft.com/office/drawing/2014/main" id="{87FAE563-A712-43E5-857E-A3C4ECA43BAB}"/>
              </a:ext>
            </a:extLst>
          </p:cNvPr>
          <p:cNvSpPr txBox="1">
            <a:spLocks noChangeArrowheads="1"/>
          </p:cNvSpPr>
          <p:nvPr/>
        </p:nvSpPr>
        <p:spPr bwMode="black">
          <a:xfrm>
            <a:off x="199678" y="128419"/>
            <a:ext cx="6120000" cy="3666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 anchor="ctr"/>
          <a:lstStyle>
            <a:lvl1pPr marL="381000" indent="-38100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9pPr>
          </a:lstStyle>
          <a:p>
            <a:pPr marL="0" indent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ko-KR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 TO-BE </a:t>
            </a:r>
            <a:r>
              <a: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프로세스</a:t>
            </a:r>
            <a:r>
              <a:rPr lang="en-US" altLang="ko-KR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(ERP)</a:t>
            </a:r>
            <a:r>
              <a: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 Box 3">
            <a:extLst>
              <a:ext uri="{FF2B5EF4-FFF2-40B4-BE49-F238E27FC236}">
                <a16:creationId xmlns:a16="http://schemas.microsoft.com/office/drawing/2014/main" id="{52490023-4DBE-4032-B860-0E46C20A0D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4950" y="652908"/>
            <a:ext cx="9329738" cy="35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9pPr>
          </a:lstStyle>
          <a:p>
            <a:pPr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1600" kern="0" dirty="0">
                <a:solidFill>
                  <a:srgbClr val="000066"/>
                </a:solidFill>
              </a:rPr>
              <a:t>5. </a:t>
            </a:r>
            <a:r>
              <a:rPr lang="ko-KR" altLang="en-US" sz="1600" kern="0" dirty="0">
                <a:solidFill>
                  <a:srgbClr val="000066"/>
                </a:solidFill>
              </a:rPr>
              <a:t>재고부문</a:t>
            </a:r>
            <a:endParaRPr lang="en-US" altLang="ko-KR" sz="1600" kern="0" dirty="0">
              <a:solidFill>
                <a:srgbClr val="000066"/>
              </a:solidFill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35D36C1A-E7A9-426D-B3BC-701DA3C869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2065225"/>
              </p:ext>
            </p:extLst>
          </p:nvPr>
        </p:nvGraphicFramePr>
        <p:xfrm>
          <a:off x="344433" y="1053329"/>
          <a:ext cx="3599873" cy="5344692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5998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99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AS-IS</a:t>
                      </a:r>
                      <a:endParaRPr lang="ko-KR" altLang="en-US" sz="1400" b="0" dirty="0">
                        <a:solidFill>
                          <a:schemeClr val="bg1"/>
                        </a:solidFill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 marL="71987" marR="71987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CB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83928"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rgbClr val="000000"/>
                        </a:solidFill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 marL="91424" marR="9142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4765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400" b="0" kern="1200" dirty="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  <a:cs typeface="+mn-cs"/>
                        </a:rPr>
                        <a:t>주요 이슈</a:t>
                      </a:r>
                    </a:p>
                  </a:txBody>
                  <a:tcPr marL="91424" marR="9142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95972">
                <a:tc>
                  <a:txBody>
                    <a:bodyPr/>
                    <a:lstStyle/>
                    <a:p>
                      <a:pPr marL="144000" marR="0" lvl="0" indent="-1440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Wingdings" pitchFamily="2" charset="2"/>
                        <a:buBlip>
                          <a:blip r:embed="rId2"/>
                        </a:buBlip>
                        <a:tabLst/>
                      </a:pPr>
                      <a:r>
                        <a:rPr kumimoji="1" lang="ko-KR" alt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HY헤드라인M" pitchFamily="18" charset="-127"/>
                          <a:ea typeface="HY헤드라인M" pitchFamily="18" charset="-127"/>
                          <a:cs typeface="+mn-cs"/>
                        </a:rPr>
                        <a:t>수작업 관리에 따른 제품</a:t>
                      </a:r>
                      <a:r>
                        <a:rPr kumimoji="1" lang="en-US" altLang="ko-KR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HY헤드라인M" pitchFamily="18" charset="-127"/>
                          <a:ea typeface="HY헤드라인M" pitchFamily="18" charset="-127"/>
                          <a:cs typeface="+mn-cs"/>
                        </a:rPr>
                        <a:t>, </a:t>
                      </a:r>
                      <a:r>
                        <a:rPr kumimoji="1" lang="ko-KR" alt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HY헤드라인M" pitchFamily="18" charset="-127"/>
                          <a:ea typeface="HY헤드라인M" pitchFamily="18" charset="-127"/>
                          <a:cs typeface="+mn-cs"/>
                        </a:rPr>
                        <a:t>반제품</a:t>
                      </a:r>
                      <a:r>
                        <a:rPr kumimoji="1" lang="en-US" altLang="ko-KR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HY헤드라인M" pitchFamily="18" charset="-127"/>
                          <a:ea typeface="HY헤드라인M" pitchFamily="18" charset="-127"/>
                          <a:cs typeface="+mn-cs"/>
                        </a:rPr>
                        <a:t>, </a:t>
                      </a:r>
                      <a:r>
                        <a:rPr kumimoji="1" lang="ko-KR" alt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HY헤드라인M" pitchFamily="18" charset="-127"/>
                          <a:ea typeface="HY헤드라인M" pitchFamily="18" charset="-127"/>
                          <a:cs typeface="+mn-cs"/>
                        </a:rPr>
                        <a:t>원자재</a:t>
                      </a:r>
                      <a:r>
                        <a:rPr kumimoji="1" lang="en-US" altLang="ko-KR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HY헤드라인M" pitchFamily="18" charset="-127"/>
                          <a:ea typeface="HY헤드라인M" pitchFamily="18" charset="-127"/>
                          <a:cs typeface="+mn-cs"/>
                        </a:rPr>
                        <a:t>, </a:t>
                      </a:r>
                      <a:r>
                        <a:rPr kumimoji="1" lang="ko-KR" alt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HY헤드라인M" pitchFamily="18" charset="-127"/>
                          <a:ea typeface="HY헤드라인M" pitchFamily="18" charset="-127"/>
                          <a:cs typeface="+mn-cs"/>
                        </a:rPr>
                        <a:t>소모품 재고파악 어려움</a:t>
                      </a:r>
                      <a:endParaRPr kumimoji="1" lang="en-US" altLang="ko-KR" sz="12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HY헤드라인M" pitchFamily="18" charset="-127"/>
                        <a:ea typeface="HY헤드라인M" pitchFamily="18" charset="-127"/>
                        <a:cs typeface="+mn-cs"/>
                      </a:endParaRPr>
                    </a:p>
                    <a:p>
                      <a:pPr marL="144000" marR="0" lvl="0" indent="-1440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Wingdings" pitchFamily="2" charset="2"/>
                        <a:buBlip>
                          <a:blip r:embed="rId2"/>
                        </a:buBlip>
                        <a:tabLst/>
                      </a:pPr>
                      <a:r>
                        <a:rPr kumimoji="1" lang="ko-KR" alt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HY헤드라인M" pitchFamily="18" charset="-127"/>
                          <a:ea typeface="HY헤드라인M" pitchFamily="18" charset="-127"/>
                          <a:cs typeface="+mn-cs"/>
                        </a:rPr>
                        <a:t>수작업 관리에 따른 실사재고 부정확</a:t>
                      </a:r>
                      <a:endParaRPr kumimoji="1" lang="en-US" altLang="ko-KR" sz="12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HY헤드라인M" pitchFamily="18" charset="-127"/>
                        <a:ea typeface="HY헤드라인M" pitchFamily="18" charset="-127"/>
                        <a:cs typeface="+mn-cs"/>
                      </a:endParaRPr>
                    </a:p>
                    <a:p>
                      <a:pPr marL="144000" marR="0" lvl="0" indent="-1440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Wingdings" pitchFamily="2" charset="2"/>
                        <a:buBlip>
                          <a:blip r:embed="rId2"/>
                        </a:buBlip>
                        <a:tabLst/>
                      </a:pPr>
                      <a:r>
                        <a:rPr kumimoji="1" lang="ko-KR" alt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HY헤드라인M" pitchFamily="18" charset="-127"/>
                          <a:ea typeface="HY헤드라인M" pitchFamily="18" charset="-127"/>
                          <a:cs typeface="+mn-cs"/>
                        </a:rPr>
                        <a:t>수작업 관리에 따른 결산 시 재고자산 흔들림</a:t>
                      </a:r>
                    </a:p>
                  </a:txBody>
                  <a:tcPr marL="91424" marR="9142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30CBC8AB-77C8-4E18-8EEC-757D3A2475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8899566"/>
              </p:ext>
            </p:extLst>
          </p:nvPr>
        </p:nvGraphicFramePr>
        <p:xfrm>
          <a:off x="3992126" y="1053329"/>
          <a:ext cx="5542662" cy="5327921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55426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999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TO-BE PROCESS</a:t>
                      </a:r>
                      <a:endParaRPr lang="ko-KR" altLang="en-US" sz="1400" b="0" dirty="0">
                        <a:solidFill>
                          <a:schemeClr val="bg1"/>
                        </a:solidFill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 marL="71984" marR="71984" marT="45699" marB="4569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968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83928">
                <a:tc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solidFill>
                          <a:srgbClr val="000000"/>
                        </a:solidFill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 marL="91421" marR="91421" marT="45699" marB="4569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472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kern="1200" dirty="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  <a:cs typeface="+mn-cs"/>
                        </a:rPr>
                        <a:t>대응방안</a:t>
                      </a:r>
                    </a:p>
                  </a:txBody>
                  <a:tcPr marL="91421" marR="91421" marT="45699" marB="4569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7924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Tx/>
                        <a:buSzPct val="90000"/>
                        <a:buFontTx/>
                        <a:buBlip>
                          <a:blip r:embed="rId3"/>
                        </a:buBlip>
                        <a:tabLst/>
                        <a:defRPr/>
                      </a:pPr>
                      <a:r>
                        <a:rPr lang="en-US" altLang="ko-KR" sz="1200" kern="0" dirty="0">
                          <a:solidFill>
                            <a:srgbClr val="00206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 </a:t>
                      </a:r>
                      <a:r>
                        <a:rPr lang="ko-KR" altLang="en-US" sz="1200" kern="0" dirty="0">
                          <a:solidFill>
                            <a:srgbClr val="00206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제품</a:t>
                      </a:r>
                      <a:r>
                        <a:rPr lang="en-US" altLang="ko-KR" sz="1200" kern="0" dirty="0">
                          <a:solidFill>
                            <a:srgbClr val="00206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, </a:t>
                      </a:r>
                      <a:r>
                        <a:rPr lang="ko-KR" altLang="en-US" sz="1200" kern="0" dirty="0">
                          <a:solidFill>
                            <a:srgbClr val="00206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반제품</a:t>
                      </a:r>
                      <a:r>
                        <a:rPr lang="en-US" altLang="ko-KR" sz="1200" kern="0" dirty="0">
                          <a:solidFill>
                            <a:srgbClr val="00206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, </a:t>
                      </a:r>
                      <a:r>
                        <a:rPr lang="ko-KR" altLang="en-US" sz="1200" kern="0" dirty="0">
                          <a:solidFill>
                            <a:srgbClr val="00206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원자재</a:t>
                      </a:r>
                      <a:r>
                        <a:rPr lang="en-US" altLang="ko-KR" sz="1200" kern="0" dirty="0">
                          <a:solidFill>
                            <a:srgbClr val="00206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, </a:t>
                      </a:r>
                      <a:r>
                        <a:rPr lang="ko-KR" altLang="en-US" sz="1200" kern="0" dirty="0">
                          <a:solidFill>
                            <a:srgbClr val="00206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소모품 수불 흐름 파악 및 재고 파악 용이</a:t>
                      </a:r>
                      <a:endParaRPr lang="en-US" altLang="ko-KR" sz="1200" kern="0" dirty="0">
                        <a:solidFill>
                          <a:srgbClr val="00206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Tx/>
                        <a:buSzPct val="90000"/>
                        <a:buFontTx/>
                        <a:buBlip>
                          <a:blip r:embed="rId3"/>
                        </a:buBlip>
                        <a:tabLst/>
                        <a:defRPr/>
                      </a:pPr>
                      <a:r>
                        <a:rPr lang="en-US" altLang="ko-KR" sz="1200" b="0" kern="0" baseline="0" dirty="0">
                          <a:solidFill>
                            <a:srgbClr val="00206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 </a:t>
                      </a:r>
                      <a:r>
                        <a:rPr lang="ko-KR" altLang="en-US" sz="1200" b="0" kern="0" baseline="0" dirty="0">
                          <a:solidFill>
                            <a:srgbClr val="00206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실사작업에 따른 수불 흐름 중단 및 실사 재고 정확도 향상</a:t>
                      </a:r>
                      <a:endParaRPr lang="en-US" altLang="ko-KR" sz="1200" b="0" kern="0" baseline="0" dirty="0">
                        <a:solidFill>
                          <a:srgbClr val="00206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Tx/>
                        <a:buSzPct val="90000"/>
                        <a:buFontTx/>
                        <a:buBlip>
                          <a:blip r:embed="rId3"/>
                        </a:buBlip>
                        <a:tabLst/>
                        <a:defRPr/>
                      </a:pPr>
                      <a:r>
                        <a:rPr lang="en-US" altLang="ko-KR" sz="1200" b="0" kern="0" baseline="0" dirty="0">
                          <a:solidFill>
                            <a:srgbClr val="00206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 </a:t>
                      </a:r>
                      <a:r>
                        <a:rPr lang="ko-KR" altLang="en-US" sz="1200" b="0" kern="0" baseline="0" dirty="0">
                          <a:solidFill>
                            <a:srgbClr val="00206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재고마감</a:t>
                      </a:r>
                      <a:r>
                        <a:rPr lang="en-US" altLang="ko-KR" sz="1200" b="0" kern="0" baseline="0" dirty="0">
                          <a:solidFill>
                            <a:srgbClr val="00206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, </a:t>
                      </a:r>
                      <a:r>
                        <a:rPr lang="ko-KR" altLang="en-US" sz="1200" b="0" kern="0" baseline="0" dirty="0">
                          <a:solidFill>
                            <a:srgbClr val="00206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수불마감으로 인한 전원 입출고 데이터 차단 으로 인한 결산 시 재고자산 파악 정확도 향상</a:t>
                      </a:r>
                      <a:endParaRPr lang="ko-KR" altLang="en-US" sz="1200" b="0" baseline="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 marL="91421" marR="91421" marT="45699" marB="4569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" name="모서리가 둥근 직사각형 30">
            <a:extLst>
              <a:ext uri="{FF2B5EF4-FFF2-40B4-BE49-F238E27FC236}">
                <a16:creationId xmlns:a16="http://schemas.microsoft.com/office/drawing/2014/main" id="{1A52A9A9-B899-4B1E-B58C-D40C7D070311}"/>
              </a:ext>
            </a:extLst>
          </p:cNvPr>
          <p:cNvSpPr/>
          <p:nvPr/>
        </p:nvSpPr>
        <p:spPr bwMode="auto">
          <a:xfrm>
            <a:off x="1211069" y="2705699"/>
            <a:ext cx="1725336" cy="4318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 cap="flat" cmpd="sng" algn="ctr">
            <a:solidFill>
              <a:srgbClr val="000000"/>
            </a:solidFill>
            <a:prstDash val="solid"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kern="0" dirty="0">
                <a:solidFill>
                  <a:srgbClr val="000000"/>
                </a:solidFill>
                <a:latin typeface="+mn-ea"/>
              </a:rPr>
              <a:t>재고 </a:t>
            </a:r>
            <a:endParaRPr kumimoji="0" lang="en-US" altLang="ko-KR" sz="1200" kern="0" dirty="0">
              <a:solidFill>
                <a:srgbClr val="000000"/>
              </a:solidFill>
              <a:latin typeface="+mn-ea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0" dirty="0">
                <a:solidFill>
                  <a:srgbClr val="000000"/>
                </a:solidFill>
                <a:latin typeface="+mn-ea"/>
              </a:rPr>
              <a:t>수작업관리</a:t>
            </a:r>
            <a:endParaRPr kumimoji="0" lang="en-US" altLang="ko-KR" sz="1200" kern="0" dirty="0">
              <a:solidFill>
                <a:srgbClr val="000000"/>
              </a:solidFill>
              <a:latin typeface="+mn-ea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1DE9083-0C42-4537-BE95-5E9AABA047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0118" y="1445286"/>
            <a:ext cx="5112568" cy="3326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8004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>
            <a:extLst>
              <a:ext uri="{FF2B5EF4-FFF2-40B4-BE49-F238E27FC236}">
                <a16:creationId xmlns:a16="http://schemas.microsoft.com/office/drawing/2014/main" id="{87FAE563-A712-43E5-857E-A3C4ECA43BAB}"/>
              </a:ext>
            </a:extLst>
          </p:cNvPr>
          <p:cNvSpPr txBox="1">
            <a:spLocks noChangeArrowheads="1"/>
          </p:cNvSpPr>
          <p:nvPr/>
        </p:nvSpPr>
        <p:spPr bwMode="black">
          <a:xfrm>
            <a:off x="199678" y="128419"/>
            <a:ext cx="6120000" cy="3666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 anchor="ctr"/>
          <a:lstStyle>
            <a:lvl1pPr marL="381000" indent="-38100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9pPr>
          </a:lstStyle>
          <a:p>
            <a:pPr marL="0" indent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ko-KR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r>
              <a:rPr lang="en-US" altLang="ko-KR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. TO-BE </a:t>
            </a:r>
            <a:r>
              <a:rPr lang="ko-KR" altLang="en-US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프로세스</a:t>
            </a:r>
            <a:r>
              <a:rPr lang="en-US" altLang="ko-KR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 (ERP)</a:t>
            </a:r>
            <a:r>
              <a:rPr lang="ko-KR" altLang="en-US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 Box 3">
            <a:extLst>
              <a:ext uri="{FF2B5EF4-FFF2-40B4-BE49-F238E27FC236}">
                <a16:creationId xmlns:a16="http://schemas.microsoft.com/office/drawing/2014/main" id="{52490023-4DBE-4032-B860-0E46C20A0D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4950" y="652908"/>
            <a:ext cx="9329738" cy="35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9pPr>
          </a:lstStyle>
          <a:p>
            <a:pPr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1600" kern="0" dirty="0">
                <a:solidFill>
                  <a:srgbClr val="000066"/>
                </a:solidFill>
              </a:rPr>
              <a:t>6. </a:t>
            </a:r>
            <a:r>
              <a:rPr lang="ko-KR" altLang="en-US" sz="1600" kern="0" dirty="0">
                <a:solidFill>
                  <a:srgbClr val="000066"/>
                </a:solidFill>
              </a:rPr>
              <a:t>설비</a:t>
            </a:r>
            <a:r>
              <a:rPr lang="en-US" altLang="ko-KR" sz="1600" kern="0" dirty="0">
                <a:solidFill>
                  <a:srgbClr val="000066"/>
                </a:solidFill>
              </a:rPr>
              <a:t>/</a:t>
            </a:r>
            <a:r>
              <a:rPr lang="ko-KR" altLang="en-US" sz="1600" kern="0" dirty="0" err="1">
                <a:solidFill>
                  <a:srgbClr val="000066"/>
                </a:solidFill>
              </a:rPr>
              <a:t>금형관리</a:t>
            </a:r>
            <a:r>
              <a:rPr lang="en-US" altLang="ko-KR" sz="1600" kern="0" dirty="0">
                <a:solidFill>
                  <a:srgbClr val="000066"/>
                </a:solidFill>
              </a:rPr>
              <a:t> 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35D36C1A-E7A9-426D-B3BC-701DA3C869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5541074"/>
              </p:ext>
            </p:extLst>
          </p:nvPr>
        </p:nvGraphicFramePr>
        <p:xfrm>
          <a:off x="344433" y="1053329"/>
          <a:ext cx="3599873" cy="5344692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5998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99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AS-IS</a:t>
                      </a:r>
                      <a:endParaRPr lang="ko-KR" altLang="en-US" sz="1400" b="0" dirty="0">
                        <a:solidFill>
                          <a:schemeClr val="bg1"/>
                        </a:solidFill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 marL="71987" marR="71987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CB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83928"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rgbClr val="000000"/>
                        </a:solidFill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 marL="91424" marR="9142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4765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400" b="0" kern="1200" dirty="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  <a:cs typeface="+mn-cs"/>
                        </a:rPr>
                        <a:t>주요 이슈</a:t>
                      </a:r>
                    </a:p>
                  </a:txBody>
                  <a:tcPr marL="91424" marR="9142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95972">
                <a:tc>
                  <a:txBody>
                    <a:bodyPr/>
                    <a:lstStyle/>
                    <a:p>
                      <a:pPr marL="144000" marR="0" lvl="0" indent="-1440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Wingdings" pitchFamily="2" charset="2"/>
                        <a:buBlip>
                          <a:blip r:embed="rId2"/>
                        </a:buBlip>
                        <a:tabLst/>
                      </a:pPr>
                      <a:r>
                        <a:rPr kumimoji="1" lang="ko-KR" alt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HY헤드라인M" pitchFamily="18" charset="-127"/>
                          <a:ea typeface="HY헤드라인M" pitchFamily="18" charset="-127"/>
                          <a:cs typeface="+mn-cs"/>
                        </a:rPr>
                        <a:t>설비</a:t>
                      </a:r>
                      <a:r>
                        <a:rPr kumimoji="1" lang="en-US" altLang="ko-KR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HY헤드라인M" pitchFamily="18" charset="-127"/>
                          <a:ea typeface="HY헤드라인M" pitchFamily="18" charset="-127"/>
                          <a:cs typeface="+mn-cs"/>
                        </a:rPr>
                        <a:t>, </a:t>
                      </a:r>
                      <a:r>
                        <a:rPr kumimoji="1" lang="ko-KR" alt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HY헤드라인M" pitchFamily="18" charset="-127"/>
                          <a:ea typeface="HY헤드라인M" pitchFamily="18" charset="-127"/>
                          <a:cs typeface="+mn-cs"/>
                        </a:rPr>
                        <a:t>금형 수작업에 따른 관리 어려움 및 각 세부 공정별 설비 사용 관리 파악이 난해함</a:t>
                      </a:r>
                      <a:endParaRPr kumimoji="1" lang="en-US" altLang="ko-KR" sz="12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HY헤드라인M" pitchFamily="18" charset="-127"/>
                        <a:ea typeface="HY헤드라인M" pitchFamily="18" charset="-127"/>
                        <a:cs typeface="+mn-cs"/>
                      </a:endParaRPr>
                    </a:p>
                  </a:txBody>
                  <a:tcPr marL="91424" marR="9142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30CBC8AB-77C8-4E18-8EEC-757D3A2475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4184664"/>
              </p:ext>
            </p:extLst>
          </p:nvPr>
        </p:nvGraphicFramePr>
        <p:xfrm>
          <a:off x="3992126" y="1053329"/>
          <a:ext cx="5542662" cy="5327921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55426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999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TO-BE PROCESS</a:t>
                      </a:r>
                      <a:endParaRPr lang="ko-KR" altLang="en-US" sz="1400" b="0" dirty="0">
                        <a:solidFill>
                          <a:schemeClr val="bg1"/>
                        </a:solidFill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 marL="71984" marR="71984" marT="45699" marB="4569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968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83928">
                <a:tc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solidFill>
                          <a:srgbClr val="000000"/>
                        </a:solidFill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 marL="91421" marR="91421" marT="45699" marB="4569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472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kern="1200" dirty="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  <a:cs typeface="+mn-cs"/>
                        </a:rPr>
                        <a:t>대응방안</a:t>
                      </a:r>
                    </a:p>
                  </a:txBody>
                  <a:tcPr marL="91421" marR="91421" marT="45699" marB="4569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7924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Tx/>
                        <a:buSzPct val="90000"/>
                        <a:buFontTx/>
                        <a:buBlip>
                          <a:blip r:embed="rId3"/>
                        </a:buBlip>
                        <a:tabLst/>
                        <a:defRPr/>
                      </a:pPr>
                      <a:r>
                        <a:rPr lang="en-US" altLang="ko-KR" sz="1200" kern="0" dirty="0">
                          <a:solidFill>
                            <a:srgbClr val="00206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 </a:t>
                      </a:r>
                      <a:r>
                        <a:rPr lang="ko-KR" altLang="en-US" sz="1200" kern="0" dirty="0">
                          <a:solidFill>
                            <a:srgbClr val="00206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설비</a:t>
                      </a:r>
                      <a:r>
                        <a:rPr lang="en-US" altLang="ko-KR" sz="1200" kern="0" dirty="0">
                          <a:solidFill>
                            <a:srgbClr val="00206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, </a:t>
                      </a:r>
                      <a:r>
                        <a:rPr lang="ko-KR" altLang="en-US" sz="1200" kern="0" dirty="0">
                          <a:solidFill>
                            <a:srgbClr val="00206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금형 시스템 관리에 따른 관리 포인트</a:t>
                      </a:r>
                      <a:r>
                        <a:rPr lang="en-US" altLang="ko-KR" sz="1200" kern="0" dirty="0">
                          <a:solidFill>
                            <a:srgbClr val="00206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(</a:t>
                      </a:r>
                      <a:r>
                        <a:rPr lang="ko-KR" altLang="en-US" sz="1200" kern="0" dirty="0">
                          <a:solidFill>
                            <a:srgbClr val="00206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사용전압</a:t>
                      </a:r>
                      <a:r>
                        <a:rPr lang="en-US" altLang="ko-KR" sz="1200" kern="0" dirty="0">
                          <a:solidFill>
                            <a:srgbClr val="00206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, </a:t>
                      </a:r>
                      <a:r>
                        <a:rPr lang="ko-KR" altLang="en-US" sz="1200" kern="0" dirty="0">
                          <a:solidFill>
                            <a:srgbClr val="00206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모터규격</a:t>
                      </a:r>
                      <a:r>
                        <a:rPr lang="en-US" altLang="ko-KR" sz="1200" kern="0" dirty="0">
                          <a:solidFill>
                            <a:srgbClr val="00206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, </a:t>
                      </a:r>
                      <a:r>
                        <a:rPr lang="ko-KR" altLang="en-US" sz="1200" kern="0" dirty="0">
                          <a:solidFill>
                            <a:srgbClr val="00206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오일규격 및 기타</a:t>
                      </a:r>
                      <a:r>
                        <a:rPr lang="en-US" altLang="ko-KR" sz="1200" kern="0" dirty="0">
                          <a:solidFill>
                            <a:srgbClr val="00206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)</a:t>
                      </a:r>
                      <a:r>
                        <a:rPr lang="ko-KR" altLang="en-US" sz="1200" kern="0" dirty="0">
                          <a:solidFill>
                            <a:srgbClr val="00206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파악이 용이 및 세부 공정별</a:t>
                      </a:r>
                      <a:r>
                        <a:rPr lang="en-US" altLang="ko-KR" sz="1200" kern="0" dirty="0">
                          <a:solidFill>
                            <a:srgbClr val="00206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</a:t>
                      </a:r>
                      <a:r>
                        <a:rPr lang="ko-KR" altLang="en-US" sz="1200" kern="0" dirty="0">
                          <a:solidFill>
                            <a:srgbClr val="00206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설비 설정 관리가 향상 </a:t>
                      </a:r>
                      <a:endParaRPr lang="ko-KR" altLang="en-US" sz="1200" b="0" baseline="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 marL="91421" marR="91421" marT="45699" marB="4569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" name="모서리가 둥근 직사각형 30">
            <a:extLst>
              <a:ext uri="{FF2B5EF4-FFF2-40B4-BE49-F238E27FC236}">
                <a16:creationId xmlns:a16="http://schemas.microsoft.com/office/drawing/2014/main" id="{1A52A9A9-B899-4B1E-B58C-D40C7D070311}"/>
              </a:ext>
            </a:extLst>
          </p:cNvPr>
          <p:cNvSpPr/>
          <p:nvPr/>
        </p:nvSpPr>
        <p:spPr bwMode="auto">
          <a:xfrm>
            <a:off x="1211069" y="2705699"/>
            <a:ext cx="1725336" cy="4318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 cap="flat" cmpd="sng" algn="ctr">
            <a:solidFill>
              <a:srgbClr val="000000"/>
            </a:solidFill>
            <a:prstDash val="solid"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kern="0" dirty="0">
                <a:solidFill>
                  <a:srgbClr val="000000"/>
                </a:solidFill>
                <a:latin typeface="+mn-ea"/>
              </a:rPr>
              <a:t>설비</a:t>
            </a:r>
            <a:r>
              <a:rPr kumimoji="0" lang="en-US" altLang="ko-KR" sz="1200" kern="0" dirty="0">
                <a:solidFill>
                  <a:srgbClr val="000000"/>
                </a:solidFill>
                <a:latin typeface="+mn-ea"/>
              </a:rPr>
              <a:t>/</a:t>
            </a:r>
            <a:r>
              <a:rPr kumimoji="0" lang="ko-KR" altLang="en-US" sz="1200" kern="0" dirty="0">
                <a:solidFill>
                  <a:srgbClr val="000000"/>
                </a:solidFill>
                <a:latin typeface="+mn-ea"/>
              </a:rPr>
              <a:t>금형 </a:t>
            </a:r>
            <a:endParaRPr kumimoji="0" lang="en-US" altLang="ko-KR" sz="1200" kern="0" dirty="0">
              <a:solidFill>
                <a:srgbClr val="000000"/>
              </a:solidFill>
              <a:latin typeface="+mn-ea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0" dirty="0">
                <a:solidFill>
                  <a:srgbClr val="000000"/>
                </a:solidFill>
                <a:latin typeface="+mn-ea"/>
              </a:rPr>
              <a:t>수작업관리</a:t>
            </a:r>
            <a:endParaRPr kumimoji="0" lang="en-US" altLang="ko-KR" sz="1200" kern="0" dirty="0">
              <a:solidFill>
                <a:srgbClr val="000000"/>
              </a:solidFill>
              <a:latin typeface="+mn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C24A089-CC08-40C2-8A6D-D3E638E866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4941" y="1500895"/>
            <a:ext cx="4242580" cy="220614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037BF8A-FE31-4142-959E-589CFC2462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96437" y="2420888"/>
            <a:ext cx="3492273" cy="2320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5969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>
            <a:extLst>
              <a:ext uri="{FF2B5EF4-FFF2-40B4-BE49-F238E27FC236}">
                <a16:creationId xmlns:a16="http://schemas.microsoft.com/office/drawing/2014/main" id="{87FAE563-A712-43E5-857E-A3C4ECA43BAB}"/>
              </a:ext>
            </a:extLst>
          </p:cNvPr>
          <p:cNvSpPr txBox="1">
            <a:spLocks noChangeArrowheads="1"/>
          </p:cNvSpPr>
          <p:nvPr/>
        </p:nvSpPr>
        <p:spPr bwMode="black">
          <a:xfrm>
            <a:off x="199678" y="128419"/>
            <a:ext cx="6120000" cy="3666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 anchor="ctr"/>
          <a:lstStyle>
            <a:lvl1pPr marL="381000" indent="-38100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9pPr>
          </a:lstStyle>
          <a:p>
            <a:pPr marL="0" indent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ko-KR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r>
              <a:rPr lang="en-US" altLang="ko-KR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. TO-BE </a:t>
            </a:r>
            <a:r>
              <a:rPr lang="ko-KR" altLang="en-US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프로세스</a:t>
            </a:r>
            <a:r>
              <a:rPr lang="en-US" altLang="ko-KR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 (MES)</a:t>
            </a:r>
            <a:r>
              <a:rPr lang="ko-KR" altLang="en-US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 Box 3">
            <a:extLst>
              <a:ext uri="{FF2B5EF4-FFF2-40B4-BE49-F238E27FC236}">
                <a16:creationId xmlns:a16="http://schemas.microsoft.com/office/drawing/2014/main" id="{52490023-4DBE-4032-B860-0E46C20A0D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4950" y="652908"/>
            <a:ext cx="9329738" cy="35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9pPr>
          </a:lstStyle>
          <a:p>
            <a:pPr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1600" kern="0" dirty="0">
                <a:solidFill>
                  <a:srgbClr val="000066"/>
                </a:solidFill>
              </a:rPr>
              <a:t>1</a:t>
            </a:r>
            <a:r>
              <a:rPr lang="en-US" altLang="ko-KR" sz="1600" kern="0">
                <a:solidFill>
                  <a:srgbClr val="000066"/>
                </a:solidFill>
              </a:rPr>
              <a:t>. MES</a:t>
            </a:r>
            <a:r>
              <a:rPr lang="ko-KR" altLang="en-US" sz="1600" kern="0">
                <a:solidFill>
                  <a:srgbClr val="000066"/>
                </a:solidFill>
              </a:rPr>
              <a:t>생산계획</a:t>
            </a:r>
            <a:endParaRPr lang="en-US" altLang="ko-KR" sz="1600" kern="0" dirty="0">
              <a:solidFill>
                <a:srgbClr val="000066"/>
              </a:solidFill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30CBC8AB-77C8-4E18-8EEC-757D3A2475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796549"/>
              </p:ext>
            </p:extLst>
          </p:nvPr>
        </p:nvGraphicFramePr>
        <p:xfrm>
          <a:off x="343694" y="1053328"/>
          <a:ext cx="9191094" cy="5151763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72728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18286">
                  <a:extLst>
                    <a:ext uri="{9D8B030D-6E8A-4147-A177-3AD203B41FA5}">
                      <a16:colId xmlns:a16="http://schemas.microsoft.com/office/drawing/2014/main" val="1336206105"/>
                    </a:ext>
                  </a:extLst>
                </a:gridCol>
              </a:tblGrid>
              <a:tr h="49536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TO-BE PROCESS</a:t>
                      </a:r>
                      <a:endParaRPr lang="ko-KR" altLang="en-US" sz="1400" b="0" dirty="0">
                        <a:solidFill>
                          <a:schemeClr val="bg1"/>
                        </a:solidFill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 marL="71984" marR="71984" marT="45699" marB="4569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9681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>
                          <a:solidFill>
                            <a:schemeClr val="bg1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주요내용</a:t>
                      </a:r>
                      <a:endParaRPr lang="ko-KR" altLang="en-US" sz="1400" b="0" dirty="0">
                        <a:solidFill>
                          <a:schemeClr val="bg1"/>
                        </a:solidFill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 marL="71984" marR="71984" marT="45699" marB="4569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56402">
                <a:tc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solidFill>
                          <a:srgbClr val="000000"/>
                        </a:solidFill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 marL="91421" marR="91421" marT="45699" marB="4569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400" b="0">
                        <a:solidFill>
                          <a:srgbClr val="000000"/>
                        </a:solidFill>
                        <a:latin typeface="HY헤드라인M" pitchFamily="18" charset="-127"/>
                        <a:ea typeface="HY헤드라인M" pitchFamily="18" charset="-127"/>
                      </a:endParaRPr>
                    </a:p>
                    <a:p>
                      <a:pPr marL="171450" indent="-171450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100" b="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엑셀로 관리 하고 있던 주간 일별생산계획을 시스템화 하여 자재팀 및 타부서에서 일별 생산계획을 확인 하고 자재구매 및 자재이동등의 업무에 참고한다</a:t>
                      </a:r>
                      <a:r>
                        <a:rPr lang="en-US" altLang="ko-KR" sz="1100" b="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.</a:t>
                      </a:r>
                      <a:endParaRPr lang="ko-KR" altLang="en-US" sz="1100" b="0" dirty="0">
                        <a:solidFill>
                          <a:srgbClr val="000000"/>
                        </a:solidFill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 marL="91421" marR="91421" marT="45699" marB="4569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9" name="그림 8">
            <a:extLst>
              <a:ext uri="{FF2B5EF4-FFF2-40B4-BE49-F238E27FC236}">
                <a16:creationId xmlns:a16="http://schemas.microsoft.com/office/drawing/2014/main" id="{B967FB9B-3CEB-43BC-BC25-CA0B325D41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580" y="1772816"/>
            <a:ext cx="7073734" cy="4208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1415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73C1D98-85B5-4785-80A0-A4E1C856CF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9904413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3EB50E78-E5B1-49AD-826A-C958337C98FF}"/>
              </a:ext>
            </a:extLst>
          </p:cNvPr>
          <p:cNvSpPr/>
          <p:nvPr/>
        </p:nvSpPr>
        <p:spPr>
          <a:xfrm>
            <a:off x="847750" y="692696"/>
            <a:ext cx="1893809" cy="92333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eaLnBrk="0" latinLnBrk="0" hangingPunct="0"/>
            <a:r>
              <a:rPr lang="ko-KR" altLang="en-US" sz="5400" b="1" dirty="0">
                <a:ln w="0"/>
                <a:gradFill flip="none" rotWithShape="1">
                  <a:gsLst>
                    <a:gs pos="0">
                      <a:srgbClr val="66FFFF"/>
                    </a:gs>
                    <a:gs pos="50000">
                      <a:schemeClr val="bg1"/>
                    </a:gs>
                  </a:gsLst>
                  <a:lin ang="9600000" scaled="0"/>
                  <a:tileRect/>
                </a:gradFill>
                <a:effectLst>
                  <a:reflection blurRad="6350" stA="53000" endA="300" endPos="35500" dir="5400000" sy="-90000" algn="bl" rotWithShape="0"/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목차</a:t>
            </a:r>
            <a:endParaRPr lang="en-US" altLang="ko-KR" sz="5400" b="1" dirty="0">
              <a:ln w="0"/>
              <a:gradFill flip="none" rotWithShape="1">
                <a:gsLst>
                  <a:gs pos="0">
                    <a:srgbClr val="66FFFF"/>
                  </a:gs>
                  <a:gs pos="50000">
                    <a:schemeClr val="bg1"/>
                  </a:gs>
                </a:gsLst>
                <a:lin ang="9600000" scaled="0"/>
                <a:tileRect/>
              </a:gradFill>
              <a:effectLst>
                <a:reflection blurRad="6350" stA="53000" endA="300" endPos="35500" dir="5400000" sy="-90000" algn="bl" rotWithShape="0"/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3C4D0A8-836F-4FA0-A52F-BDB3C348352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2349" y="6370898"/>
            <a:ext cx="1369781" cy="375320"/>
          </a:xfrm>
          <a:prstGeom prst="rect">
            <a:avLst/>
          </a:prstGeom>
        </p:spPr>
      </p:pic>
      <p:sp>
        <p:nvSpPr>
          <p:cNvPr id="7" name="Rectangle 31">
            <a:extLst>
              <a:ext uri="{FF2B5EF4-FFF2-40B4-BE49-F238E27FC236}">
                <a16:creationId xmlns:a16="http://schemas.microsoft.com/office/drawing/2014/main" id="{26C9E52C-2B28-45E2-9784-65590CA831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07990" y="764704"/>
            <a:ext cx="6192688" cy="2880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36000" tIns="36000" rIns="36000" bIns="36000">
            <a:noAutofit/>
          </a:bodyPr>
          <a:lstStyle/>
          <a:p>
            <a:pPr marL="357188" indent="-357188" latinLnBrk="0">
              <a:lnSpc>
                <a:spcPct val="150000"/>
              </a:lnSpc>
              <a:spcBef>
                <a:spcPts val="400"/>
              </a:spcBef>
              <a:buClr>
                <a:srgbClr val="00FFFF"/>
              </a:buClr>
              <a:buFont typeface="+mj-lt"/>
              <a:buAutoNum type="arabicPeriod"/>
            </a:pPr>
            <a:r>
              <a:rPr lang="ko-KR" altLang="en-US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추진 목표 </a:t>
            </a:r>
            <a:endParaRPr lang="ko-KR" altLang="en-US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57188" indent="-357188" latinLnBrk="0">
              <a:lnSpc>
                <a:spcPct val="150000"/>
              </a:lnSpc>
              <a:spcBef>
                <a:spcPts val="400"/>
              </a:spcBef>
              <a:buClr>
                <a:srgbClr val="00FFFF"/>
              </a:buClr>
              <a:buFont typeface="+mj-lt"/>
              <a:buAutoNum type="arabicPeriod"/>
            </a:pPr>
            <a:r>
              <a:rPr lang="ko-KR" altLang="en-US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</a:t>
            </a:r>
            <a:r>
              <a:rPr lang="ko-KR" altLang="en-US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구성도</a:t>
            </a:r>
          </a:p>
          <a:p>
            <a:pPr marL="357188" indent="-357188" latinLnBrk="0">
              <a:lnSpc>
                <a:spcPct val="150000"/>
              </a:lnSpc>
              <a:spcBef>
                <a:spcPts val="400"/>
              </a:spcBef>
              <a:buClr>
                <a:srgbClr val="00FFFF"/>
              </a:buClr>
              <a:buFont typeface="+mj-lt"/>
              <a:buAutoNum type="arabicPeriod"/>
            </a:pPr>
            <a:r>
              <a:rPr lang="ko-KR" altLang="en-US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추진 </a:t>
            </a:r>
            <a:r>
              <a:rPr lang="ko-KR" altLang="en-US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일정</a:t>
            </a:r>
          </a:p>
          <a:p>
            <a:pPr marL="357188" indent="-357188" latinLnBrk="0">
              <a:lnSpc>
                <a:spcPct val="150000"/>
              </a:lnSpc>
              <a:spcBef>
                <a:spcPts val="400"/>
              </a:spcBef>
              <a:buClr>
                <a:srgbClr val="00FFFF"/>
              </a:buClr>
              <a:buFont typeface="+mj-lt"/>
              <a:buAutoNum type="arabicPeriod"/>
            </a:pPr>
            <a:r>
              <a:rPr lang="en-US" altLang="ko-KR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TO-BE </a:t>
            </a:r>
            <a:r>
              <a:rPr lang="ko-KR" altLang="en-US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프로세스</a:t>
            </a:r>
            <a:endParaRPr lang="ko-KR" altLang="en-US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57188" indent="-357188" latinLnBrk="0">
              <a:lnSpc>
                <a:spcPct val="150000"/>
              </a:lnSpc>
              <a:spcBef>
                <a:spcPts val="400"/>
              </a:spcBef>
              <a:buClr>
                <a:srgbClr val="00FFFF"/>
              </a:buClr>
              <a:buFont typeface="+mj-lt"/>
              <a:buAutoNum type="arabicPeriod"/>
            </a:pPr>
            <a:r>
              <a:rPr lang="ko-KR" altLang="en-US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진행 현황</a:t>
            </a:r>
            <a:endParaRPr lang="en-US" altLang="ko-KR" b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57188" indent="-357188" latinLnBrk="0">
              <a:lnSpc>
                <a:spcPct val="150000"/>
              </a:lnSpc>
              <a:spcBef>
                <a:spcPts val="400"/>
              </a:spcBef>
              <a:buClr>
                <a:srgbClr val="00FFFF"/>
              </a:buClr>
              <a:buFont typeface="+mj-lt"/>
              <a:buAutoNum type="arabicPeriod"/>
            </a:pPr>
            <a:r>
              <a:rPr lang="ko-KR" altLang="en-US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향후 추진일정</a:t>
            </a:r>
            <a:endParaRPr lang="ko-KR" altLang="en-US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57188" indent="-357188" latinLnBrk="0">
              <a:lnSpc>
                <a:spcPct val="150000"/>
              </a:lnSpc>
              <a:spcBef>
                <a:spcPts val="400"/>
              </a:spcBef>
              <a:buClr>
                <a:srgbClr val="00FFFF"/>
              </a:buClr>
              <a:buFont typeface="+mj-lt"/>
              <a:buAutoNum type="arabicPeriod"/>
            </a:pPr>
            <a:endParaRPr lang="ko-KR" altLang="en-US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57188" indent="-357188" latinLnBrk="0">
              <a:lnSpc>
                <a:spcPct val="150000"/>
              </a:lnSpc>
              <a:spcBef>
                <a:spcPts val="400"/>
              </a:spcBef>
              <a:buClr>
                <a:srgbClr val="00FFFF"/>
              </a:buClr>
              <a:buFont typeface="+mj-lt"/>
              <a:buAutoNum type="arabicPeriod"/>
            </a:pPr>
            <a:endParaRPr lang="ko-KR" altLang="en-US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40584B-6797-42BE-9C14-1E6E18ECEE85}"/>
              </a:ext>
            </a:extLst>
          </p:cNvPr>
          <p:cNvSpPr txBox="1"/>
          <p:nvPr/>
        </p:nvSpPr>
        <p:spPr>
          <a:xfrm>
            <a:off x="8206057" y="116632"/>
            <a:ext cx="1576073" cy="293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WWW.BIZENTRO.COM</a:t>
            </a:r>
            <a:endParaRPr lang="ko-KR" altLang="en-US" sz="10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AF0DF46-5595-4577-8297-C0BBF31D07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678" y="6458186"/>
            <a:ext cx="1893809" cy="288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6591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>
            <a:extLst>
              <a:ext uri="{FF2B5EF4-FFF2-40B4-BE49-F238E27FC236}">
                <a16:creationId xmlns:a16="http://schemas.microsoft.com/office/drawing/2014/main" id="{87FAE563-A712-43E5-857E-A3C4ECA43BAB}"/>
              </a:ext>
            </a:extLst>
          </p:cNvPr>
          <p:cNvSpPr txBox="1">
            <a:spLocks noChangeArrowheads="1"/>
          </p:cNvSpPr>
          <p:nvPr/>
        </p:nvSpPr>
        <p:spPr bwMode="black">
          <a:xfrm>
            <a:off x="199678" y="128419"/>
            <a:ext cx="6120000" cy="3666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 anchor="ctr"/>
          <a:lstStyle>
            <a:lvl1pPr marL="381000" indent="-38100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9pPr>
          </a:lstStyle>
          <a:p>
            <a:pPr marL="0" indent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ko-KR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r>
              <a:rPr lang="en-US" altLang="ko-KR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. TO-BE </a:t>
            </a:r>
            <a:r>
              <a:rPr lang="ko-KR" altLang="en-US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프로세스</a:t>
            </a:r>
            <a:r>
              <a:rPr lang="en-US" altLang="ko-KR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 (MES)</a:t>
            </a:r>
            <a:r>
              <a:rPr lang="ko-KR" altLang="en-US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 Box 3">
            <a:extLst>
              <a:ext uri="{FF2B5EF4-FFF2-40B4-BE49-F238E27FC236}">
                <a16:creationId xmlns:a16="http://schemas.microsoft.com/office/drawing/2014/main" id="{52490023-4DBE-4032-B860-0E46C20A0D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4950" y="652908"/>
            <a:ext cx="9329738" cy="35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9pPr>
          </a:lstStyle>
          <a:p>
            <a:pPr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1600" kern="0" dirty="0">
                <a:solidFill>
                  <a:srgbClr val="000066"/>
                </a:solidFill>
              </a:rPr>
              <a:t>2</a:t>
            </a:r>
            <a:r>
              <a:rPr lang="en-US" altLang="ko-KR" sz="1600" kern="0">
                <a:solidFill>
                  <a:srgbClr val="000066"/>
                </a:solidFill>
              </a:rPr>
              <a:t>. </a:t>
            </a:r>
            <a:r>
              <a:rPr lang="ko-KR" altLang="en-US" sz="1600" kern="0">
                <a:solidFill>
                  <a:srgbClr val="000066"/>
                </a:solidFill>
              </a:rPr>
              <a:t>일반공정</a:t>
            </a:r>
            <a:endParaRPr lang="en-US" altLang="ko-KR" sz="1600" kern="0" dirty="0">
              <a:solidFill>
                <a:srgbClr val="000066"/>
              </a:solidFill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30CBC8AB-77C8-4E18-8EEC-757D3A2475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3622688"/>
              </p:ext>
            </p:extLst>
          </p:nvPr>
        </p:nvGraphicFramePr>
        <p:xfrm>
          <a:off x="343694" y="1053328"/>
          <a:ext cx="9191094" cy="5151763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72728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18286">
                  <a:extLst>
                    <a:ext uri="{9D8B030D-6E8A-4147-A177-3AD203B41FA5}">
                      <a16:colId xmlns:a16="http://schemas.microsoft.com/office/drawing/2014/main" val="1336206105"/>
                    </a:ext>
                  </a:extLst>
                </a:gridCol>
              </a:tblGrid>
              <a:tr h="49536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TO-BE PROCESS</a:t>
                      </a:r>
                      <a:endParaRPr lang="ko-KR" altLang="en-US" sz="1400" b="0" dirty="0">
                        <a:solidFill>
                          <a:schemeClr val="bg1"/>
                        </a:solidFill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 marL="71984" marR="71984" marT="45699" marB="4569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9681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>
                          <a:solidFill>
                            <a:schemeClr val="bg1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주요내용</a:t>
                      </a:r>
                      <a:endParaRPr lang="ko-KR" altLang="en-US" sz="1400" b="0" dirty="0">
                        <a:solidFill>
                          <a:schemeClr val="bg1"/>
                        </a:solidFill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 marL="71984" marR="71984" marT="45699" marB="4569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56402">
                <a:tc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solidFill>
                          <a:srgbClr val="000000"/>
                        </a:solidFill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 marL="91421" marR="91421" marT="45699" marB="4569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400" b="0">
                        <a:solidFill>
                          <a:srgbClr val="000000"/>
                        </a:solidFill>
                        <a:latin typeface="HY헤드라인M" pitchFamily="18" charset="-127"/>
                        <a:ea typeface="HY헤드라인M" pitchFamily="18" charset="-127"/>
                      </a:endParaRPr>
                    </a:p>
                    <a:p>
                      <a:pPr marL="171450" indent="-171450" latinLnBrk="1">
                        <a:buFont typeface="Wingdings" panose="05000000000000000000" pitchFamily="2" charset="2"/>
                        <a:buChar char="§"/>
                      </a:pPr>
                      <a:r>
                        <a:rPr lang="en-US" altLang="ko-KR" sz="1100" b="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ERP</a:t>
                      </a:r>
                      <a:r>
                        <a:rPr lang="ko-KR" altLang="en-US" sz="1100" b="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에서</a:t>
                      </a:r>
                      <a:r>
                        <a:rPr lang="en-US" altLang="ko-KR" sz="1100" b="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 </a:t>
                      </a:r>
                      <a:r>
                        <a:rPr lang="ko-KR" altLang="en-US" sz="1100" b="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생성된 제조오더를 </a:t>
                      </a:r>
                      <a:r>
                        <a:rPr lang="en-US" altLang="ko-KR" sz="1100" b="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MES</a:t>
                      </a:r>
                      <a:r>
                        <a:rPr lang="ko-KR" altLang="en-US" sz="1100" b="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에서 연동받아 </a:t>
                      </a:r>
                      <a:r>
                        <a:rPr lang="en-US" altLang="ko-KR" sz="1100" b="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LOT</a:t>
                      </a:r>
                      <a:r>
                        <a:rPr lang="ko-KR" altLang="en-US" sz="1100" b="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별로 라우팅 실적을 등록하고 전수검사 와 출하검사를 거처 최종실적을 </a:t>
                      </a:r>
                      <a:r>
                        <a:rPr lang="en-US" altLang="ko-KR" sz="1100" b="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ERP</a:t>
                      </a:r>
                      <a:r>
                        <a:rPr lang="ko-KR" altLang="en-US" sz="1100" b="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로 연동한다</a:t>
                      </a:r>
                      <a:r>
                        <a:rPr lang="en-US" altLang="ko-KR" sz="1100" b="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.</a:t>
                      </a:r>
                    </a:p>
                    <a:p>
                      <a:pPr marL="171450" indent="-171450" latinLnBrk="1">
                        <a:buFont typeface="Wingdings" panose="05000000000000000000" pitchFamily="2" charset="2"/>
                        <a:buChar char="§"/>
                      </a:pPr>
                      <a:endParaRPr lang="en-US" altLang="ko-KR" sz="1100" b="0">
                        <a:solidFill>
                          <a:srgbClr val="000000"/>
                        </a:solidFill>
                        <a:latin typeface="HY헤드라인M" pitchFamily="18" charset="-127"/>
                        <a:ea typeface="HY헤드라인M" pitchFamily="18" charset="-127"/>
                      </a:endParaRPr>
                    </a:p>
                    <a:p>
                      <a:pPr marL="171450" indent="-171450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100" b="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출하검사에서 불량이 발생시는 </a:t>
                      </a:r>
                      <a:r>
                        <a:rPr lang="en-US" altLang="ko-KR" sz="1100" b="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N</a:t>
                      </a:r>
                      <a:r>
                        <a:rPr lang="ko-KR" altLang="en-US" sz="1100" b="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차 전수검사를 진행하고 검사내역을 저장한다</a:t>
                      </a:r>
                      <a:r>
                        <a:rPr lang="en-US" altLang="ko-KR" sz="1100" b="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.</a:t>
                      </a:r>
                    </a:p>
                    <a:p>
                      <a:pPr marL="171450" indent="-171450" latinLnBrk="1">
                        <a:buFont typeface="Wingdings" panose="05000000000000000000" pitchFamily="2" charset="2"/>
                        <a:buChar char="§"/>
                      </a:pPr>
                      <a:endParaRPr lang="en-US" altLang="ko-KR" sz="1100" b="0">
                        <a:solidFill>
                          <a:srgbClr val="000000"/>
                        </a:solidFill>
                        <a:latin typeface="HY헤드라인M" pitchFamily="18" charset="-127"/>
                        <a:ea typeface="HY헤드라인M" pitchFamily="18" charset="-127"/>
                      </a:endParaRPr>
                    </a:p>
                    <a:p>
                      <a:pPr marL="0" indent="0" latinLnBrk="1">
                        <a:buFont typeface="Wingdings" panose="05000000000000000000" pitchFamily="2" charset="2"/>
                        <a:buNone/>
                      </a:pPr>
                      <a:endParaRPr lang="en-US" altLang="ko-KR" sz="1100" b="0">
                        <a:solidFill>
                          <a:srgbClr val="000000"/>
                        </a:solidFill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 marL="91421" marR="91421" marT="45699" marB="4569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B5233CA0-2A94-45A5-91F3-9B68E92EEB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328" y="1772816"/>
            <a:ext cx="7111456" cy="4229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1614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>
            <a:extLst>
              <a:ext uri="{FF2B5EF4-FFF2-40B4-BE49-F238E27FC236}">
                <a16:creationId xmlns:a16="http://schemas.microsoft.com/office/drawing/2014/main" id="{87FAE563-A712-43E5-857E-A3C4ECA43BAB}"/>
              </a:ext>
            </a:extLst>
          </p:cNvPr>
          <p:cNvSpPr txBox="1">
            <a:spLocks noChangeArrowheads="1"/>
          </p:cNvSpPr>
          <p:nvPr/>
        </p:nvSpPr>
        <p:spPr bwMode="black">
          <a:xfrm>
            <a:off x="199678" y="128419"/>
            <a:ext cx="6120000" cy="3666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 anchor="ctr"/>
          <a:lstStyle>
            <a:lvl1pPr marL="381000" indent="-38100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9pPr>
          </a:lstStyle>
          <a:p>
            <a:pPr marL="0" indent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ko-KR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r>
              <a:rPr lang="en-US" altLang="ko-KR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. TO-BE </a:t>
            </a:r>
            <a:r>
              <a:rPr lang="ko-KR" altLang="en-US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프로세스</a:t>
            </a:r>
            <a:r>
              <a:rPr lang="en-US" altLang="ko-KR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 (MES)</a:t>
            </a:r>
            <a:r>
              <a:rPr lang="ko-KR" altLang="en-US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 Box 3">
            <a:extLst>
              <a:ext uri="{FF2B5EF4-FFF2-40B4-BE49-F238E27FC236}">
                <a16:creationId xmlns:a16="http://schemas.microsoft.com/office/drawing/2014/main" id="{52490023-4DBE-4032-B860-0E46C20A0D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4950" y="652908"/>
            <a:ext cx="9329738" cy="35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9pPr>
          </a:lstStyle>
          <a:p>
            <a:pPr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1600" kern="0" dirty="0">
                <a:solidFill>
                  <a:srgbClr val="000066"/>
                </a:solidFill>
              </a:rPr>
              <a:t>3</a:t>
            </a:r>
            <a:r>
              <a:rPr lang="en-US" altLang="ko-KR" sz="1600" kern="0">
                <a:solidFill>
                  <a:srgbClr val="000066"/>
                </a:solidFill>
              </a:rPr>
              <a:t>. </a:t>
            </a:r>
            <a:r>
              <a:rPr lang="ko-KR" altLang="en-US" sz="1600" kern="0">
                <a:solidFill>
                  <a:srgbClr val="000066"/>
                </a:solidFill>
              </a:rPr>
              <a:t>슬리팅공정</a:t>
            </a:r>
            <a:endParaRPr lang="en-US" altLang="ko-KR" sz="1600" kern="0" dirty="0">
              <a:solidFill>
                <a:srgbClr val="000066"/>
              </a:solidFill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30CBC8AB-77C8-4E18-8EEC-757D3A2475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3230664"/>
              </p:ext>
            </p:extLst>
          </p:nvPr>
        </p:nvGraphicFramePr>
        <p:xfrm>
          <a:off x="343694" y="1053328"/>
          <a:ext cx="9191094" cy="5151763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72728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18286">
                  <a:extLst>
                    <a:ext uri="{9D8B030D-6E8A-4147-A177-3AD203B41FA5}">
                      <a16:colId xmlns:a16="http://schemas.microsoft.com/office/drawing/2014/main" val="1336206105"/>
                    </a:ext>
                  </a:extLst>
                </a:gridCol>
              </a:tblGrid>
              <a:tr h="49536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TO-BE PROCESS</a:t>
                      </a:r>
                      <a:endParaRPr lang="ko-KR" altLang="en-US" sz="1400" b="0" dirty="0">
                        <a:solidFill>
                          <a:schemeClr val="bg1"/>
                        </a:solidFill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 marL="71984" marR="71984" marT="45699" marB="4569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9681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>
                          <a:solidFill>
                            <a:schemeClr val="bg1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주요내용</a:t>
                      </a:r>
                      <a:endParaRPr lang="ko-KR" altLang="en-US" sz="1400" b="0" dirty="0">
                        <a:solidFill>
                          <a:schemeClr val="bg1"/>
                        </a:solidFill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 marL="71984" marR="71984" marT="45699" marB="4569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56402">
                <a:tc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solidFill>
                          <a:srgbClr val="000000"/>
                        </a:solidFill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 marL="91421" marR="91421" marT="45699" marB="4569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400" b="0">
                        <a:solidFill>
                          <a:srgbClr val="000000"/>
                        </a:solidFill>
                        <a:latin typeface="HY헤드라인M" pitchFamily="18" charset="-127"/>
                        <a:ea typeface="HY헤드라인M" pitchFamily="18" charset="-127"/>
                      </a:endParaRPr>
                    </a:p>
                    <a:p>
                      <a:pPr marL="171450" indent="-171450" latinLnBrk="1">
                        <a:buFont typeface="Wingdings" panose="05000000000000000000" pitchFamily="2" charset="2"/>
                        <a:buChar char="§"/>
                      </a:pPr>
                      <a:r>
                        <a:rPr lang="en-US" altLang="ko-KR" sz="1100" b="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ERP</a:t>
                      </a:r>
                      <a:r>
                        <a:rPr lang="ko-KR" altLang="en-US" sz="1100" b="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에서</a:t>
                      </a:r>
                      <a:r>
                        <a:rPr lang="en-US" altLang="ko-KR" sz="1100" b="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 </a:t>
                      </a:r>
                      <a:r>
                        <a:rPr lang="ko-KR" altLang="en-US" sz="1100" b="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제조오더</a:t>
                      </a:r>
                      <a:r>
                        <a:rPr lang="en-US" altLang="ko-KR" sz="1100" b="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 </a:t>
                      </a:r>
                      <a:r>
                        <a:rPr lang="ko-KR" altLang="en-US" sz="1100" b="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생성시 투입 </a:t>
                      </a:r>
                      <a:r>
                        <a:rPr lang="en-US" altLang="ko-KR" sz="1100" b="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MR</a:t>
                      </a:r>
                      <a:r>
                        <a:rPr lang="ko-KR" altLang="en-US" sz="1100" b="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정보를 매핑하여 </a:t>
                      </a:r>
                      <a:r>
                        <a:rPr lang="en-US" altLang="ko-KR" sz="1100" b="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MES</a:t>
                      </a:r>
                      <a:r>
                        <a:rPr lang="ko-KR" altLang="en-US" sz="1100" b="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로 연동하고 </a:t>
                      </a:r>
                      <a:r>
                        <a:rPr lang="en-US" altLang="ko-KR" sz="1100" b="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MR</a:t>
                      </a:r>
                      <a:r>
                        <a:rPr lang="ko-KR" altLang="en-US" sz="1100" b="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별 </a:t>
                      </a:r>
                      <a:r>
                        <a:rPr lang="en-US" altLang="ko-KR" sz="1100" b="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CR LOT</a:t>
                      </a:r>
                      <a:r>
                        <a:rPr lang="ko-KR" altLang="en-US" sz="1100" b="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을 생성하여 작업을 진행한다</a:t>
                      </a:r>
                      <a:r>
                        <a:rPr lang="en-US" altLang="ko-KR" sz="1100" b="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.</a:t>
                      </a:r>
                    </a:p>
                    <a:p>
                      <a:pPr marL="171450" indent="-171450" latinLnBrk="1">
                        <a:buFont typeface="Wingdings" panose="05000000000000000000" pitchFamily="2" charset="2"/>
                        <a:buChar char="§"/>
                      </a:pPr>
                      <a:endParaRPr lang="en-US" altLang="ko-KR" sz="1100" b="0">
                        <a:solidFill>
                          <a:srgbClr val="000000"/>
                        </a:solidFill>
                        <a:latin typeface="HY헤드라인M" pitchFamily="18" charset="-127"/>
                        <a:ea typeface="HY헤드라인M" pitchFamily="18" charset="-127"/>
                      </a:endParaRPr>
                    </a:p>
                    <a:p>
                      <a:pPr marL="171450" indent="-171450" latinLnBrk="1">
                        <a:buFont typeface="Wingdings" panose="05000000000000000000" pitchFamily="2" charset="2"/>
                        <a:buChar char="§"/>
                      </a:pPr>
                      <a:r>
                        <a:rPr lang="en-US" altLang="ko-KR" sz="1100" b="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MR</a:t>
                      </a:r>
                      <a:r>
                        <a:rPr lang="ko-KR" altLang="en-US" sz="1100" b="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검사와 </a:t>
                      </a:r>
                      <a:r>
                        <a:rPr lang="en-US" altLang="ko-KR" sz="1100" b="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CR</a:t>
                      </a:r>
                      <a:r>
                        <a:rPr lang="ko-KR" altLang="en-US" sz="1100" b="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검사를 진행하여 불량에 대한 처리를 진행하며 </a:t>
                      </a:r>
                      <a:r>
                        <a:rPr lang="en-US" altLang="ko-KR" sz="1100" b="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MR</a:t>
                      </a:r>
                      <a:r>
                        <a:rPr lang="ko-KR" altLang="en-US" sz="1100" b="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검사에서 불량이 발생할때는 작업실적</a:t>
                      </a:r>
                      <a:r>
                        <a:rPr lang="en-US" altLang="ko-KR" sz="1100" b="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(</a:t>
                      </a:r>
                      <a:r>
                        <a:rPr lang="ko-KR" altLang="en-US" sz="1100" b="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양품</a:t>
                      </a:r>
                      <a:r>
                        <a:rPr lang="en-US" altLang="ko-KR" sz="1100" b="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)</a:t>
                      </a:r>
                      <a:r>
                        <a:rPr lang="ko-KR" altLang="en-US" sz="1100" b="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을 등록하지 않고 전체 불량 처리하고 </a:t>
                      </a:r>
                      <a:r>
                        <a:rPr lang="en-US" altLang="ko-KR" sz="1100" b="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ERP</a:t>
                      </a:r>
                      <a:r>
                        <a:rPr lang="ko-KR" altLang="en-US" sz="1100" b="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에서 반품처리를 진행한다</a:t>
                      </a:r>
                      <a:r>
                        <a:rPr lang="en-US" altLang="ko-KR" sz="1100" b="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.</a:t>
                      </a:r>
                    </a:p>
                    <a:p>
                      <a:pPr marL="171450" indent="-171450" latinLnBrk="1">
                        <a:buFont typeface="Wingdings" panose="05000000000000000000" pitchFamily="2" charset="2"/>
                        <a:buChar char="§"/>
                      </a:pPr>
                      <a:endParaRPr lang="en-US" altLang="ko-KR" sz="1100" b="0">
                        <a:solidFill>
                          <a:srgbClr val="000000"/>
                        </a:solidFill>
                        <a:latin typeface="HY헤드라인M" pitchFamily="18" charset="-127"/>
                        <a:ea typeface="HY헤드라인M" pitchFamily="18" charset="-127"/>
                      </a:endParaRPr>
                    </a:p>
                    <a:p>
                      <a:pPr marL="0" indent="0" latinLnBrk="1">
                        <a:buFont typeface="Wingdings" panose="05000000000000000000" pitchFamily="2" charset="2"/>
                        <a:buNone/>
                      </a:pPr>
                      <a:endParaRPr lang="en-US" altLang="ko-KR" sz="1100" b="0">
                        <a:solidFill>
                          <a:srgbClr val="000000"/>
                        </a:solidFill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 marL="91421" marR="91421" marT="45699" marB="4569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D3E9D41C-AECD-4397-AD07-2987BC80F5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056" y="1788702"/>
            <a:ext cx="7102914" cy="4242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1751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>
            <a:extLst>
              <a:ext uri="{FF2B5EF4-FFF2-40B4-BE49-F238E27FC236}">
                <a16:creationId xmlns:a16="http://schemas.microsoft.com/office/drawing/2014/main" id="{87FAE563-A712-43E5-857E-A3C4ECA43BAB}"/>
              </a:ext>
            </a:extLst>
          </p:cNvPr>
          <p:cNvSpPr txBox="1">
            <a:spLocks noChangeArrowheads="1"/>
          </p:cNvSpPr>
          <p:nvPr/>
        </p:nvSpPr>
        <p:spPr bwMode="black">
          <a:xfrm>
            <a:off x="199678" y="128419"/>
            <a:ext cx="6120000" cy="3666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 anchor="ctr"/>
          <a:lstStyle>
            <a:lvl1pPr marL="381000" indent="-38100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9pPr>
          </a:lstStyle>
          <a:p>
            <a:pPr marL="0" indent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ko-KR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r>
              <a:rPr lang="en-US" altLang="ko-KR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. TO-BE </a:t>
            </a:r>
            <a:r>
              <a:rPr lang="ko-KR" altLang="en-US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프로세스</a:t>
            </a:r>
            <a:r>
              <a:rPr lang="en-US" altLang="ko-KR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 (MES)</a:t>
            </a:r>
            <a:r>
              <a:rPr lang="ko-KR" altLang="en-US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 Box 3">
            <a:extLst>
              <a:ext uri="{FF2B5EF4-FFF2-40B4-BE49-F238E27FC236}">
                <a16:creationId xmlns:a16="http://schemas.microsoft.com/office/drawing/2014/main" id="{52490023-4DBE-4032-B860-0E46C20A0D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4950" y="652908"/>
            <a:ext cx="9329738" cy="35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9pPr>
          </a:lstStyle>
          <a:p>
            <a:pPr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1600" kern="0" dirty="0">
                <a:solidFill>
                  <a:srgbClr val="000066"/>
                </a:solidFill>
              </a:rPr>
              <a:t>4</a:t>
            </a:r>
            <a:r>
              <a:rPr lang="en-US" altLang="ko-KR" sz="1600" kern="0">
                <a:solidFill>
                  <a:srgbClr val="000066"/>
                </a:solidFill>
              </a:rPr>
              <a:t>. </a:t>
            </a:r>
            <a:r>
              <a:rPr lang="ko-KR" altLang="en-US" sz="1600" kern="0">
                <a:solidFill>
                  <a:srgbClr val="000066"/>
                </a:solidFill>
              </a:rPr>
              <a:t>타발공정</a:t>
            </a:r>
            <a:endParaRPr lang="en-US" altLang="ko-KR" sz="1600" kern="0" dirty="0">
              <a:solidFill>
                <a:srgbClr val="000066"/>
              </a:solidFill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30CBC8AB-77C8-4E18-8EEC-757D3A2475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7902145"/>
              </p:ext>
            </p:extLst>
          </p:nvPr>
        </p:nvGraphicFramePr>
        <p:xfrm>
          <a:off x="343694" y="1053328"/>
          <a:ext cx="9191094" cy="5151763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72728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18286">
                  <a:extLst>
                    <a:ext uri="{9D8B030D-6E8A-4147-A177-3AD203B41FA5}">
                      <a16:colId xmlns:a16="http://schemas.microsoft.com/office/drawing/2014/main" val="1336206105"/>
                    </a:ext>
                  </a:extLst>
                </a:gridCol>
              </a:tblGrid>
              <a:tr h="49536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TO-BE PROCESS</a:t>
                      </a:r>
                      <a:endParaRPr lang="ko-KR" altLang="en-US" sz="1400" b="0" dirty="0">
                        <a:solidFill>
                          <a:schemeClr val="bg1"/>
                        </a:solidFill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 marL="71984" marR="71984" marT="45699" marB="4569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9681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>
                          <a:solidFill>
                            <a:schemeClr val="bg1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주요내용</a:t>
                      </a:r>
                      <a:endParaRPr lang="ko-KR" altLang="en-US" sz="1400" b="0" dirty="0">
                        <a:solidFill>
                          <a:schemeClr val="bg1"/>
                        </a:solidFill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 marL="71984" marR="71984" marT="45699" marB="4569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56402">
                <a:tc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solidFill>
                          <a:srgbClr val="000000"/>
                        </a:solidFill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 marL="91421" marR="91421" marT="45699" marB="4569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400" b="0">
                        <a:solidFill>
                          <a:srgbClr val="000000"/>
                        </a:solidFill>
                        <a:latin typeface="HY헤드라인M" pitchFamily="18" charset="-127"/>
                        <a:ea typeface="HY헤드라인M" pitchFamily="18" charset="-127"/>
                      </a:endParaRPr>
                    </a:p>
                    <a:p>
                      <a:pPr marL="171450" indent="-171450" latinLnBrk="1">
                        <a:buFont typeface="Wingdings" panose="05000000000000000000" pitchFamily="2" charset="2"/>
                        <a:buChar char="§"/>
                      </a:pPr>
                      <a:r>
                        <a:rPr lang="en-US" altLang="ko-KR" sz="1100" b="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ERP</a:t>
                      </a:r>
                      <a:r>
                        <a:rPr lang="ko-KR" altLang="en-US" sz="1100" b="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에서</a:t>
                      </a:r>
                      <a:r>
                        <a:rPr lang="en-US" altLang="ko-KR" sz="1100" b="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 </a:t>
                      </a:r>
                      <a:r>
                        <a:rPr lang="ko-KR" altLang="en-US" sz="1100" b="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생성된 제조오더를 </a:t>
                      </a:r>
                      <a:r>
                        <a:rPr lang="en-US" altLang="ko-KR" sz="1100" b="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MES</a:t>
                      </a:r>
                      <a:r>
                        <a:rPr lang="ko-KR" altLang="en-US" sz="1100" b="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에서 연동받아 </a:t>
                      </a:r>
                      <a:r>
                        <a:rPr lang="en-US" altLang="ko-KR" sz="1100" b="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LOT</a:t>
                      </a:r>
                      <a:r>
                        <a:rPr lang="ko-KR" altLang="en-US" sz="1100" b="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별로 타발 단일 공정을의 실적을 등록하고 전수검사 와 출하검사를 거처 최종실적을 </a:t>
                      </a:r>
                      <a:r>
                        <a:rPr lang="en-US" altLang="ko-KR" sz="1100" b="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ERP</a:t>
                      </a:r>
                      <a:r>
                        <a:rPr lang="ko-KR" altLang="en-US" sz="1100" b="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로 연동한다</a:t>
                      </a:r>
                      <a:r>
                        <a:rPr lang="en-US" altLang="ko-KR" sz="1100" b="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.</a:t>
                      </a:r>
                    </a:p>
                    <a:p>
                      <a:pPr marL="171450" indent="-171450" latinLnBrk="1">
                        <a:buFont typeface="Wingdings" panose="05000000000000000000" pitchFamily="2" charset="2"/>
                        <a:buChar char="§"/>
                      </a:pPr>
                      <a:endParaRPr lang="en-US" altLang="ko-KR" sz="1100" b="0">
                        <a:solidFill>
                          <a:srgbClr val="000000"/>
                        </a:solidFill>
                        <a:latin typeface="HY헤드라인M" pitchFamily="18" charset="-127"/>
                        <a:ea typeface="HY헤드라인M" pitchFamily="18" charset="-127"/>
                      </a:endParaRPr>
                    </a:p>
                    <a:p>
                      <a:pPr marL="171450" indent="-171450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100" b="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출하검사에서 불량이 발생시는 </a:t>
                      </a:r>
                      <a:r>
                        <a:rPr lang="en-US" altLang="ko-KR" sz="1100" b="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N</a:t>
                      </a:r>
                      <a:r>
                        <a:rPr lang="ko-KR" altLang="en-US" sz="1100" b="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차 전수검사를 진행하고 검사내역을 저장한다</a:t>
                      </a:r>
                      <a:r>
                        <a:rPr lang="en-US" altLang="ko-KR" sz="1100" b="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.</a:t>
                      </a:r>
                    </a:p>
                    <a:p>
                      <a:pPr marL="0" indent="0" latinLnBrk="1">
                        <a:buFont typeface="Wingdings" panose="05000000000000000000" pitchFamily="2" charset="2"/>
                        <a:buNone/>
                      </a:pPr>
                      <a:endParaRPr lang="en-US" altLang="ko-KR" sz="1100" b="0">
                        <a:solidFill>
                          <a:srgbClr val="000000"/>
                        </a:solidFill>
                        <a:latin typeface="HY헤드라인M" pitchFamily="18" charset="-127"/>
                        <a:ea typeface="HY헤드라인M" pitchFamily="18" charset="-127"/>
                      </a:endParaRPr>
                    </a:p>
                    <a:p>
                      <a:pPr marL="0" indent="0" latinLnBrk="1">
                        <a:buFont typeface="Wingdings" panose="05000000000000000000" pitchFamily="2" charset="2"/>
                        <a:buNone/>
                      </a:pPr>
                      <a:endParaRPr lang="en-US" altLang="ko-KR" sz="1100" b="0">
                        <a:solidFill>
                          <a:srgbClr val="000000"/>
                        </a:solidFill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 marL="91421" marR="91421" marT="45699" marB="4569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4AB3AC9D-9A67-4570-8114-1D5E802061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702" y="1791473"/>
            <a:ext cx="7118156" cy="4229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981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>
            <a:extLst>
              <a:ext uri="{FF2B5EF4-FFF2-40B4-BE49-F238E27FC236}">
                <a16:creationId xmlns:a16="http://schemas.microsoft.com/office/drawing/2014/main" id="{87FAE563-A712-43E5-857E-A3C4ECA43BAB}"/>
              </a:ext>
            </a:extLst>
          </p:cNvPr>
          <p:cNvSpPr txBox="1">
            <a:spLocks noChangeArrowheads="1"/>
          </p:cNvSpPr>
          <p:nvPr/>
        </p:nvSpPr>
        <p:spPr bwMode="black">
          <a:xfrm>
            <a:off x="199678" y="128419"/>
            <a:ext cx="6120000" cy="3666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 anchor="ctr"/>
          <a:lstStyle>
            <a:lvl1pPr marL="381000" indent="-38100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9pPr>
          </a:lstStyle>
          <a:p>
            <a:pPr marL="0" indent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ko-KR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r>
              <a:rPr lang="en-US" altLang="ko-KR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. TO-BE </a:t>
            </a:r>
            <a:r>
              <a:rPr lang="ko-KR" altLang="en-US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프로세스</a:t>
            </a:r>
            <a:r>
              <a:rPr lang="en-US" altLang="ko-KR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 (MES)</a:t>
            </a:r>
            <a:r>
              <a:rPr lang="ko-KR" altLang="en-US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 Box 3">
            <a:extLst>
              <a:ext uri="{FF2B5EF4-FFF2-40B4-BE49-F238E27FC236}">
                <a16:creationId xmlns:a16="http://schemas.microsoft.com/office/drawing/2014/main" id="{52490023-4DBE-4032-B860-0E46C20A0D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4950" y="652908"/>
            <a:ext cx="9329738" cy="35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9pPr>
          </a:lstStyle>
          <a:p>
            <a:pPr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1600" kern="0" dirty="0">
                <a:solidFill>
                  <a:srgbClr val="000066"/>
                </a:solidFill>
              </a:rPr>
              <a:t>5</a:t>
            </a:r>
            <a:r>
              <a:rPr lang="en-US" altLang="ko-KR" sz="1600" kern="0">
                <a:solidFill>
                  <a:srgbClr val="000066"/>
                </a:solidFill>
              </a:rPr>
              <a:t>. </a:t>
            </a:r>
            <a:r>
              <a:rPr lang="ko-KR" altLang="en-US" sz="1600" kern="0">
                <a:solidFill>
                  <a:srgbClr val="000066"/>
                </a:solidFill>
              </a:rPr>
              <a:t>외주공정</a:t>
            </a:r>
            <a:endParaRPr lang="en-US" altLang="ko-KR" sz="1600" kern="0" dirty="0">
              <a:solidFill>
                <a:srgbClr val="000066"/>
              </a:solidFill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30CBC8AB-77C8-4E18-8EEC-757D3A2475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5350694"/>
              </p:ext>
            </p:extLst>
          </p:nvPr>
        </p:nvGraphicFramePr>
        <p:xfrm>
          <a:off x="343694" y="1053328"/>
          <a:ext cx="9191094" cy="5151763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72728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18286">
                  <a:extLst>
                    <a:ext uri="{9D8B030D-6E8A-4147-A177-3AD203B41FA5}">
                      <a16:colId xmlns:a16="http://schemas.microsoft.com/office/drawing/2014/main" val="1336206105"/>
                    </a:ext>
                  </a:extLst>
                </a:gridCol>
              </a:tblGrid>
              <a:tr h="49536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TO-BE PROCESS</a:t>
                      </a:r>
                      <a:endParaRPr lang="ko-KR" altLang="en-US" sz="1400" b="0" dirty="0">
                        <a:solidFill>
                          <a:schemeClr val="bg1"/>
                        </a:solidFill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 marL="71984" marR="71984" marT="45699" marB="4569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9681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>
                          <a:solidFill>
                            <a:schemeClr val="bg1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주요내용</a:t>
                      </a:r>
                      <a:endParaRPr lang="ko-KR" altLang="en-US" sz="1400" b="0" dirty="0">
                        <a:solidFill>
                          <a:schemeClr val="bg1"/>
                        </a:solidFill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 marL="71984" marR="71984" marT="45699" marB="4569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56402">
                <a:tc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solidFill>
                          <a:srgbClr val="000000"/>
                        </a:solidFill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 marL="91421" marR="91421" marT="45699" marB="4569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400" b="0">
                        <a:solidFill>
                          <a:srgbClr val="000000"/>
                        </a:solidFill>
                        <a:latin typeface="HY헤드라인M" pitchFamily="18" charset="-127"/>
                        <a:ea typeface="HY헤드라인M" pitchFamily="18" charset="-127"/>
                      </a:endParaRPr>
                    </a:p>
                    <a:p>
                      <a:pPr marL="171450" indent="-171450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100" b="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라우팅중 외주공정의 경우 </a:t>
                      </a:r>
                      <a:r>
                        <a:rPr lang="en-US" altLang="ko-KR" sz="1100" b="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MES</a:t>
                      </a:r>
                      <a:r>
                        <a:rPr lang="ko-KR" altLang="en-US" sz="1100" b="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상의 재공품을 외중에 출고 처리 하고 외주실적 처리후 입고 받아 다음 공정에 투입한다</a:t>
                      </a:r>
                      <a:r>
                        <a:rPr lang="en-US" altLang="ko-KR" sz="1100" b="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.</a:t>
                      </a:r>
                    </a:p>
                    <a:p>
                      <a:pPr marL="171450" indent="-171450" latinLnBrk="1">
                        <a:buFont typeface="Wingdings" panose="05000000000000000000" pitchFamily="2" charset="2"/>
                        <a:buChar char="§"/>
                      </a:pPr>
                      <a:endParaRPr lang="en-US" altLang="ko-KR" sz="1100" b="0">
                        <a:solidFill>
                          <a:srgbClr val="000000"/>
                        </a:solidFill>
                        <a:latin typeface="HY헤드라인M" pitchFamily="18" charset="-127"/>
                        <a:ea typeface="HY헤드라인M" pitchFamily="18" charset="-127"/>
                      </a:endParaRPr>
                    </a:p>
                    <a:p>
                      <a:pPr marL="171450" indent="-171450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100" b="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외주실적처리는 외주</a:t>
                      </a:r>
                      <a:r>
                        <a:rPr lang="en-US" altLang="ko-KR" sz="1100" b="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POP</a:t>
                      </a:r>
                      <a:r>
                        <a:rPr lang="ko-KR" altLang="en-US" sz="1100" b="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를 통해 실적을 등록하고 외주공정 라우팅에서 외주설비로 매핑하여 라우팅별 실적을 연동 받는다</a:t>
                      </a:r>
                      <a:r>
                        <a:rPr lang="en-US" altLang="ko-KR" sz="1100" b="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.</a:t>
                      </a:r>
                    </a:p>
                    <a:p>
                      <a:pPr marL="171450" indent="-171450" latinLnBrk="1">
                        <a:buFont typeface="Wingdings" panose="05000000000000000000" pitchFamily="2" charset="2"/>
                        <a:buChar char="§"/>
                      </a:pPr>
                      <a:endParaRPr lang="en-US" altLang="ko-KR" sz="1100" b="0">
                        <a:solidFill>
                          <a:srgbClr val="000000"/>
                        </a:solidFill>
                        <a:latin typeface="HY헤드라인M" pitchFamily="18" charset="-127"/>
                        <a:ea typeface="HY헤드라인M" pitchFamily="18" charset="-127"/>
                      </a:endParaRPr>
                    </a:p>
                    <a:p>
                      <a:pPr marL="171450" indent="-171450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100" b="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외주로 출고 하는 재공품은 출고목록관리 화면을 통해서 출고처리를 관리 한다</a:t>
                      </a:r>
                      <a:r>
                        <a:rPr lang="en-US" altLang="ko-KR" sz="1100" b="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.</a:t>
                      </a:r>
                    </a:p>
                    <a:p>
                      <a:pPr marL="171450" indent="-171450" latinLnBrk="1">
                        <a:buFont typeface="Wingdings" panose="05000000000000000000" pitchFamily="2" charset="2"/>
                        <a:buChar char="§"/>
                      </a:pPr>
                      <a:endParaRPr lang="en-US" altLang="ko-KR" sz="1100" b="0">
                        <a:solidFill>
                          <a:srgbClr val="000000"/>
                        </a:solidFill>
                        <a:latin typeface="HY헤드라인M" pitchFamily="18" charset="-127"/>
                        <a:ea typeface="HY헤드라인M" pitchFamily="18" charset="-127"/>
                      </a:endParaRPr>
                    </a:p>
                    <a:p>
                      <a:pPr marL="171450" indent="-171450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100" b="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출하검사에서 불량이 발생시는 </a:t>
                      </a:r>
                      <a:r>
                        <a:rPr lang="en-US" altLang="ko-KR" sz="1100" b="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N</a:t>
                      </a:r>
                      <a:r>
                        <a:rPr lang="ko-KR" altLang="en-US" sz="1100" b="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차 전수검사를 진행하고 검사내역을 저장한다</a:t>
                      </a:r>
                      <a:r>
                        <a:rPr lang="en-US" altLang="ko-KR" sz="1100" b="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.</a:t>
                      </a:r>
                    </a:p>
                    <a:p>
                      <a:pPr marL="0" indent="0" latinLnBrk="1">
                        <a:buFont typeface="Wingdings" panose="05000000000000000000" pitchFamily="2" charset="2"/>
                        <a:buNone/>
                      </a:pPr>
                      <a:endParaRPr lang="en-US" altLang="ko-KR" sz="1100" b="0">
                        <a:solidFill>
                          <a:srgbClr val="000000"/>
                        </a:solidFill>
                        <a:latin typeface="HY헤드라인M" pitchFamily="18" charset="-127"/>
                        <a:ea typeface="HY헤드라인M" pitchFamily="18" charset="-127"/>
                      </a:endParaRPr>
                    </a:p>
                    <a:p>
                      <a:pPr marL="0" indent="0" latinLnBrk="1">
                        <a:buFont typeface="Wingdings" panose="05000000000000000000" pitchFamily="2" charset="2"/>
                        <a:buNone/>
                      </a:pPr>
                      <a:endParaRPr lang="en-US" altLang="ko-KR" sz="1100" b="0">
                        <a:solidFill>
                          <a:srgbClr val="000000"/>
                        </a:solidFill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 marL="91421" marR="91421" marT="45699" marB="4569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206944F3-8614-42F4-B81F-8FDD36F24B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055" y="1791473"/>
            <a:ext cx="7122545" cy="4229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2384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>
            <a:extLst>
              <a:ext uri="{FF2B5EF4-FFF2-40B4-BE49-F238E27FC236}">
                <a16:creationId xmlns:a16="http://schemas.microsoft.com/office/drawing/2014/main" id="{87FAE563-A712-43E5-857E-A3C4ECA43BAB}"/>
              </a:ext>
            </a:extLst>
          </p:cNvPr>
          <p:cNvSpPr txBox="1">
            <a:spLocks noChangeArrowheads="1"/>
          </p:cNvSpPr>
          <p:nvPr/>
        </p:nvSpPr>
        <p:spPr bwMode="black">
          <a:xfrm>
            <a:off x="199678" y="128419"/>
            <a:ext cx="6120000" cy="3666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 anchor="ctr"/>
          <a:lstStyle>
            <a:lvl1pPr marL="381000" indent="-38100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9pPr>
          </a:lstStyle>
          <a:p>
            <a:pPr marL="0" indent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ko-KR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r>
              <a:rPr lang="en-US" altLang="ko-KR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. TO-BE </a:t>
            </a:r>
            <a:r>
              <a:rPr lang="ko-KR" altLang="en-US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프로세스</a:t>
            </a:r>
            <a:r>
              <a:rPr lang="en-US" altLang="ko-KR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 (MES)</a:t>
            </a:r>
            <a:r>
              <a:rPr lang="ko-KR" altLang="en-US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 Box 3">
            <a:extLst>
              <a:ext uri="{FF2B5EF4-FFF2-40B4-BE49-F238E27FC236}">
                <a16:creationId xmlns:a16="http://schemas.microsoft.com/office/drawing/2014/main" id="{52490023-4DBE-4032-B860-0E46C20A0D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4950" y="652908"/>
            <a:ext cx="9329738" cy="35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9pPr>
          </a:lstStyle>
          <a:p>
            <a:pPr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1600" kern="0" dirty="0">
                <a:solidFill>
                  <a:srgbClr val="000066"/>
                </a:solidFill>
              </a:rPr>
              <a:t>6</a:t>
            </a:r>
            <a:r>
              <a:rPr lang="en-US" altLang="ko-KR" sz="1600" kern="0">
                <a:solidFill>
                  <a:srgbClr val="000066"/>
                </a:solidFill>
              </a:rPr>
              <a:t>. </a:t>
            </a:r>
            <a:r>
              <a:rPr lang="ko-KR" altLang="en-US" sz="1600" kern="0">
                <a:solidFill>
                  <a:srgbClr val="000066"/>
                </a:solidFill>
              </a:rPr>
              <a:t>포장</a:t>
            </a:r>
            <a:endParaRPr lang="en-US" altLang="ko-KR" sz="1600" kern="0" dirty="0">
              <a:solidFill>
                <a:srgbClr val="000066"/>
              </a:solidFill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30CBC8AB-77C8-4E18-8EEC-757D3A2475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8646810"/>
              </p:ext>
            </p:extLst>
          </p:nvPr>
        </p:nvGraphicFramePr>
        <p:xfrm>
          <a:off x="343694" y="1053328"/>
          <a:ext cx="9191094" cy="5151763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72728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18286">
                  <a:extLst>
                    <a:ext uri="{9D8B030D-6E8A-4147-A177-3AD203B41FA5}">
                      <a16:colId xmlns:a16="http://schemas.microsoft.com/office/drawing/2014/main" val="1336206105"/>
                    </a:ext>
                  </a:extLst>
                </a:gridCol>
              </a:tblGrid>
              <a:tr h="49536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TO-BE PROCESS</a:t>
                      </a:r>
                      <a:endParaRPr lang="ko-KR" altLang="en-US" sz="1400" b="0" dirty="0">
                        <a:solidFill>
                          <a:schemeClr val="bg1"/>
                        </a:solidFill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 marL="71984" marR="71984" marT="45699" marB="4569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9681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>
                          <a:solidFill>
                            <a:schemeClr val="bg1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주요내용</a:t>
                      </a:r>
                      <a:endParaRPr lang="ko-KR" altLang="en-US" sz="1400" b="0" dirty="0">
                        <a:solidFill>
                          <a:schemeClr val="bg1"/>
                        </a:solidFill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 marL="71984" marR="71984" marT="45699" marB="4569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56402">
                <a:tc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solidFill>
                          <a:srgbClr val="000000"/>
                        </a:solidFill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 marL="91421" marR="91421" marT="45699" marB="4569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400" b="0">
                        <a:solidFill>
                          <a:srgbClr val="000000"/>
                        </a:solidFill>
                        <a:latin typeface="HY헤드라인M" pitchFamily="18" charset="-127"/>
                        <a:ea typeface="HY헤드라인M" pitchFamily="18" charset="-127"/>
                      </a:endParaRPr>
                    </a:p>
                    <a:p>
                      <a:pPr marL="171450" indent="-171450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100" b="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생산이 완료된 </a:t>
                      </a:r>
                      <a:r>
                        <a:rPr lang="en-US" altLang="ko-KR" sz="1100" b="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LOT</a:t>
                      </a:r>
                      <a:r>
                        <a:rPr lang="ko-KR" altLang="en-US" sz="1100" b="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으로</a:t>
                      </a:r>
                      <a:r>
                        <a:rPr lang="en-US" altLang="ko-KR" sz="1100" b="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 </a:t>
                      </a:r>
                      <a:r>
                        <a:rPr lang="ko-KR" altLang="en-US" sz="1100" b="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팩포장 처리를 진행한다</a:t>
                      </a:r>
                      <a:r>
                        <a:rPr lang="en-US" altLang="ko-KR" sz="1100" b="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.</a:t>
                      </a:r>
                    </a:p>
                    <a:p>
                      <a:pPr marL="171450" indent="-171450" latinLnBrk="1">
                        <a:buFont typeface="Wingdings" panose="05000000000000000000" pitchFamily="2" charset="2"/>
                        <a:buChar char="§"/>
                      </a:pPr>
                      <a:endParaRPr lang="en-US" altLang="ko-KR" sz="1100" b="0">
                        <a:solidFill>
                          <a:srgbClr val="000000"/>
                        </a:solidFill>
                        <a:latin typeface="HY헤드라인M" pitchFamily="18" charset="-127"/>
                        <a:ea typeface="HY헤드라인M" pitchFamily="18" charset="-127"/>
                      </a:endParaRPr>
                    </a:p>
                    <a:p>
                      <a:pPr marL="171450" indent="-171450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100" b="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팩포장에 투입되는 생산품의 수량은 </a:t>
                      </a:r>
                      <a:r>
                        <a:rPr lang="en-US" altLang="ko-KR" sz="1100" b="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MES </a:t>
                      </a:r>
                      <a:r>
                        <a:rPr lang="ko-KR" altLang="en-US" sz="1100" b="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재공테이블에서 조회하여 투입한다</a:t>
                      </a:r>
                      <a:r>
                        <a:rPr lang="en-US" altLang="ko-KR" sz="1100" b="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.</a:t>
                      </a:r>
                    </a:p>
                    <a:p>
                      <a:pPr marL="171450" indent="-171450" latinLnBrk="1">
                        <a:buFont typeface="Wingdings" panose="05000000000000000000" pitchFamily="2" charset="2"/>
                        <a:buChar char="§"/>
                      </a:pPr>
                      <a:endParaRPr lang="en-US" altLang="ko-KR" sz="1100" b="0">
                        <a:solidFill>
                          <a:srgbClr val="000000"/>
                        </a:solidFill>
                        <a:latin typeface="HY헤드라인M" pitchFamily="18" charset="-127"/>
                        <a:ea typeface="HY헤드라인M" pitchFamily="18" charset="-127"/>
                      </a:endParaRPr>
                    </a:p>
                    <a:p>
                      <a:pPr marL="171450" indent="-171450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100" b="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팩단위 라벨을 생성하고 </a:t>
                      </a:r>
                      <a:r>
                        <a:rPr lang="en-US" altLang="ko-KR" sz="1100" b="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ERP</a:t>
                      </a:r>
                      <a:r>
                        <a:rPr lang="ko-KR" altLang="en-US" sz="1100" b="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로 해당 포장내역을 연동하여 기타 입출고등의 수불처리를 한다</a:t>
                      </a:r>
                      <a:r>
                        <a:rPr lang="en-US" altLang="ko-KR" sz="1100" b="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.</a:t>
                      </a:r>
                    </a:p>
                    <a:p>
                      <a:pPr marL="0" indent="0" latinLnBrk="1">
                        <a:buFont typeface="Wingdings" panose="05000000000000000000" pitchFamily="2" charset="2"/>
                        <a:buNone/>
                      </a:pPr>
                      <a:endParaRPr lang="en-US" altLang="ko-KR" sz="1100" b="0">
                        <a:solidFill>
                          <a:srgbClr val="000000"/>
                        </a:solidFill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 marL="91421" marR="91421" marT="45699" marB="4569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A127ED32-5D4B-4A77-90BA-AD7FD26631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702" y="1791473"/>
            <a:ext cx="7102914" cy="4229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2317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>
            <a:extLst>
              <a:ext uri="{FF2B5EF4-FFF2-40B4-BE49-F238E27FC236}">
                <a16:creationId xmlns:a16="http://schemas.microsoft.com/office/drawing/2014/main" id="{87FAE563-A712-43E5-857E-A3C4ECA43BAB}"/>
              </a:ext>
            </a:extLst>
          </p:cNvPr>
          <p:cNvSpPr txBox="1">
            <a:spLocks noChangeArrowheads="1"/>
          </p:cNvSpPr>
          <p:nvPr/>
        </p:nvSpPr>
        <p:spPr bwMode="black">
          <a:xfrm>
            <a:off x="199678" y="128419"/>
            <a:ext cx="6120000" cy="3666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 anchor="ctr"/>
          <a:lstStyle>
            <a:lvl1pPr marL="381000" indent="-38100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9pPr>
          </a:lstStyle>
          <a:p>
            <a:pPr marL="0" indent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ko-KR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r>
              <a:rPr lang="en-US" altLang="ko-KR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. TO-BE </a:t>
            </a:r>
            <a:r>
              <a:rPr lang="ko-KR" altLang="en-US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프로세스</a:t>
            </a:r>
            <a:r>
              <a:rPr lang="en-US" altLang="ko-KR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 (MES)</a:t>
            </a:r>
            <a:r>
              <a:rPr lang="ko-KR" altLang="en-US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 Box 3">
            <a:extLst>
              <a:ext uri="{FF2B5EF4-FFF2-40B4-BE49-F238E27FC236}">
                <a16:creationId xmlns:a16="http://schemas.microsoft.com/office/drawing/2014/main" id="{52490023-4DBE-4032-B860-0E46C20A0D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4950" y="652908"/>
            <a:ext cx="9329738" cy="35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9pPr>
          </a:lstStyle>
          <a:p>
            <a:pPr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1600" kern="0" dirty="0">
                <a:solidFill>
                  <a:srgbClr val="000066"/>
                </a:solidFill>
              </a:rPr>
              <a:t>7</a:t>
            </a:r>
            <a:r>
              <a:rPr lang="en-US" altLang="ko-KR" sz="1600" kern="0">
                <a:solidFill>
                  <a:srgbClr val="000066"/>
                </a:solidFill>
              </a:rPr>
              <a:t>. </a:t>
            </a:r>
            <a:r>
              <a:rPr lang="ko-KR" altLang="en-US" sz="1600" kern="0">
                <a:solidFill>
                  <a:srgbClr val="000066"/>
                </a:solidFill>
              </a:rPr>
              <a:t>제품</a:t>
            </a:r>
            <a:r>
              <a:rPr lang="en-US" altLang="ko-KR" sz="1600" kern="0">
                <a:solidFill>
                  <a:srgbClr val="000066"/>
                </a:solidFill>
              </a:rPr>
              <a:t>(</a:t>
            </a:r>
            <a:r>
              <a:rPr lang="ko-KR" altLang="en-US" sz="1600" kern="0">
                <a:solidFill>
                  <a:srgbClr val="000066"/>
                </a:solidFill>
              </a:rPr>
              <a:t>생산품</a:t>
            </a:r>
            <a:r>
              <a:rPr lang="en-US" altLang="ko-KR" sz="1600" kern="0">
                <a:solidFill>
                  <a:srgbClr val="000066"/>
                </a:solidFill>
              </a:rPr>
              <a:t>) </a:t>
            </a:r>
            <a:r>
              <a:rPr lang="ko-KR" altLang="en-US" sz="1600" kern="0">
                <a:solidFill>
                  <a:srgbClr val="000066"/>
                </a:solidFill>
              </a:rPr>
              <a:t>출고</a:t>
            </a:r>
            <a:endParaRPr lang="en-US" altLang="ko-KR" sz="1600" kern="0" dirty="0">
              <a:solidFill>
                <a:srgbClr val="000066"/>
              </a:solidFill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30CBC8AB-77C8-4E18-8EEC-757D3A2475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7642044"/>
              </p:ext>
            </p:extLst>
          </p:nvPr>
        </p:nvGraphicFramePr>
        <p:xfrm>
          <a:off x="343694" y="1053328"/>
          <a:ext cx="9191094" cy="5151763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72728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18286">
                  <a:extLst>
                    <a:ext uri="{9D8B030D-6E8A-4147-A177-3AD203B41FA5}">
                      <a16:colId xmlns:a16="http://schemas.microsoft.com/office/drawing/2014/main" val="1336206105"/>
                    </a:ext>
                  </a:extLst>
                </a:gridCol>
              </a:tblGrid>
              <a:tr h="49536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TO-BE PROCESS</a:t>
                      </a:r>
                      <a:endParaRPr lang="ko-KR" altLang="en-US" sz="1400" b="0" dirty="0">
                        <a:solidFill>
                          <a:schemeClr val="bg1"/>
                        </a:solidFill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 marL="71984" marR="71984" marT="45699" marB="4569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9681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>
                          <a:solidFill>
                            <a:schemeClr val="bg1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주요내용</a:t>
                      </a:r>
                      <a:endParaRPr lang="ko-KR" altLang="en-US" sz="1400" b="0" dirty="0">
                        <a:solidFill>
                          <a:schemeClr val="bg1"/>
                        </a:solidFill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 marL="71984" marR="71984" marT="45699" marB="4569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56402">
                <a:tc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solidFill>
                          <a:srgbClr val="000000"/>
                        </a:solidFill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 marL="91421" marR="91421" marT="45699" marB="4569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400" b="0">
                        <a:solidFill>
                          <a:srgbClr val="000000"/>
                        </a:solidFill>
                        <a:latin typeface="HY헤드라인M" pitchFamily="18" charset="-127"/>
                        <a:ea typeface="HY헤드라인M" pitchFamily="18" charset="-127"/>
                      </a:endParaRPr>
                    </a:p>
                    <a:p>
                      <a:pPr marL="171450" indent="-171450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100" b="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특정 고객사</a:t>
                      </a:r>
                      <a:r>
                        <a:rPr lang="en-US" altLang="ko-KR" sz="1100" b="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(</a:t>
                      </a:r>
                      <a:r>
                        <a:rPr lang="ko-KR" altLang="en-US" sz="1100" b="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이녹스등</a:t>
                      </a:r>
                      <a:r>
                        <a:rPr lang="en-US" altLang="ko-KR" sz="1100" b="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)</a:t>
                      </a:r>
                      <a:r>
                        <a:rPr lang="ko-KR" altLang="en-US" sz="1100" b="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에 출고 하는 제품은 </a:t>
                      </a:r>
                      <a:r>
                        <a:rPr lang="en-US" altLang="ko-KR" sz="1100" b="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ERP</a:t>
                      </a:r>
                      <a:r>
                        <a:rPr lang="ko-KR" altLang="en-US" sz="1100" b="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에서 출하지시내역을 연동받아 </a:t>
                      </a:r>
                      <a:r>
                        <a:rPr lang="en-US" altLang="ko-KR" sz="1100" b="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MES</a:t>
                      </a:r>
                      <a:r>
                        <a:rPr lang="ko-KR" altLang="en-US" sz="1100" b="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에서 출고처리 하고 출고된 정보를 </a:t>
                      </a:r>
                      <a:r>
                        <a:rPr lang="en-US" altLang="ko-KR" sz="1100" b="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ERP</a:t>
                      </a:r>
                      <a:r>
                        <a:rPr lang="ko-KR" altLang="en-US" sz="1100" b="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로 연동한다</a:t>
                      </a:r>
                      <a:r>
                        <a:rPr lang="en-US" altLang="ko-KR" sz="1100" b="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.</a:t>
                      </a:r>
                    </a:p>
                    <a:p>
                      <a:pPr marL="171450" indent="-171450" latinLnBrk="1">
                        <a:buFont typeface="Wingdings" panose="05000000000000000000" pitchFamily="2" charset="2"/>
                        <a:buChar char="§"/>
                      </a:pPr>
                      <a:endParaRPr lang="en-US" altLang="ko-KR" sz="1100" b="0">
                        <a:solidFill>
                          <a:srgbClr val="000000"/>
                        </a:solidFill>
                        <a:latin typeface="HY헤드라인M" pitchFamily="18" charset="-127"/>
                        <a:ea typeface="HY헤드라인M" pitchFamily="18" charset="-127"/>
                      </a:endParaRPr>
                    </a:p>
                    <a:p>
                      <a:pPr marL="171450" indent="-171450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100" b="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출고에 투입되는 생산품의 수량은 </a:t>
                      </a:r>
                      <a:r>
                        <a:rPr lang="en-US" altLang="ko-KR" sz="1100" b="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MES </a:t>
                      </a:r>
                      <a:r>
                        <a:rPr lang="ko-KR" altLang="en-US" sz="1100" b="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재공테이블에서 조회하여 투입한다</a:t>
                      </a:r>
                      <a:r>
                        <a:rPr lang="en-US" altLang="ko-KR" sz="1100" b="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.</a:t>
                      </a:r>
                    </a:p>
                    <a:p>
                      <a:pPr marL="171450" indent="-171450" latinLnBrk="1">
                        <a:buFont typeface="Wingdings" panose="05000000000000000000" pitchFamily="2" charset="2"/>
                        <a:buChar char="§"/>
                      </a:pPr>
                      <a:endParaRPr lang="en-US" altLang="ko-KR" sz="1100" b="0">
                        <a:solidFill>
                          <a:srgbClr val="000000"/>
                        </a:solidFill>
                        <a:latin typeface="HY헤드라인M" pitchFamily="18" charset="-127"/>
                        <a:ea typeface="HY헤드라인M" pitchFamily="18" charset="-127"/>
                      </a:endParaRPr>
                    </a:p>
                    <a:p>
                      <a:pPr marL="171450" indent="-171450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100" b="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고객사별 라벨을 생성하고 </a:t>
                      </a:r>
                      <a:r>
                        <a:rPr lang="en-US" altLang="ko-KR" sz="1100" b="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ERP</a:t>
                      </a:r>
                      <a:r>
                        <a:rPr lang="ko-KR" altLang="en-US" sz="1100" b="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로 해당 출고내역을 연동하여 출고처리를 한다</a:t>
                      </a:r>
                      <a:r>
                        <a:rPr lang="en-US" altLang="ko-KR" sz="1100" b="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.</a:t>
                      </a:r>
                    </a:p>
                    <a:p>
                      <a:pPr marL="0" indent="0" latinLnBrk="1">
                        <a:buFont typeface="Wingdings" panose="05000000000000000000" pitchFamily="2" charset="2"/>
                        <a:buNone/>
                      </a:pPr>
                      <a:endParaRPr lang="en-US" altLang="ko-KR" sz="1100" b="0">
                        <a:solidFill>
                          <a:srgbClr val="000000"/>
                        </a:solidFill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 marL="91421" marR="91421" marT="45699" marB="4569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9101660D-F980-46F5-8A98-CFB183C0A5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702" y="1793781"/>
            <a:ext cx="7118660" cy="4227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2545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>
            <a:extLst>
              <a:ext uri="{FF2B5EF4-FFF2-40B4-BE49-F238E27FC236}">
                <a16:creationId xmlns:a16="http://schemas.microsoft.com/office/drawing/2014/main" id="{87FAE563-A712-43E5-857E-A3C4ECA43BAB}"/>
              </a:ext>
            </a:extLst>
          </p:cNvPr>
          <p:cNvSpPr txBox="1">
            <a:spLocks noChangeArrowheads="1"/>
          </p:cNvSpPr>
          <p:nvPr/>
        </p:nvSpPr>
        <p:spPr bwMode="black">
          <a:xfrm>
            <a:off x="199678" y="128419"/>
            <a:ext cx="6120000" cy="3666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 anchor="ctr"/>
          <a:lstStyle>
            <a:lvl1pPr marL="381000" indent="-38100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9pPr>
          </a:lstStyle>
          <a:p>
            <a:pPr marL="0" indent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ko-KR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en-US" altLang="ko-KR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진행 현황</a:t>
            </a:r>
            <a:r>
              <a:rPr lang="en-US" altLang="ko-KR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(ERP)</a:t>
            </a:r>
            <a:r>
              <a:rPr lang="ko-KR" altLang="en-US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 Box 3">
            <a:extLst>
              <a:ext uri="{FF2B5EF4-FFF2-40B4-BE49-F238E27FC236}">
                <a16:creationId xmlns:a16="http://schemas.microsoft.com/office/drawing/2014/main" id="{68027968-76FF-4FDB-8870-302E5320CB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1112" y="806515"/>
            <a:ext cx="936104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9pPr>
          </a:lstStyle>
          <a:p>
            <a:pPr eaLnBrk="1" fontAlgn="base" latinLnBrk="0" hangingPunct="1">
              <a:spcBef>
                <a:spcPct val="0"/>
              </a:spcBef>
              <a:spcAft>
                <a:spcPct val="0"/>
              </a:spcAft>
            </a:pPr>
            <a:r>
              <a:rPr lang="en-US" altLang="ko-KR" sz="1600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sz="1600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구축 진행 현황</a:t>
            </a:r>
            <a:endParaRPr lang="en-US" altLang="ko-KR" sz="16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E256C3F-FBA6-4211-ADE6-E6A2CE4800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166102"/>
              </p:ext>
            </p:extLst>
          </p:nvPr>
        </p:nvGraphicFramePr>
        <p:xfrm>
          <a:off x="361112" y="1379740"/>
          <a:ext cx="9127598" cy="4229408"/>
        </p:xfrm>
        <a:graphic>
          <a:graphicData uri="http://schemas.openxmlformats.org/drawingml/2006/table">
            <a:tbl>
              <a:tblPr firstRow="1" firstCol="1" bandRow="1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1347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766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920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3134065057"/>
                    </a:ext>
                  </a:extLst>
                </a:gridCol>
              </a:tblGrid>
              <a:tr h="512315">
                <a:tc>
                  <a:txBody>
                    <a:bodyPr/>
                    <a:lstStyle/>
                    <a:p>
                      <a:pPr algn="ctr" latinLnBrk="1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400" kern="100">
                          <a:effectLst/>
                          <a:latin typeface="+mn-ea"/>
                          <a:ea typeface="+mn-ea"/>
                        </a:rPr>
                        <a:t>구분</a:t>
                      </a:r>
                      <a:endParaRPr lang="ko-KR" sz="1400" kern="10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400" kern="100">
                          <a:effectLst/>
                          <a:latin typeface="+mn-ea"/>
                          <a:ea typeface="+mn-ea"/>
                        </a:rPr>
                        <a:t>주요구축 적용현황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400" kern="100">
                          <a:effectLst/>
                          <a:latin typeface="+mn-ea"/>
                          <a:ea typeface="+mn-ea"/>
                        </a:rPr>
                        <a:t>진행율</a:t>
                      </a:r>
                      <a:endParaRPr lang="ko-KR" sz="1400" kern="10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400" kern="100">
                          <a:effectLst/>
                          <a:latin typeface="+mn-ea"/>
                          <a:ea typeface="+mn-ea"/>
                          <a:cs typeface="Times New Roman"/>
                        </a:rPr>
                        <a:t>비고</a:t>
                      </a:r>
                      <a:endParaRPr lang="ko-KR" sz="1400" kern="10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23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lang="en-US" altLang="ko-KR" sz="1200" b="1" kern="1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WEB</a:t>
                      </a:r>
                      <a:r>
                        <a:rPr lang="ko-KR" altLang="en-US" sz="1200" b="1" kern="1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환경과 </a:t>
                      </a:r>
                      <a:r>
                        <a:rPr lang="en-US" altLang="ko-KR" sz="1200" b="1" kern="1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C/S</a:t>
                      </a:r>
                      <a:r>
                        <a:rPr lang="ko-KR" altLang="en-US" sz="1200" b="1" kern="1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환경의 장점 반영</a:t>
                      </a:r>
                      <a:r>
                        <a:rPr lang="en-US" altLang="ko-KR" sz="1200" b="1" kern="1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( Smart Client )</a:t>
                      </a:r>
                    </a:p>
                    <a:p>
                      <a:pPr marL="285750" indent="-285750" algn="l" latinLnBrk="1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lang="en-US" altLang="ko-KR" sz="1200" b="1" kern="1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Data Configuration</a:t>
                      </a:r>
                      <a:r>
                        <a:rPr lang="ko-KR" altLang="en-US" sz="1200" b="1" kern="1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에 의한 다양한 업무 프로세스 적용가능</a:t>
                      </a:r>
                      <a:r>
                        <a:rPr lang="en-US" altLang="ko-KR" sz="1200" b="1" kern="1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 marL="108000" marR="108000" marT="180000" marB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63500" marR="0" lvl="0" indent="0" algn="ctr" defTabSz="914400" rtl="0" eaLnBrk="1" fontAlgn="auto" latinLnBrk="1" hangingPunct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1" kern="1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Times New Roman"/>
                        </a:rPr>
                        <a:t>100%</a:t>
                      </a:r>
                      <a:endParaRPr lang="ko-KR" altLang="ko-KR" sz="1300" b="1" kern="1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63500" marR="0" lvl="0" indent="0" algn="l" defTabSz="914400" rtl="0" eaLnBrk="1" fontAlgn="auto" latinLnBrk="1" hangingPunct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ko-KR" sz="1300" b="1" kern="1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108000" marR="108000" marT="180000" marB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4266201"/>
                  </a:ext>
                </a:extLst>
              </a:tr>
              <a:tr h="5123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기준정보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200" b="1" kern="1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Times New Roman"/>
                        </a:rPr>
                        <a:t>제품</a:t>
                      </a:r>
                      <a:r>
                        <a:rPr lang="en-US" altLang="ko-KR" sz="1200" b="1" kern="1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Times New Roman"/>
                        </a:rPr>
                        <a:t>,</a:t>
                      </a:r>
                      <a:r>
                        <a:rPr lang="ko-KR" altLang="en-US" sz="1200" b="1" kern="1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Times New Roman"/>
                        </a:rPr>
                        <a:t>반제품</a:t>
                      </a:r>
                      <a:r>
                        <a:rPr lang="en-US" altLang="ko-KR" sz="1200" b="1" kern="1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Times New Roman"/>
                        </a:rPr>
                        <a:t>,</a:t>
                      </a:r>
                      <a:r>
                        <a:rPr lang="ko-KR" altLang="en-US" sz="1200" b="1" kern="1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Times New Roman"/>
                        </a:rPr>
                        <a:t>원자재 품목코드 </a:t>
                      </a:r>
                      <a:r>
                        <a:rPr lang="ko-KR" altLang="en-US" sz="1200" b="1" kern="1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Times New Roman"/>
                        </a:rPr>
                        <a:t>채번규정</a:t>
                      </a:r>
                      <a:r>
                        <a:rPr lang="ko-KR" altLang="en-US" sz="1200" b="1" kern="1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Times New Roman"/>
                        </a:rPr>
                        <a:t> 확정 및 적용</a:t>
                      </a:r>
                    </a:p>
                    <a:p>
                      <a:pPr marL="285750" indent="-285750" algn="l" latinLnBrk="1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200" b="1" kern="1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Times New Roman"/>
                        </a:rPr>
                        <a:t>현재 사용중인 모든 자재 품목코드화 시스템 등록 및 사용</a:t>
                      </a:r>
                    </a:p>
                    <a:p>
                      <a:pPr marL="285750" indent="-285750" algn="l" latinLnBrk="1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200" b="1" kern="1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Times New Roman"/>
                        </a:rPr>
                        <a:t>공정별 품목코드 </a:t>
                      </a:r>
                      <a:r>
                        <a:rPr lang="ko-KR" altLang="en-US" sz="1200" b="1" kern="1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Times New Roman"/>
                        </a:rPr>
                        <a:t>채번하여</a:t>
                      </a:r>
                      <a:r>
                        <a:rPr lang="ko-KR" altLang="en-US" sz="1200" b="1" kern="1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Times New Roman"/>
                        </a:rPr>
                        <a:t> </a:t>
                      </a:r>
                      <a:r>
                        <a:rPr lang="en-US" altLang="ko-KR" sz="1200" b="1" kern="1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Times New Roman"/>
                        </a:rPr>
                        <a:t>BOM </a:t>
                      </a:r>
                      <a:r>
                        <a:rPr lang="ko-KR" altLang="en-US" sz="1200" b="1" kern="1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Times New Roman"/>
                        </a:rPr>
                        <a:t>구성 및 작업지시 활용</a:t>
                      </a:r>
                    </a:p>
                    <a:p>
                      <a:pPr marL="285750" indent="-285750" algn="l" latinLnBrk="1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200" b="1" kern="1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Times New Roman"/>
                        </a:rPr>
                        <a:t>품목코드</a:t>
                      </a:r>
                      <a:r>
                        <a:rPr lang="en-US" altLang="ko-KR" sz="1200" b="1" kern="1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Times New Roman"/>
                        </a:rPr>
                        <a:t>,BOM, Routing </a:t>
                      </a:r>
                      <a:r>
                        <a:rPr lang="ko-KR" altLang="en-US" sz="1200" b="1" kern="1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Times New Roman"/>
                        </a:rPr>
                        <a:t>등 기준정보 시스템 운영</a:t>
                      </a:r>
                    </a:p>
                  </a:txBody>
                  <a:tcPr marL="108000" marR="108000" marT="180000" marB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63500" marR="0" lvl="0" indent="0" algn="ctr" defTabSz="914400" rtl="0" eaLnBrk="1" fontAlgn="auto" latinLnBrk="1" hangingPunct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1" kern="1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Times New Roman"/>
                        </a:rPr>
                        <a:t>50%</a:t>
                      </a:r>
                      <a:endParaRPr lang="ko-KR" altLang="ko-KR" sz="1300" b="1" kern="1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63500" algn="l" latinLnBrk="1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endParaRPr lang="ko-KR" sz="1300" b="1" kern="1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108000" marR="108000" marT="180000" marB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261042"/>
                  </a:ext>
                </a:extLst>
              </a:tr>
              <a:tr h="5123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영업관리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lang="en-US" altLang="ko-KR" sz="1200" b="1" kern="1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Times New Roman"/>
                        </a:rPr>
                        <a:t>4</a:t>
                      </a:r>
                      <a:r>
                        <a:rPr lang="ko-KR" altLang="en-US" sz="1200" b="1" kern="1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Times New Roman"/>
                        </a:rPr>
                        <a:t>주 일별 </a:t>
                      </a:r>
                      <a:r>
                        <a:rPr lang="en-US" altLang="ko-KR" sz="1200" b="1" kern="1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Times New Roman"/>
                        </a:rPr>
                        <a:t>12</a:t>
                      </a:r>
                      <a:r>
                        <a:rPr lang="ko-KR" altLang="en-US" sz="1200" b="1" kern="1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Times New Roman"/>
                        </a:rPr>
                        <a:t>주 주별  판매계획등록 및 관리</a:t>
                      </a:r>
                    </a:p>
                    <a:p>
                      <a:pPr marL="285750" indent="-285750" algn="l" latinLnBrk="1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200" b="1" kern="1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Times New Roman"/>
                        </a:rPr>
                        <a:t>확장성을 고려한 수주형태별로 수주를 시스템에 등록하여 관리</a:t>
                      </a:r>
                    </a:p>
                    <a:p>
                      <a:pPr marL="285750" indent="-285750" algn="l" latinLnBrk="1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200" b="1" kern="1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Times New Roman"/>
                        </a:rPr>
                        <a:t>수주정보를 참조한 출고처리로 </a:t>
                      </a:r>
                      <a:r>
                        <a:rPr lang="ko-KR" altLang="en-US" sz="1200" b="1" kern="1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Times New Roman"/>
                        </a:rPr>
                        <a:t>수주잔량</a:t>
                      </a:r>
                      <a:r>
                        <a:rPr lang="ko-KR" altLang="en-US" sz="1200" b="1" kern="1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Times New Roman"/>
                        </a:rPr>
                        <a:t> 및 제품재고관리 기능 </a:t>
                      </a:r>
                    </a:p>
                    <a:p>
                      <a:pPr marL="285750" indent="-285750" algn="l" latinLnBrk="1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200" b="1" kern="1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Times New Roman"/>
                        </a:rPr>
                        <a:t>영업에서 수출 업무 진행에 대한 통관정보</a:t>
                      </a:r>
                      <a:r>
                        <a:rPr lang="en-US" altLang="ko-KR" sz="1200" b="1" kern="1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Times New Roman"/>
                        </a:rPr>
                        <a:t>, B/L</a:t>
                      </a:r>
                      <a:r>
                        <a:rPr lang="ko-KR" altLang="en-US" sz="1200" b="1" kern="1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Times New Roman"/>
                        </a:rPr>
                        <a:t>정보 등록 및 관리</a:t>
                      </a:r>
                    </a:p>
                  </a:txBody>
                  <a:tcPr marL="108000" marR="108000" marT="180000" marB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63500" marR="0" lvl="0" indent="0" algn="ctr" defTabSz="914400" rtl="0" eaLnBrk="1" fontAlgn="auto" latinLnBrk="1" hangingPunct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Times New Roman"/>
                        </a:rPr>
                        <a:t>60%</a:t>
                      </a:r>
                      <a:endParaRPr lang="ko-KR" altLang="ko-KR" sz="1200" b="1" kern="1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63500" marR="0" lvl="0" indent="0" algn="l" defTabSz="914400" rtl="0" eaLnBrk="1" fontAlgn="auto" latinLnBrk="1" hangingPunct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ko-KR" sz="1200" b="1" kern="1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108000" marR="108000" marT="180000" marB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06657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227914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>
            <a:extLst>
              <a:ext uri="{FF2B5EF4-FFF2-40B4-BE49-F238E27FC236}">
                <a16:creationId xmlns:a16="http://schemas.microsoft.com/office/drawing/2014/main" id="{87FAE563-A712-43E5-857E-A3C4ECA43BAB}"/>
              </a:ext>
            </a:extLst>
          </p:cNvPr>
          <p:cNvSpPr txBox="1">
            <a:spLocks noChangeArrowheads="1"/>
          </p:cNvSpPr>
          <p:nvPr/>
        </p:nvSpPr>
        <p:spPr bwMode="black">
          <a:xfrm>
            <a:off x="199678" y="128419"/>
            <a:ext cx="6120000" cy="3666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 anchor="ctr"/>
          <a:lstStyle>
            <a:lvl1pPr marL="381000" indent="-38100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9pPr>
          </a:lstStyle>
          <a:p>
            <a:pPr marL="0" indent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ko-KR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en-US" altLang="ko-KR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진행 현황</a:t>
            </a:r>
            <a:r>
              <a:rPr lang="en-US" altLang="ko-KR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(ERP)</a:t>
            </a:r>
            <a:r>
              <a:rPr lang="ko-KR" altLang="en-US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 Box 3">
            <a:extLst>
              <a:ext uri="{FF2B5EF4-FFF2-40B4-BE49-F238E27FC236}">
                <a16:creationId xmlns:a16="http://schemas.microsoft.com/office/drawing/2014/main" id="{68027968-76FF-4FDB-8870-302E5320CB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1112" y="806515"/>
            <a:ext cx="936104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9pPr>
          </a:lstStyle>
          <a:p>
            <a:pPr eaLnBrk="1" fontAlgn="base" latinLnBrk="0" hangingPunct="1">
              <a:spcBef>
                <a:spcPct val="0"/>
              </a:spcBef>
              <a:spcAft>
                <a:spcPct val="0"/>
              </a:spcAft>
            </a:pPr>
            <a:r>
              <a:rPr lang="en-US" altLang="ko-KR" sz="1600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sz="1600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구축 진행 현황</a:t>
            </a:r>
            <a:endParaRPr lang="en-US" altLang="ko-KR" sz="16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E256C3F-FBA6-4211-ADE6-E6A2CE4800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9441922"/>
              </p:ext>
            </p:extLst>
          </p:nvPr>
        </p:nvGraphicFramePr>
        <p:xfrm>
          <a:off x="361112" y="1379740"/>
          <a:ext cx="9127598" cy="3904777"/>
        </p:xfrm>
        <a:graphic>
          <a:graphicData uri="http://schemas.openxmlformats.org/drawingml/2006/table">
            <a:tbl>
              <a:tblPr firstRow="1" firstCol="1" bandRow="1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1347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766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920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3134065057"/>
                    </a:ext>
                  </a:extLst>
                </a:gridCol>
              </a:tblGrid>
              <a:tr h="512315">
                <a:tc>
                  <a:txBody>
                    <a:bodyPr/>
                    <a:lstStyle/>
                    <a:p>
                      <a:pPr algn="ctr" latinLnBrk="1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400" kern="100">
                          <a:effectLst/>
                          <a:latin typeface="+mn-ea"/>
                          <a:ea typeface="+mn-ea"/>
                        </a:rPr>
                        <a:t>구분</a:t>
                      </a:r>
                      <a:endParaRPr lang="ko-KR" sz="1400" kern="10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400" kern="100">
                          <a:effectLst/>
                          <a:latin typeface="+mn-ea"/>
                          <a:ea typeface="+mn-ea"/>
                        </a:rPr>
                        <a:t>주요구축 적용현황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400" kern="100">
                          <a:effectLst/>
                          <a:latin typeface="+mn-ea"/>
                          <a:ea typeface="+mn-ea"/>
                        </a:rPr>
                        <a:t>진행율</a:t>
                      </a:r>
                      <a:endParaRPr lang="ko-KR" sz="1400" kern="10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400" kern="100">
                          <a:effectLst/>
                          <a:latin typeface="+mn-ea"/>
                          <a:ea typeface="+mn-ea"/>
                          <a:cs typeface="Times New Roman"/>
                        </a:rPr>
                        <a:t>비고</a:t>
                      </a:r>
                      <a:endParaRPr lang="ko-KR" sz="1400" kern="10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23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구매관리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200" b="1" kern="1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소요량 산출된 요청에 대해 수기로 구매발주 진행</a:t>
                      </a:r>
                      <a:endParaRPr lang="en-US" altLang="ko-KR" sz="1200" b="1" kern="1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285750" indent="-285750" algn="l" latinLnBrk="1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200" b="1" kern="1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구매입고 수불 진행</a:t>
                      </a:r>
                      <a:endParaRPr lang="en-US" altLang="ko-KR" sz="1200" b="1" kern="1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285750" indent="-285750" algn="l" latinLnBrk="1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200" b="1" kern="1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수입업무 진행 </a:t>
                      </a:r>
                      <a:r>
                        <a:rPr lang="en-US" altLang="ko-KR" sz="1200" b="1" kern="1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( BL / </a:t>
                      </a:r>
                      <a:r>
                        <a:rPr lang="ko-KR" altLang="en-US" sz="1200" b="1" kern="1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통관 </a:t>
                      </a:r>
                      <a:r>
                        <a:rPr lang="en-US" altLang="ko-KR" sz="1200" b="1" kern="1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]</a:t>
                      </a:r>
                    </a:p>
                    <a:p>
                      <a:pPr marL="285750" indent="-285750" algn="l" latinLnBrk="1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200" b="1" kern="1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재고마감 및 실사 진행 및 재고 조정</a:t>
                      </a:r>
                      <a:endParaRPr lang="en-US" altLang="ko-KR" sz="1200" b="1" kern="1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8000" marR="108000" marT="180000" marB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63500" marR="0" lvl="0" indent="0" algn="ctr" defTabSz="914400" rtl="0" eaLnBrk="1" fontAlgn="auto" latinLnBrk="1" hangingPunct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1" kern="1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Times New Roman"/>
                        </a:rPr>
                        <a:t>60%</a:t>
                      </a:r>
                      <a:endParaRPr lang="ko-KR" altLang="ko-KR" sz="1300" b="1" kern="1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63500" marR="0" lvl="0" indent="0" algn="l" defTabSz="914400" rtl="0" eaLnBrk="1" fontAlgn="auto" latinLnBrk="1" hangingPunct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ko-KR" sz="1300" b="1" kern="1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108000" marR="108000" marT="180000" marB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4266201"/>
                  </a:ext>
                </a:extLst>
              </a:tr>
              <a:tr h="5123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생산관리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lang="en-US" altLang="ko-KR" sz="1200" b="1" kern="1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Times New Roman"/>
                        </a:rPr>
                        <a:t>4</a:t>
                      </a:r>
                      <a:r>
                        <a:rPr lang="ko-KR" altLang="en-US" sz="1200" b="1" kern="1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Times New Roman"/>
                        </a:rPr>
                        <a:t>주 일별 </a:t>
                      </a:r>
                      <a:r>
                        <a:rPr lang="en-US" altLang="ko-KR" sz="1200" b="1" kern="1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Times New Roman"/>
                        </a:rPr>
                        <a:t>12</a:t>
                      </a:r>
                      <a:r>
                        <a:rPr lang="ko-KR" altLang="en-US" sz="1200" b="1" kern="1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Times New Roman"/>
                        </a:rPr>
                        <a:t>주 주별  생산계획</a:t>
                      </a:r>
                      <a:r>
                        <a:rPr lang="en-US" altLang="ko-KR" sz="1200" b="1" kern="1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Times New Roman"/>
                        </a:rPr>
                        <a:t>(MPS)  </a:t>
                      </a:r>
                      <a:r>
                        <a:rPr lang="ko-KR" altLang="en-US" sz="1200" b="1" kern="1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Times New Roman"/>
                        </a:rPr>
                        <a:t>등록 관리</a:t>
                      </a:r>
                    </a:p>
                    <a:p>
                      <a:pPr marL="285750" indent="-285750" algn="l" latinLnBrk="1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200" b="1" kern="1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Times New Roman"/>
                        </a:rPr>
                        <a:t>모델별로 반제품 및 원자재에 대한 소요량 관리가 가능한 </a:t>
                      </a:r>
                      <a:r>
                        <a:rPr lang="en-US" altLang="ko-KR" sz="1200" b="1" kern="1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Times New Roman"/>
                        </a:rPr>
                        <a:t>BOM</a:t>
                      </a:r>
                      <a:r>
                        <a:rPr lang="ko-KR" altLang="en-US" sz="1200" b="1" kern="1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Times New Roman"/>
                        </a:rPr>
                        <a:t>관리</a:t>
                      </a:r>
                    </a:p>
                    <a:p>
                      <a:pPr marL="285750" indent="-285750" algn="l" latinLnBrk="1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200" b="1" kern="1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Times New Roman"/>
                        </a:rPr>
                        <a:t>창고의 불량 관리로 모델에 대한 불량 수량관리 철저</a:t>
                      </a:r>
                    </a:p>
                    <a:p>
                      <a:pPr marL="285750" indent="-285750" algn="l" latinLnBrk="1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200" b="1" kern="1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Times New Roman"/>
                        </a:rPr>
                        <a:t>원자재에 대한   부서간 이동프로세스</a:t>
                      </a:r>
                      <a:r>
                        <a:rPr lang="en-US" altLang="ko-KR" sz="1200" b="1" kern="1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Times New Roman"/>
                        </a:rPr>
                        <a:t>(</a:t>
                      </a:r>
                      <a:r>
                        <a:rPr lang="ko-KR" altLang="en-US" sz="1200" b="1" kern="1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Times New Roman"/>
                        </a:rPr>
                        <a:t>창고간 재고관리</a:t>
                      </a:r>
                      <a:r>
                        <a:rPr lang="en-US" altLang="ko-KR" sz="1200" b="1" kern="1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Times New Roman"/>
                        </a:rPr>
                        <a:t>)</a:t>
                      </a:r>
                    </a:p>
                    <a:p>
                      <a:pPr marL="285750" indent="-285750" algn="l" latinLnBrk="1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lang="en-US" altLang="ko-KR" sz="1200" b="1" kern="1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Times New Roman"/>
                        </a:rPr>
                        <a:t>MES IF</a:t>
                      </a:r>
                      <a:r>
                        <a:rPr lang="ko-KR" altLang="en-US" sz="1200" b="1" kern="1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Times New Roman"/>
                        </a:rPr>
                        <a:t>로 </a:t>
                      </a:r>
                      <a:r>
                        <a:rPr lang="ko-KR" altLang="en-US" sz="1200" b="1" kern="1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Times New Roman"/>
                        </a:rPr>
                        <a:t>공정품별</a:t>
                      </a:r>
                      <a:r>
                        <a:rPr lang="ko-KR" altLang="en-US" sz="1200" b="1" kern="1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Times New Roman"/>
                        </a:rPr>
                        <a:t> 작업타임 및 불량유형 등록으로 생산수량 및 공정</a:t>
                      </a:r>
                      <a:r>
                        <a:rPr lang="en-US" altLang="ko-KR" sz="1200" b="1" kern="1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Times New Roman"/>
                        </a:rPr>
                        <a:t>(</a:t>
                      </a:r>
                      <a:r>
                        <a:rPr lang="ko-KR" altLang="en-US" sz="1200" b="1" kern="1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Times New Roman"/>
                        </a:rPr>
                        <a:t>작업장</a:t>
                      </a:r>
                      <a:r>
                        <a:rPr lang="en-US" altLang="ko-KR" sz="1200" b="1" kern="1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Times New Roman"/>
                        </a:rPr>
                        <a:t>)</a:t>
                      </a:r>
                      <a:r>
                        <a:rPr lang="ko-KR" altLang="en-US" sz="1200" b="1" kern="1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Times New Roman"/>
                        </a:rPr>
                        <a:t>별일별</a:t>
                      </a:r>
                      <a:r>
                        <a:rPr lang="ko-KR" altLang="en-US" sz="1200" b="1" kern="1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Times New Roman"/>
                        </a:rPr>
                        <a:t> 불량현황을 실시간으로 파악</a:t>
                      </a:r>
                    </a:p>
                  </a:txBody>
                  <a:tcPr marL="108000" marR="108000" marT="180000" marB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63500" marR="0" lvl="0" indent="0" algn="ctr" defTabSz="914400" rtl="0" eaLnBrk="1" fontAlgn="auto" latinLnBrk="1" hangingPunct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1" kern="1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Times New Roman"/>
                        </a:rPr>
                        <a:t>60%</a:t>
                      </a:r>
                      <a:endParaRPr lang="ko-KR" altLang="ko-KR" sz="1300" b="1" kern="1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63500" algn="l" latinLnBrk="1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endParaRPr lang="ko-KR" sz="1300" b="1" kern="1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108000" marR="108000" marT="180000" marB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2610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476739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>
            <a:extLst>
              <a:ext uri="{FF2B5EF4-FFF2-40B4-BE49-F238E27FC236}">
                <a16:creationId xmlns:a16="http://schemas.microsoft.com/office/drawing/2014/main" id="{87FAE563-A712-43E5-857E-A3C4ECA43BAB}"/>
              </a:ext>
            </a:extLst>
          </p:cNvPr>
          <p:cNvSpPr txBox="1">
            <a:spLocks noChangeArrowheads="1"/>
          </p:cNvSpPr>
          <p:nvPr/>
        </p:nvSpPr>
        <p:spPr bwMode="black">
          <a:xfrm>
            <a:off x="199678" y="128419"/>
            <a:ext cx="6120000" cy="3666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 anchor="ctr"/>
          <a:lstStyle>
            <a:lvl1pPr marL="381000" indent="-38100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9pPr>
          </a:lstStyle>
          <a:p>
            <a:pPr marL="0" indent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ko-KR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en-US" altLang="ko-KR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진행 현황</a:t>
            </a:r>
            <a:r>
              <a:rPr lang="en-US" altLang="ko-KR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(MES)</a:t>
            </a:r>
            <a:r>
              <a:rPr lang="ko-KR" altLang="en-US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 Box 3">
            <a:extLst>
              <a:ext uri="{FF2B5EF4-FFF2-40B4-BE49-F238E27FC236}">
                <a16:creationId xmlns:a16="http://schemas.microsoft.com/office/drawing/2014/main" id="{68027968-76FF-4FDB-8870-302E5320CB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1112" y="806515"/>
            <a:ext cx="936104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9pPr>
          </a:lstStyle>
          <a:p>
            <a:pPr eaLnBrk="1" fontAlgn="base" latinLnBrk="0" hangingPunct="1">
              <a:spcBef>
                <a:spcPct val="0"/>
              </a:spcBef>
              <a:spcAft>
                <a:spcPct val="0"/>
              </a:spcAft>
            </a:pPr>
            <a:r>
              <a:rPr lang="en-US" altLang="ko-KR" sz="1600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sz="1600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구축 진행 현황</a:t>
            </a:r>
            <a:endParaRPr lang="en-US" altLang="ko-KR" sz="16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E256C3F-FBA6-4211-ADE6-E6A2CE4800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4296752"/>
              </p:ext>
            </p:extLst>
          </p:nvPr>
        </p:nvGraphicFramePr>
        <p:xfrm>
          <a:off x="361112" y="1379740"/>
          <a:ext cx="9127598" cy="4503728"/>
        </p:xfrm>
        <a:graphic>
          <a:graphicData uri="http://schemas.openxmlformats.org/drawingml/2006/table">
            <a:tbl>
              <a:tblPr firstRow="1" firstCol="1" bandRow="1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1347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766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920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3134065057"/>
                    </a:ext>
                  </a:extLst>
                </a:gridCol>
              </a:tblGrid>
              <a:tr h="512315">
                <a:tc>
                  <a:txBody>
                    <a:bodyPr/>
                    <a:lstStyle/>
                    <a:p>
                      <a:pPr algn="ctr" latinLnBrk="1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400" kern="100">
                          <a:effectLst/>
                          <a:latin typeface="+mn-ea"/>
                          <a:ea typeface="+mn-ea"/>
                        </a:rPr>
                        <a:t>구분</a:t>
                      </a:r>
                      <a:endParaRPr lang="ko-KR" sz="1400" kern="10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400" kern="100">
                          <a:effectLst/>
                          <a:latin typeface="+mn-ea"/>
                          <a:ea typeface="+mn-ea"/>
                        </a:rPr>
                        <a:t>주요구축 적용현황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400" kern="100">
                          <a:effectLst/>
                          <a:latin typeface="+mn-ea"/>
                          <a:ea typeface="+mn-ea"/>
                        </a:rPr>
                        <a:t>진행율</a:t>
                      </a:r>
                      <a:endParaRPr lang="ko-KR" sz="1400" kern="10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400" kern="100">
                          <a:effectLst/>
                          <a:latin typeface="+mn-ea"/>
                          <a:ea typeface="+mn-ea"/>
                          <a:cs typeface="Times New Roman"/>
                        </a:rPr>
                        <a:t>비고</a:t>
                      </a:r>
                      <a:endParaRPr lang="ko-KR" sz="1400" kern="10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23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lang="en-US" altLang="ko-KR" sz="1200" b="1" kern="1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WEB</a:t>
                      </a:r>
                      <a:r>
                        <a:rPr lang="ko-KR" altLang="en-US" sz="1200" b="1" kern="1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환경과 </a:t>
                      </a:r>
                      <a:r>
                        <a:rPr lang="en-US" altLang="ko-KR" sz="1200" b="1" kern="1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C/S</a:t>
                      </a:r>
                      <a:r>
                        <a:rPr lang="ko-KR" altLang="en-US" sz="1200" b="1" kern="1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환경의 장점 반영</a:t>
                      </a:r>
                      <a:r>
                        <a:rPr lang="en-US" altLang="ko-KR" sz="1200" b="1" kern="1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( Smart Client )</a:t>
                      </a:r>
                    </a:p>
                    <a:p>
                      <a:pPr marL="285750" indent="-285750" algn="l" latinLnBrk="1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lang="en-US" altLang="ko-KR" sz="1200" b="1" kern="1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Data Configuration</a:t>
                      </a:r>
                      <a:r>
                        <a:rPr lang="ko-KR" altLang="en-US" sz="1200" b="1" kern="1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에 의한 다양한 업무 프로세스 적용가능</a:t>
                      </a:r>
                      <a:r>
                        <a:rPr lang="en-US" altLang="ko-KR" sz="1200" b="1" kern="1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 marL="108000" marR="108000" marT="180000" marB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63500" marR="0" lvl="0" indent="0" algn="ctr" defTabSz="914400" rtl="0" eaLnBrk="1" fontAlgn="auto" latinLnBrk="1" hangingPunct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1" kern="1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Times New Roman"/>
                        </a:rPr>
                        <a:t>100%</a:t>
                      </a:r>
                      <a:endParaRPr lang="ko-KR" altLang="ko-KR" sz="1300" b="1" kern="1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63500" marR="0" lvl="0" indent="0" algn="l" defTabSz="914400" rtl="0" eaLnBrk="1" fontAlgn="auto" latinLnBrk="1" hangingPunct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ko-KR" sz="1300" b="1" kern="1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108000" marR="108000" marT="180000" marB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4266201"/>
                  </a:ext>
                </a:extLst>
              </a:tr>
              <a:tr h="5123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기준정보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200" b="1" kern="1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Times New Roman"/>
                        </a:rPr>
                        <a:t>제품</a:t>
                      </a:r>
                      <a:r>
                        <a:rPr lang="en-US" altLang="ko-KR" sz="1200" b="1" kern="1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Times New Roman"/>
                        </a:rPr>
                        <a:t>, </a:t>
                      </a:r>
                      <a:r>
                        <a:rPr lang="ko-KR" altLang="en-US" sz="1200" b="1" kern="1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Times New Roman"/>
                        </a:rPr>
                        <a:t>반제품</a:t>
                      </a:r>
                      <a:r>
                        <a:rPr lang="en-US" altLang="ko-KR" sz="1200" b="1" kern="1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Times New Roman"/>
                        </a:rPr>
                        <a:t>, </a:t>
                      </a:r>
                      <a:r>
                        <a:rPr lang="ko-KR" altLang="en-US" sz="1200" b="1" kern="1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Times New Roman"/>
                        </a:rPr>
                        <a:t>원자재등의</a:t>
                      </a:r>
                      <a:r>
                        <a:rPr lang="ko-KR" altLang="en-US" sz="1200" b="1" kern="1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Times New Roman"/>
                        </a:rPr>
                        <a:t> 품목코드 </a:t>
                      </a:r>
                      <a:r>
                        <a:rPr lang="en-US" altLang="ko-KR" sz="1200" b="1" kern="1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Times New Roman"/>
                        </a:rPr>
                        <a:t>ERP</a:t>
                      </a:r>
                      <a:r>
                        <a:rPr lang="ko-KR" altLang="en-US" sz="1200" b="1" kern="1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Times New Roman"/>
                        </a:rPr>
                        <a:t>로 </a:t>
                      </a:r>
                      <a:r>
                        <a:rPr lang="ko-KR" altLang="en-US" sz="1200" b="1" kern="1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Times New Roman"/>
                        </a:rPr>
                        <a:t>연동받아</a:t>
                      </a:r>
                      <a:r>
                        <a:rPr lang="ko-KR" altLang="en-US" sz="1200" b="1" kern="1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Times New Roman"/>
                        </a:rPr>
                        <a:t> 적용</a:t>
                      </a:r>
                    </a:p>
                    <a:p>
                      <a:pPr marL="285750" indent="-285750" algn="l" latinLnBrk="1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200" b="1" kern="1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Times New Roman"/>
                        </a:rPr>
                        <a:t>설비정보 및 </a:t>
                      </a:r>
                      <a:r>
                        <a:rPr lang="ko-KR" altLang="en-US" sz="1200" b="1" kern="1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Times New Roman"/>
                        </a:rPr>
                        <a:t>금형정보를</a:t>
                      </a:r>
                      <a:r>
                        <a:rPr lang="ko-KR" altLang="en-US" sz="1200" b="1" kern="1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Times New Roman"/>
                        </a:rPr>
                        <a:t> </a:t>
                      </a:r>
                      <a:r>
                        <a:rPr lang="en-US" altLang="ko-KR" sz="1200" b="1" kern="1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Times New Roman"/>
                        </a:rPr>
                        <a:t>ERP</a:t>
                      </a:r>
                      <a:r>
                        <a:rPr lang="ko-KR" altLang="en-US" sz="1200" b="1" kern="1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Times New Roman"/>
                        </a:rPr>
                        <a:t>로 </a:t>
                      </a:r>
                      <a:r>
                        <a:rPr lang="ko-KR" altLang="en-US" sz="1200" b="1" kern="1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Times New Roman"/>
                        </a:rPr>
                        <a:t>연동받아</a:t>
                      </a:r>
                      <a:r>
                        <a:rPr lang="ko-KR" altLang="en-US" sz="1200" b="1" kern="1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Times New Roman"/>
                        </a:rPr>
                        <a:t> 적용</a:t>
                      </a:r>
                    </a:p>
                    <a:p>
                      <a:pPr marL="285750" indent="-285750" algn="l" latinLnBrk="1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200" b="1" kern="1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Times New Roman"/>
                        </a:rPr>
                        <a:t>공정정보</a:t>
                      </a:r>
                      <a:r>
                        <a:rPr lang="en-US" altLang="ko-KR" sz="1200" b="1" kern="1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Times New Roman"/>
                        </a:rPr>
                        <a:t>, </a:t>
                      </a:r>
                      <a:r>
                        <a:rPr lang="ko-KR" altLang="en-US" sz="1200" b="1" kern="1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Times New Roman"/>
                        </a:rPr>
                        <a:t>창고정보</a:t>
                      </a:r>
                      <a:r>
                        <a:rPr lang="en-US" altLang="ko-KR" sz="1200" b="1" kern="1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Times New Roman"/>
                        </a:rPr>
                        <a:t>, </a:t>
                      </a:r>
                      <a:r>
                        <a:rPr lang="ko-KR" altLang="en-US" sz="1200" b="1" kern="1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Times New Roman"/>
                        </a:rPr>
                        <a:t>검사정보</a:t>
                      </a:r>
                      <a:r>
                        <a:rPr lang="en-US" altLang="ko-KR" sz="1200" b="1" kern="1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Times New Roman"/>
                        </a:rPr>
                        <a:t>, </a:t>
                      </a:r>
                      <a:r>
                        <a:rPr lang="ko-KR" altLang="en-US" sz="1200" b="1" kern="1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Times New Roman"/>
                        </a:rPr>
                        <a:t>불량유형등</a:t>
                      </a:r>
                      <a:r>
                        <a:rPr lang="ko-KR" altLang="en-US" sz="1200" b="1" kern="1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Times New Roman"/>
                        </a:rPr>
                        <a:t> 기준정보 관리</a:t>
                      </a:r>
                    </a:p>
                    <a:p>
                      <a:pPr marL="285750" indent="-285750" algn="l" latinLnBrk="1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200" b="1" kern="1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Times New Roman"/>
                        </a:rPr>
                        <a:t>품목코드</a:t>
                      </a:r>
                      <a:r>
                        <a:rPr lang="en-US" altLang="ko-KR" sz="1200" b="1" kern="1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Times New Roman"/>
                        </a:rPr>
                        <a:t>, BOM, Routing </a:t>
                      </a:r>
                      <a:r>
                        <a:rPr lang="ko-KR" altLang="en-US" sz="1200" b="1" kern="1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Times New Roman"/>
                        </a:rPr>
                        <a:t>등 기준정보 시스템 운영 </a:t>
                      </a:r>
                      <a:r>
                        <a:rPr lang="en-US" altLang="ko-KR" sz="1200" b="1" kern="1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Times New Roman"/>
                        </a:rPr>
                        <a:t>(ERP</a:t>
                      </a:r>
                      <a:r>
                        <a:rPr lang="ko-KR" altLang="en-US" sz="1200" b="1" kern="1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Times New Roman"/>
                        </a:rPr>
                        <a:t>연동</a:t>
                      </a:r>
                      <a:r>
                        <a:rPr lang="en-US" altLang="ko-KR" sz="1200" b="1" kern="1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Times New Roman"/>
                        </a:rPr>
                        <a:t>)</a:t>
                      </a:r>
                      <a:endParaRPr lang="ko-KR" altLang="en-US" sz="1200" b="1" kern="1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108000" marR="108000" marT="180000" marB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63500" marR="0" lvl="0" indent="0" algn="ctr" defTabSz="914400" rtl="0" eaLnBrk="1" fontAlgn="auto" latinLnBrk="1" hangingPunct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1" kern="1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Times New Roman"/>
                        </a:rPr>
                        <a:t>50%</a:t>
                      </a:r>
                      <a:endParaRPr lang="ko-KR" altLang="ko-KR" sz="1300" b="1" kern="1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63500" algn="l" latinLnBrk="1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endParaRPr lang="ko-KR" sz="1300" b="1" kern="1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108000" marR="108000" marT="180000" marB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261042"/>
                  </a:ext>
                </a:extLst>
              </a:tr>
              <a:tr h="5123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생산관리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200" b="1" kern="1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Times New Roman"/>
                        </a:rPr>
                        <a:t>월별</a:t>
                      </a:r>
                      <a:r>
                        <a:rPr lang="en-US" altLang="ko-KR" sz="1200" b="1" kern="1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Times New Roman"/>
                        </a:rPr>
                        <a:t>/</a:t>
                      </a:r>
                      <a:r>
                        <a:rPr lang="ko-KR" altLang="en-US" sz="1200" b="1" kern="1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Times New Roman"/>
                        </a:rPr>
                        <a:t>주별로 일일 생산계획을 관리 하고 타부서 제공 </a:t>
                      </a:r>
                    </a:p>
                    <a:p>
                      <a:pPr marL="285750" indent="-285750" algn="l" latinLnBrk="1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lang="en-US" altLang="ko-KR" sz="1200" b="1" kern="1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Times New Roman"/>
                        </a:rPr>
                        <a:t>ERP</a:t>
                      </a:r>
                      <a:r>
                        <a:rPr lang="ko-KR" altLang="en-US" sz="1200" b="1" kern="1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Times New Roman"/>
                        </a:rPr>
                        <a:t>에서 연동되는 제조오더 정보를 관리 하고 확인 </a:t>
                      </a:r>
                    </a:p>
                    <a:p>
                      <a:pPr marL="285750" indent="-285750" algn="l" latinLnBrk="1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200" b="1" kern="1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Times New Roman"/>
                        </a:rPr>
                        <a:t>제조오더별 실적 정보 관리 </a:t>
                      </a:r>
                    </a:p>
                    <a:p>
                      <a:pPr marL="285750" indent="-285750" algn="l" latinLnBrk="1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lang="en-US" altLang="ko-KR" sz="1200" b="1" kern="1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Times New Roman"/>
                        </a:rPr>
                        <a:t>LOT</a:t>
                      </a:r>
                      <a:r>
                        <a:rPr lang="ko-KR" altLang="en-US" sz="1200" b="1" kern="1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Times New Roman"/>
                        </a:rPr>
                        <a:t>별 실적정보 관리  </a:t>
                      </a:r>
                    </a:p>
                    <a:p>
                      <a:pPr marL="285750" indent="-285750" algn="l" latinLnBrk="1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200" b="1" kern="1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Times New Roman"/>
                        </a:rPr>
                        <a:t>외주공정의 실정보 관리</a:t>
                      </a:r>
                      <a:endParaRPr lang="ko-KR" sz="1200" b="1" kern="1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108000" marR="108000" marT="180000" marB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63500" marR="0" lvl="0" indent="0" algn="ctr" defTabSz="914400" rtl="0" eaLnBrk="1" fontAlgn="auto" latinLnBrk="1" hangingPunct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Times New Roman"/>
                        </a:rPr>
                        <a:t>30%</a:t>
                      </a:r>
                      <a:endParaRPr lang="ko-KR" altLang="ko-KR" sz="1200" b="1" kern="1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63500" marR="0" lvl="0" indent="0" algn="l" defTabSz="914400" rtl="0" eaLnBrk="1" fontAlgn="auto" latinLnBrk="1" hangingPunct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ko-KR" sz="1200" b="1" kern="1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108000" marR="108000" marT="180000" marB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06657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315583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>
            <a:extLst>
              <a:ext uri="{FF2B5EF4-FFF2-40B4-BE49-F238E27FC236}">
                <a16:creationId xmlns:a16="http://schemas.microsoft.com/office/drawing/2014/main" id="{87FAE563-A712-43E5-857E-A3C4ECA43BAB}"/>
              </a:ext>
            </a:extLst>
          </p:cNvPr>
          <p:cNvSpPr txBox="1">
            <a:spLocks noChangeArrowheads="1"/>
          </p:cNvSpPr>
          <p:nvPr/>
        </p:nvSpPr>
        <p:spPr bwMode="black">
          <a:xfrm>
            <a:off x="199678" y="128419"/>
            <a:ext cx="6120000" cy="3666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 anchor="ctr"/>
          <a:lstStyle>
            <a:lvl1pPr marL="381000" indent="-38100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9pPr>
          </a:lstStyle>
          <a:p>
            <a:pPr marL="0" indent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ko-KR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en-US" altLang="ko-KR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진행 현황</a:t>
            </a:r>
            <a:r>
              <a:rPr lang="en-US" altLang="ko-KR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(MES)</a:t>
            </a:r>
            <a:r>
              <a:rPr lang="ko-KR" altLang="en-US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 Box 3">
            <a:extLst>
              <a:ext uri="{FF2B5EF4-FFF2-40B4-BE49-F238E27FC236}">
                <a16:creationId xmlns:a16="http://schemas.microsoft.com/office/drawing/2014/main" id="{68027968-76FF-4FDB-8870-302E5320CB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1112" y="806515"/>
            <a:ext cx="936104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9pPr>
          </a:lstStyle>
          <a:p>
            <a:pPr eaLnBrk="1" fontAlgn="base" latinLnBrk="0" hangingPunct="1">
              <a:spcBef>
                <a:spcPct val="0"/>
              </a:spcBef>
              <a:spcAft>
                <a:spcPct val="0"/>
              </a:spcAft>
            </a:pPr>
            <a:r>
              <a:rPr lang="en-US" altLang="ko-KR" sz="1600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sz="1600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구축 진행 현황</a:t>
            </a:r>
            <a:endParaRPr lang="en-US" altLang="ko-KR" sz="16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E256C3F-FBA6-4211-ADE6-E6A2CE4800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1587782"/>
              </p:ext>
            </p:extLst>
          </p:nvPr>
        </p:nvGraphicFramePr>
        <p:xfrm>
          <a:off x="361112" y="1379740"/>
          <a:ext cx="9127598" cy="4503728"/>
        </p:xfrm>
        <a:graphic>
          <a:graphicData uri="http://schemas.openxmlformats.org/drawingml/2006/table">
            <a:tbl>
              <a:tblPr firstRow="1" firstCol="1" bandRow="1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1347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766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920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3134065057"/>
                    </a:ext>
                  </a:extLst>
                </a:gridCol>
              </a:tblGrid>
              <a:tr h="512315">
                <a:tc>
                  <a:txBody>
                    <a:bodyPr/>
                    <a:lstStyle/>
                    <a:p>
                      <a:pPr algn="ctr" latinLnBrk="1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400" kern="100">
                          <a:effectLst/>
                          <a:latin typeface="+mn-ea"/>
                          <a:ea typeface="+mn-ea"/>
                        </a:rPr>
                        <a:t>구분</a:t>
                      </a:r>
                      <a:endParaRPr lang="ko-KR" sz="1400" kern="10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400" kern="100">
                          <a:effectLst/>
                          <a:latin typeface="+mn-ea"/>
                          <a:ea typeface="+mn-ea"/>
                        </a:rPr>
                        <a:t>주요구축 적용현황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400" kern="100">
                          <a:effectLst/>
                          <a:latin typeface="+mn-ea"/>
                          <a:ea typeface="+mn-ea"/>
                        </a:rPr>
                        <a:t>진행율</a:t>
                      </a:r>
                      <a:endParaRPr lang="ko-KR" sz="1400" kern="10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400" kern="100">
                          <a:effectLst/>
                          <a:latin typeface="+mn-ea"/>
                          <a:ea typeface="+mn-ea"/>
                          <a:cs typeface="Times New Roman"/>
                        </a:rPr>
                        <a:t>비고</a:t>
                      </a:r>
                      <a:endParaRPr lang="ko-KR" sz="1400" kern="10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23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물류관리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200" b="1" kern="1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재공품의 수불관리 진행</a:t>
                      </a:r>
                      <a:endParaRPr lang="en-US" altLang="ko-KR" sz="1200" b="1" kern="1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285750" indent="-285750" algn="l" latinLnBrk="1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200" b="1" kern="1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제품의 포장실적 관리 및 </a:t>
                      </a:r>
                      <a:r>
                        <a:rPr lang="en-US" altLang="ko-KR" sz="1200" b="1" kern="1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ERP</a:t>
                      </a:r>
                      <a:r>
                        <a:rPr lang="ko-KR" altLang="en-US" sz="1200" b="1" kern="1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연동</a:t>
                      </a:r>
                      <a:endParaRPr lang="en-US" altLang="ko-KR" sz="1200" b="1" kern="1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285750" indent="-285750" algn="l" latinLnBrk="1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200" b="1" kern="1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생산된 제품의 출고</a:t>
                      </a:r>
                      <a:r>
                        <a:rPr lang="en-US" altLang="ko-KR" sz="1200" b="1" kern="1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Packing </a:t>
                      </a:r>
                      <a:r>
                        <a:rPr lang="ko-KR" altLang="en-US" sz="1200" b="1" kern="1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관리 및 </a:t>
                      </a:r>
                      <a:r>
                        <a:rPr lang="en-US" altLang="ko-KR" sz="1200" b="1" kern="1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ERP</a:t>
                      </a:r>
                      <a:r>
                        <a:rPr lang="ko-KR" altLang="en-US" sz="1200" b="1" kern="1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연동</a:t>
                      </a:r>
                      <a:endParaRPr lang="en-US" altLang="ko-KR" sz="1200" b="1" kern="1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8000" marR="108000" marT="180000" marB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63500" marR="0" lvl="0" indent="0" algn="ctr" defTabSz="914400" rtl="0" eaLnBrk="1" fontAlgn="auto" latinLnBrk="1" hangingPunct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1" kern="1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Times New Roman"/>
                        </a:rPr>
                        <a:t>30%</a:t>
                      </a:r>
                      <a:endParaRPr lang="ko-KR" altLang="ko-KR" sz="1300" b="1" kern="1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63500" marR="0" lvl="0" indent="0" algn="l" defTabSz="914400" rtl="0" eaLnBrk="1" fontAlgn="auto" latinLnBrk="1" hangingPunct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ko-KR" sz="1300" b="1" kern="1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108000" marR="108000" marT="180000" marB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4266201"/>
                  </a:ext>
                </a:extLst>
              </a:tr>
              <a:tr h="5123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POP</a:t>
                      </a:r>
                      <a:endParaRPr lang="ko-KR" altLang="en-US" sz="14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lang="en-US" altLang="ko-KR" sz="1200" b="1" kern="1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Times New Roman"/>
                        </a:rPr>
                        <a:t>LOT</a:t>
                      </a:r>
                      <a:r>
                        <a:rPr lang="ko-KR" altLang="en-US" sz="1200" b="1" kern="1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Times New Roman"/>
                        </a:rPr>
                        <a:t> </a:t>
                      </a:r>
                      <a:r>
                        <a:rPr lang="en-US" altLang="ko-KR" sz="1200" b="1" kern="1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Times New Roman"/>
                        </a:rPr>
                        <a:t>CARD </a:t>
                      </a:r>
                      <a:r>
                        <a:rPr lang="ko-KR" altLang="en-US" sz="1200" b="1" kern="1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Times New Roman"/>
                        </a:rPr>
                        <a:t>발행으로 </a:t>
                      </a:r>
                      <a:r>
                        <a:rPr lang="en-US" altLang="ko-KR" sz="1200" b="1" kern="1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Times New Roman"/>
                        </a:rPr>
                        <a:t>LOT </a:t>
                      </a:r>
                      <a:r>
                        <a:rPr lang="ko-KR" altLang="en-US" sz="1200" b="1" kern="1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Times New Roman"/>
                        </a:rPr>
                        <a:t>기반의 작업지시 처리</a:t>
                      </a:r>
                    </a:p>
                    <a:p>
                      <a:pPr marL="285750" indent="-285750" algn="l" latinLnBrk="1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200" b="1" kern="1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Times New Roman"/>
                        </a:rPr>
                        <a:t>라우팅별 실적처리 및 양</a:t>
                      </a:r>
                      <a:r>
                        <a:rPr lang="en-US" altLang="ko-KR" sz="1200" b="1" kern="1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Times New Roman"/>
                        </a:rPr>
                        <a:t>/</a:t>
                      </a:r>
                      <a:r>
                        <a:rPr lang="ko-KR" altLang="en-US" sz="1200" b="1" kern="1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Times New Roman"/>
                        </a:rPr>
                        <a:t>불실적 </a:t>
                      </a:r>
                      <a:r>
                        <a:rPr lang="en-US" altLang="ko-KR" sz="1200" b="1" kern="1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Times New Roman"/>
                        </a:rPr>
                        <a:t>ERP</a:t>
                      </a:r>
                      <a:r>
                        <a:rPr lang="ko-KR" altLang="en-US" sz="1200" b="1" kern="1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Times New Roman"/>
                        </a:rPr>
                        <a:t>연동 </a:t>
                      </a:r>
                    </a:p>
                    <a:p>
                      <a:pPr marL="285750" indent="-285750" algn="l" latinLnBrk="1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200" b="1" kern="1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Times New Roman"/>
                        </a:rPr>
                        <a:t>전수검사 및 출하검사를 통한 품질관리</a:t>
                      </a:r>
                    </a:p>
                    <a:p>
                      <a:pPr marL="285750" indent="-285750" algn="l" latinLnBrk="1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200" b="1" kern="1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Times New Roman"/>
                        </a:rPr>
                        <a:t>생산품의 라벨관리 및 고객사별 출고라벨 관리 </a:t>
                      </a:r>
                      <a:endParaRPr lang="en-US" altLang="ko-KR" sz="1200" b="1" kern="1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  <a:p>
                      <a:pPr marL="285750" indent="-285750" algn="l" latinLnBrk="1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200" b="1" kern="1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Times New Roman"/>
                        </a:rPr>
                        <a:t>양</a:t>
                      </a:r>
                      <a:r>
                        <a:rPr lang="en-US" altLang="ko-KR" sz="1200" b="1" kern="1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Times New Roman"/>
                        </a:rPr>
                        <a:t>/</a:t>
                      </a:r>
                      <a:r>
                        <a:rPr lang="ko-KR" altLang="en-US" sz="1200" b="1" kern="1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Times New Roman"/>
                        </a:rPr>
                        <a:t>불실적의 </a:t>
                      </a:r>
                      <a:r>
                        <a:rPr lang="en-US" altLang="ko-KR" sz="1200" b="1" kern="1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Times New Roman"/>
                        </a:rPr>
                        <a:t>ERP </a:t>
                      </a:r>
                      <a:r>
                        <a:rPr lang="ko-KR" altLang="en-US" sz="1200" b="1" kern="1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Times New Roman"/>
                        </a:rPr>
                        <a:t>연동으로 라우팅별 생산수량 및 불량현황을 실시간으로 </a:t>
                      </a:r>
                      <a:r>
                        <a:rPr lang="en-US" altLang="ko-KR" sz="1200" b="1" kern="1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Times New Roman"/>
                        </a:rPr>
                        <a:t>ERP</a:t>
                      </a:r>
                      <a:r>
                        <a:rPr lang="ko-KR" altLang="en-US" sz="1200" b="1" kern="1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Times New Roman"/>
                        </a:rPr>
                        <a:t>에 결과 제공</a:t>
                      </a:r>
                    </a:p>
                  </a:txBody>
                  <a:tcPr marL="108000" marR="108000" marT="180000" marB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63500" marR="0" lvl="0" indent="0" algn="ctr" defTabSz="914400" rtl="0" eaLnBrk="1" fontAlgn="auto" latinLnBrk="1" hangingPunct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1" kern="1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Times New Roman"/>
                        </a:rPr>
                        <a:t>30%</a:t>
                      </a:r>
                      <a:endParaRPr lang="ko-KR" altLang="ko-KR" sz="1300" b="1" kern="1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63500" algn="l" latinLnBrk="1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endParaRPr lang="ko-KR" sz="1300" b="1" kern="1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108000" marR="108000" marT="180000" marB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261042"/>
                  </a:ext>
                </a:extLst>
              </a:tr>
              <a:tr h="5123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외주</a:t>
                      </a:r>
                      <a:r>
                        <a:rPr lang="en-US" altLang="ko-KR" sz="140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POP</a:t>
                      </a:r>
                      <a:endParaRPr lang="ko-KR" altLang="en-US" sz="14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200" b="1" kern="1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Times New Roman"/>
                        </a:rPr>
                        <a:t>외주공정에 대한 실시간 실적처리 현황 확인</a:t>
                      </a:r>
                      <a:endParaRPr lang="en-US" altLang="ko-KR" sz="1200" b="1" kern="1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  <a:p>
                      <a:pPr marL="285750" indent="-285750" algn="l" latinLnBrk="1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200" b="1" kern="1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Times New Roman"/>
                        </a:rPr>
                        <a:t>재공품의 입</a:t>
                      </a:r>
                      <a:r>
                        <a:rPr lang="en-US" altLang="ko-KR" sz="1200" b="1" kern="1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Times New Roman"/>
                        </a:rPr>
                        <a:t>/</a:t>
                      </a:r>
                      <a:r>
                        <a:rPr lang="ko-KR" altLang="en-US" sz="1200" b="1" kern="1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Times New Roman"/>
                        </a:rPr>
                        <a:t>출고를 관리</a:t>
                      </a:r>
                      <a:endParaRPr lang="ko-KR" sz="1200" b="1" kern="1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108000" marR="108000" marT="180000" marB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63500" marR="0" lvl="0" indent="0" algn="ctr" defTabSz="914400" rtl="0" eaLnBrk="1" fontAlgn="auto" latinLnBrk="1" hangingPunct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Times New Roman"/>
                        </a:rPr>
                        <a:t>0%</a:t>
                      </a:r>
                      <a:endParaRPr lang="ko-KR" altLang="ko-KR" sz="1200" b="1" kern="1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63500" marR="0" lvl="0" indent="0" algn="l" defTabSz="914400" rtl="0" eaLnBrk="1" fontAlgn="auto" latinLnBrk="1" hangingPunct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ko-KR" sz="1200" b="1" kern="1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108000" marR="108000" marT="180000" marB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06657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408489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>
            <a:extLst>
              <a:ext uri="{FF2B5EF4-FFF2-40B4-BE49-F238E27FC236}">
                <a16:creationId xmlns:a16="http://schemas.microsoft.com/office/drawing/2014/main" id="{87FAE563-A712-43E5-857E-A3C4ECA43BAB}"/>
              </a:ext>
            </a:extLst>
          </p:cNvPr>
          <p:cNvSpPr txBox="1">
            <a:spLocks noChangeArrowheads="1"/>
          </p:cNvSpPr>
          <p:nvPr/>
        </p:nvSpPr>
        <p:spPr bwMode="black">
          <a:xfrm>
            <a:off x="199678" y="128419"/>
            <a:ext cx="6120000" cy="3666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 anchor="ctr"/>
          <a:lstStyle>
            <a:lvl1pPr marL="381000" indent="-38100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9pPr>
          </a:lstStyle>
          <a:p>
            <a:pPr marL="0" indent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ko-KR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en-US" altLang="ko-KR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추진 목표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 Box 3">
            <a:extLst>
              <a:ext uri="{FF2B5EF4-FFF2-40B4-BE49-F238E27FC236}">
                <a16:creationId xmlns:a16="http://schemas.microsoft.com/office/drawing/2014/main" id="{6FCC0D1C-ABB4-4FC2-8058-BE62908877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0424" y="776317"/>
            <a:ext cx="9352673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9pPr>
          </a:lstStyle>
          <a:p>
            <a:pPr eaLnBrk="1" fontAlgn="base" latinLnBrk="0" hangingPunct="1">
              <a:spcBef>
                <a:spcPct val="0"/>
              </a:spcBef>
              <a:spcAft>
                <a:spcPct val="0"/>
              </a:spcAft>
            </a:pPr>
            <a:r>
              <a:rPr lang="ko-KR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세경하이테크의 부서간 동일 정보를 같이 공유하는 효율적인 업무처리와 관리를 위해 </a:t>
            </a:r>
            <a:endParaRPr lang="en-US" altLang="ko-KR" sz="160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fontAlgn="base" latinLnBrk="0" hangingPunct="1">
              <a:spcBef>
                <a:spcPct val="0"/>
              </a:spcBef>
              <a:spcAft>
                <a:spcPct val="0"/>
              </a:spcAft>
            </a:pPr>
            <a:r>
              <a:rPr lang="en-US" altLang="ko-KR" sz="160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단계로 </a:t>
            </a:r>
            <a:r>
              <a:rPr lang="en-US" altLang="ko-KR" sz="160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ERP/MES </a:t>
            </a:r>
            <a:r>
              <a:rPr lang="ko-KR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 구축을 추진합니다</a:t>
            </a:r>
            <a:r>
              <a:rPr lang="en-US" altLang="ko-KR" sz="160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(2</a:t>
            </a:r>
            <a:r>
              <a:rPr lang="ko-KR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단계 일반관리</a:t>
            </a:r>
            <a:r>
              <a:rPr lang="en-US" altLang="ko-KR" sz="160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인사</a:t>
            </a:r>
            <a:r>
              <a:rPr lang="en-US" altLang="ko-KR" sz="160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재무</a:t>
            </a:r>
            <a:r>
              <a:rPr lang="en-US" altLang="ko-KR" sz="160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손익</a:t>
            </a:r>
            <a:r>
              <a:rPr lang="en-US" altLang="ko-KR" sz="160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))</a:t>
            </a:r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AutoShape 35">
            <a:extLst>
              <a:ext uri="{FF2B5EF4-FFF2-40B4-BE49-F238E27FC236}">
                <a16:creationId xmlns:a16="http://schemas.microsoft.com/office/drawing/2014/main" id="{28A3059B-9659-4212-9930-F1CAF95DC6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7699" y="1348789"/>
            <a:ext cx="9496689" cy="5032961"/>
          </a:xfrm>
          <a:prstGeom prst="roundRect">
            <a:avLst>
              <a:gd name="adj" fmla="val 1250"/>
            </a:avLst>
          </a:prstGeom>
          <a:gradFill rotWithShape="1">
            <a:gsLst>
              <a:gs pos="0">
                <a:srgbClr val="FFFFFF"/>
              </a:gs>
              <a:gs pos="100000">
                <a:srgbClr val="B8DCF2">
                  <a:alpha val="24000"/>
                </a:srgbClr>
              </a:gs>
            </a:gsLst>
            <a:lin ang="5400000" scaled="1"/>
          </a:gradFill>
          <a:ln w="3175" algn="ctr">
            <a:noFill/>
            <a:round/>
            <a:headEnd/>
            <a:tailEnd/>
          </a:ln>
        </p:spPr>
        <p:txBody>
          <a:bodyPr lIns="0" tIns="0" rIns="0" bIns="0" anchor="ctr"/>
          <a:lstStyle>
            <a:lvl1pPr eaLnBrk="0" hangingPunct="0"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굴림" panose="020B0600000101010101" pitchFamily="50" charset="-127"/>
              </a:defRPr>
            </a:lvl9pPr>
          </a:lstStyle>
          <a:p>
            <a:pPr algn="ctr" eaLnBrk="1" fontAlgn="base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Times New Roman" panose="02020603050405020304" pitchFamily="18" charset="0"/>
              <a:buNone/>
            </a:pPr>
            <a:endParaRPr lang="ko-KR" altLang="ko-KR" sz="1200" b="1" dirty="0">
              <a:solidFill>
                <a:srgbClr val="66666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오각형 81">
            <a:extLst>
              <a:ext uri="{FF2B5EF4-FFF2-40B4-BE49-F238E27FC236}">
                <a16:creationId xmlns:a16="http://schemas.microsoft.com/office/drawing/2014/main" id="{52D81C21-22D7-4DA5-A58E-705292A831E3}"/>
              </a:ext>
            </a:extLst>
          </p:cNvPr>
          <p:cNvSpPr/>
          <p:nvPr/>
        </p:nvSpPr>
        <p:spPr>
          <a:xfrm>
            <a:off x="6436973" y="4649730"/>
            <a:ext cx="1800000" cy="1008000"/>
          </a:xfrm>
          <a:prstGeom prst="homePlate">
            <a:avLst>
              <a:gd name="adj" fmla="val 27939"/>
            </a:avLst>
          </a:prstGeom>
          <a:solidFill>
            <a:srgbClr val="1C3C62"/>
          </a:solidFill>
          <a:ln w="63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latinLnBrk="0">
              <a:spcBef>
                <a:spcPts val="200"/>
              </a:spcBef>
            </a:pPr>
            <a:r>
              <a:rPr lang="ko-KR" altLang="en-US" sz="1400" dirty="0">
                <a:solidFill>
                  <a:srgbClr val="00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효율적이고 합리적인</a:t>
            </a:r>
            <a:endParaRPr lang="en-US" altLang="ko-KR" sz="1400" dirty="0">
              <a:solidFill>
                <a:srgbClr val="00FF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 latinLnBrk="0">
              <a:spcBef>
                <a:spcPts val="200"/>
              </a:spcBef>
            </a:pPr>
            <a:r>
              <a:rPr lang="en-US" altLang="ko-KR" sz="1400" dirty="0">
                <a:solidFill>
                  <a:srgbClr val="00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Infra</a:t>
            </a:r>
            <a:r>
              <a:rPr lang="ko-KR" altLang="en-US" sz="1400" dirty="0">
                <a:solidFill>
                  <a:srgbClr val="00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구축</a:t>
            </a:r>
            <a:endParaRPr lang="en-US" altLang="ko-KR" sz="1400" dirty="0">
              <a:solidFill>
                <a:srgbClr val="00FF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 latinLnBrk="0">
              <a:spcBef>
                <a:spcPts val="200"/>
              </a:spcBef>
            </a:pPr>
            <a:r>
              <a:rPr lang="en-US" altLang="ko-KR" sz="1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(Smart Factory</a:t>
            </a:r>
            <a:r>
              <a:rPr lang="ko-KR" altLang="en-US" sz="1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환경</a:t>
            </a:r>
            <a:r>
              <a:rPr lang="en-US" altLang="ko-KR" sz="1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14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오각형 95">
            <a:extLst>
              <a:ext uri="{FF2B5EF4-FFF2-40B4-BE49-F238E27FC236}">
                <a16:creationId xmlns:a16="http://schemas.microsoft.com/office/drawing/2014/main" id="{ECFC2F1C-FE52-4B57-9910-EE3674CC392E}"/>
              </a:ext>
            </a:extLst>
          </p:cNvPr>
          <p:cNvSpPr/>
          <p:nvPr/>
        </p:nvSpPr>
        <p:spPr>
          <a:xfrm>
            <a:off x="6436973" y="3350341"/>
            <a:ext cx="1800000" cy="1008000"/>
          </a:xfrm>
          <a:prstGeom prst="homePlate">
            <a:avLst>
              <a:gd name="adj" fmla="val 28935"/>
            </a:avLst>
          </a:prstGeom>
          <a:solidFill>
            <a:srgbClr val="1C3C62"/>
          </a:solidFill>
          <a:ln w="63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latinLnBrk="0">
              <a:spcBef>
                <a:spcPts val="200"/>
              </a:spcBef>
            </a:pPr>
            <a:r>
              <a:rPr lang="ko-KR" altLang="en-US" sz="1400" dirty="0">
                <a:solidFill>
                  <a:srgbClr val="00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효율적인 운영 시스템 환경 구축</a:t>
            </a:r>
            <a:endParaRPr lang="en-US" altLang="ko-KR" sz="1400" dirty="0">
              <a:solidFill>
                <a:srgbClr val="00FF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 latinLnBrk="0">
              <a:spcBef>
                <a:spcPts val="200"/>
              </a:spcBef>
            </a:pPr>
            <a:r>
              <a:rPr lang="en-US" altLang="ko-KR" sz="14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4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관리와 실행 통합</a:t>
            </a:r>
            <a:r>
              <a:rPr lang="en-US" altLang="ko-KR" sz="14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14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오각형 99">
            <a:extLst>
              <a:ext uri="{FF2B5EF4-FFF2-40B4-BE49-F238E27FC236}">
                <a16:creationId xmlns:a16="http://schemas.microsoft.com/office/drawing/2014/main" id="{EB09165E-4B20-4D2D-9013-2BA87061E362}"/>
              </a:ext>
            </a:extLst>
          </p:cNvPr>
          <p:cNvSpPr/>
          <p:nvPr/>
        </p:nvSpPr>
        <p:spPr>
          <a:xfrm>
            <a:off x="6436973" y="2050951"/>
            <a:ext cx="1800000" cy="1008000"/>
          </a:xfrm>
          <a:prstGeom prst="homePlate">
            <a:avLst>
              <a:gd name="adj" fmla="val 27938"/>
            </a:avLst>
          </a:prstGeom>
          <a:solidFill>
            <a:srgbClr val="1C3C62"/>
          </a:solidFill>
          <a:ln w="63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latinLnBrk="0">
              <a:spcBef>
                <a:spcPts val="200"/>
              </a:spcBef>
            </a:pPr>
            <a:r>
              <a:rPr lang="ko-KR" altLang="en-US" sz="1400" dirty="0">
                <a:solidFill>
                  <a:srgbClr val="00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관리 체계 구축</a:t>
            </a:r>
            <a:endParaRPr lang="en-US" altLang="ko-KR" sz="1400" dirty="0">
              <a:solidFill>
                <a:srgbClr val="00FF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 latinLnBrk="0">
              <a:spcBef>
                <a:spcPts val="200"/>
              </a:spcBef>
            </a:pPr>
            <a:r>
              <a:rPr lang="en-US" altLang="ko-KR" sz="1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(ERP/MES</a:t>
            </a:r>
            <a:r>
              <a:rPr lang="ko-KR" altLang="en-US" sz="14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기반의 연동 프로세스</a:t>
            </a:r>
            <a:r>
              <a:rPr lang="en-US" altLang="ko-KR" sz="14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14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3646BEE2-E38F-43D2-AED5-94597A02B8F9}"/>
              </a:ext>
            </a:extLst>
          </p:cNvPr>
          <p:cNvCxnSpPr>
            <a:cxnSpLocks/>
            <a:stCxn id="13" idx="3"/>
            <a:endCxn id="47" idx="2"/>
          </p:cNvCxnSpPr>
          <p:nvPr/>
        </p:nvCxnSpPr>
        <p:spPr>
          <a:xfrm flipV="1">
            <a:off x="8236973" y="3852761"/>
            <a:ext cx="242092" cy="158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꺾인 연결선 105">
            <a:extLst>
              <a:ext uri="{FF2B5EF4-FFF2-40B4-BE49-F238E27FC236}">
                <a16:creationId xmlns:a16="http://schemas.microsoft.com/office/drawing/2014/main" id="{7AC3D23A-1B3D-498C-A7A2-2ABD0833AE89}"/>
              </a:ext>
            </a:extLst>
          </p:cNvPr>
          <p:cNvCxnSpPr>
            <a:cxnSpLocks/>
            <a:stCxn id="14" idx="3"/>
            <a:endCxn id="47" idx="2"/>
          </p:cNvCxnSpPr>
          <p:nvPr/>
        </p:nvCxnSpPr>
        <p:spPr>
          <a:xfrm>
            <a:off x="8236973" y="2554951"/>
            <a:ext cx="242092" cy="1297810"/>
          </a:xfrm>
          <a:prstGeom prst="bentConnector3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꺾인 연결선 106">
            <a:extLst>
              <a:ext uri="{FF2B5EF4-FFF2-40B4-BE49-F238E27FC236}">
                <a16:creationId xmlns:a16="http://schemas.microsoft.com/office/drawing/2014/main" id="{5215230E-DAFA-476B-B08B-1CD245065C25}"/>
              </a:ext>
            </a:extLst>
          </p:cNvPr>
          <p:cNvCxnSpPr>
            <a:cxnSpLocks/>
            <a:stCxn id="12" idx="3"/>
            <a:endCxn id="47" idx="2"/>
          </p:cNvCxnSpPr>
          <p:nvPr/>
        </p:nvCxnSpPr>
        <p:spPr>
          <a:xfrm flipV="1">
            <a:off x="8236973" y="3852761"/>
            <a:ext cx="242092" cy="1300969"/>
          </a:xfrm>
          <a:prstGeom prst="bent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십자형 17">
            <a:extLst>
              <a:ext uri="{FF2B5EF4-FFF2-40B4-BE49-F238E27FC236}">
                <a16:creationId xmlns:a16="http://schemas.microsoft.com/office/drawing/2014/main" id="{17DEBCC1-D120-4C9B-A6C6-332B21061978}"/>
              </a:ext>
            </a:extLst>
          </p:cNvPr>
          <p:cNvSpPr>
            <a:spLocks noChangeAspect="1"/>
          </p:cNvSpPr>
          <p:nvPr/>
        </p:nvSpPr>
        <p:spPr>
          <a:xfrm>
            <a:off x="5652986" y="3106735"/>
            <a:ext cx="180000" cy="180000"/>
          </a:xfrm>
          <a:prstGeom prst="plus">
            <a:avLst>
              <a:gd name="adj" fmla="val 37529"/>
            </a:avLst>
          </a:prstGeom>
          <a:solidFill>
            <a:schemeClr val="accent1">
              <a:lumMod val="60000"/>
              <a:lumOff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십자형 18">
            <a:extLst>
              <a:ext uri="{FF2B5EF4-FFF2-40B4-BE49-F238E27FC236}">
                <a16:creationId xmlns:a16="http://schemas.microsoft.com/office/drawing/2014/main" id="{F93EF947-9D47-4638-8984-D030781F5FF0}"/>
              </a:ext>
            </a:extLst>
          </p:cNvPr>
          <p:cNvSpPr>
            <a:spLocks noChangeAspect="1"/>
          </p:cNvSpPr>
          <p:nvPr/>
        </p:nvSpPr>
        <p:spPr>
          <a:xfrm>
            <a:off x="5652986" y="4431536"/>
            <a:ext cx="180000" cy="180000"/>
          </a:xfrm>
          <a:prstGeom prst="plus">
            <a:avLst>
              <a:gd name="adj" fmla="val 37529"/>
            </a:avLst>
          </a:prstGeom>
          <a:solidFill>
            <a:schemeClr val="accent1">
              <a:lumMod val="60000"/>
              <a:lumOff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DE369AB4-5EC9-4BDD-AA51-9B4E189034BE}"/>
              </a:ext>
            </a:extLst>
          </p:cNvPr>
          <p:cNvCxnSpPr>
            <a:stCxn id="28" idx="3"/>
            <a:endCxn id="13" idx="1"/>
          </p:cNvCxnSpPr>
          <p:nvPr/>
        </p:nvCxnSpPr>
        <p:spPr>
          <a:xfrm>
            <a:off x="6252678" y="3854341"/>
            <a:ext cx="18429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F442F7BC-FB7D-47DB-BBE1-2788B5CCE6B8}"/>
              </a:ext>
            </a:extLst>
          </p:cNvPr>
          <p:cNvCxnSpPr>
            <a:stCxn id="27" idx="3"/>
            <a:endCxn id="14" idx="1"/>
          </p:cNvCxnSpPr>
          <p:nvPr/>
        </p:nvCxnSpPr>
        <p:spPr>
          <a:xfrm>
            <a:off x="6252678" y="2554951"/>
            <a:ext cx="18429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3FB7A879-7F48-40A4-8B55-C977A4B696BD}"/>
              </a:ext>
            </a:extLst>
          </p:cNvPr>
          <p:cNvCxnSpPr>
            <a:stCxn id="29" idx="3"/>
            <a:endCxn id="12" idx="1"/>
          </p:cNvCxnSpPr>
          <p:nvPr/>
        </p:nvCxnSpPr>
        <p:spPr>
          <a:xfrm>
            <a:off x="6266835" y="5153730"/>
            <a:ext cx="17013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그림 22">
            <a:extLst>
              <a:ext uri="{FF2B5EF4-FFF2-40B4-BE49-F238E27FC236}">
                <a16:creationId xmlns:a16="http://schemas.microsoft.com/office/drawing/2014/main" id="{F8CE2E82-1C60-4AC1-916E-897C65522EC0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530266" y="2532184"/>
            <a:ext cx="658677" cy="2652059"/>
          </a:xfrm>
          <a:prstGeom prst="rect">
            <a:avLst/>
          </a:prstGeom>
        </p:spPr>
      </p:pic>
      <p:sp>
        <p:nvSpPr>
          <p:cNvPr id="24" name="Rectangle 8">
            <a:extLst>
              <a:ext uri="{FF2B5EF4-FFF2-40B4-BE49-F238E27FC236}">
                <a16:creationId xmlns:a16="http://schemas.microsoft.com/office/drawing/2014/main" id="{3A954C93-6455-470C-B6A0-6B82E7E65214}"/>
              </a:ext>
            </a:extLst>
          </p:cNvPr>
          <p:cNvSpPr>
            <a:spLocks noChangeArrowheads="1"/>
          </p:cNvSpPr>
          <p:nvPr/>
        </p:nvSpPr>
        <p:spPr bwMode="gray">
          <a:xfrm>
            <a:off x="5173382" y="1628824"/>
            <a:ext cx="946262" cy="216000"/>
          </a:xfrm>
          <a:prstGeom prst="rect">
            <a:avLst/>
          </a:prstGeom>
          <a:noFill/>
          <a:ln w="3175">
            <a:noFill/>
            <a:miter lim="800000"/>
            <a:headEnd type="none" w="sm" len="sm"/>
            <a:tailEnd type="none" w="med" len="sm"/>
          </a:ln>
          <a:effectLst/>
        </p:spPr>
        <p:txBody>
          <a:bodyPr lIns="0" tIns="0" rIns="0" bIns="0" anchor="ctr"/>
          <a:lstStyle>
            <a:lvl1pPr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en-US" sz="1400" b="0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시사점</a:t>
            </a:r>
            <a:endParaRPr kumimoji="0" lang="en-US" altLang="ko-KR" sz="1400" b="0" u="sng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Rectangle 8">
            <a:extLst>
              <a:ext uri="{FF2B5EF4-FFF2-40B4-BE49-F238E27FC236}">
                <a16:creationId xmlns:a16="http://schemas.microsoft.com/office/drawing/2014/main" id="{00B70044-E6B9-4574-94E0-5F56EFC526BF}"/>
              </a:ext>
            </a:extLst>
          </p:cNvPr>
          <p:cNvSpPr>
            <a:spLocks noChangeArrowheads="1"/>
          </p:cNvSpPr>
          <p:nvPr/>
        </p:nvSpPr>
        <p:spPr bwMode="gray">
          <a:xfrm>
            <a:off x="6464374" y="1628824"/>
            <a:ext cx="1385423" cy="216000"/>
          </a:xfrm>
          <a:prstGeom prst="rect">
            <a:avLst/>
          </a:prstGeom>
          <a:noFill/>
          <a:ln w="3175">
            <a:noFill/>
            <a:miter lim="800000"/>
            <a:headEnd type="none" w="sm" len="sm"/>
            <a:tailEnd type="none" w="med" len="sm"/>
          </a:ln>
          <a:effectLst/>
        </p:spPr>
        <p:txBody>
          <a:bodyPr lIns="0" tIns="0" rIns="0" bIns="0" anchor="ctr"/>
          <a:lstStyle>
            <a:lvl1pPr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en-US" sz="1400" b="0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구축 방향</a:t>
            </a:r>
            <a:endParaRPr kumimoji="0" lang="en-US" altLang="ko-KR" sz="1400" b="0" u="sng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Rectangle 8">
            <a:extLst>
              <a:ext uri="{FF2B5EF4-FFF2-40B4-BE49-F238E27FC236}">
                <a16:creationId xmlns:a16="http://schemas.microsoft.com/office/drawing/2014/main" id="{219FB8BF-1046-46A8-9A55-D61FAEAB5390}"/>
              </a:ext>
            </a:extLst>
          </p:cNvPr>
          <p:cNvSpPr>
            <a:spLocks noChangeArrowheads="1"/>
          </p:cNvSpPr>
          <p:nvPr/>
        </p:nvSpPr>
        <p:spPr bwMode="gray">
          <a:xfrm>
            <a:off x="8495947" y="1628824"/>
            <a:ext cx="1040888" cy="216000"/>
          </a:xfrm>
          <a:prstGeom prst="rect">
            <a:avLst/>
          </a:prstGeom>
          <a:noFill/>
          <a:ln w="3175">
            <a:noFill/>
            <a:miter lim="800000"/>
            <a:headEnd type="none" w="sm" len="sm"/>
            <a:tailEnd type="none" w="med" len="sm"/>
          </a:ln>
          <a:effectLst/>
        </p:spPr>
        <p:txBody>
          <a:bodyPr lIns="0" tIns="0" rIns="0" bIns="0" anchor="ctr"/>
          <a:lstStyle>
            <a:lvl1pPr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en-US" sz="1400" b="0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목 표</a:t>
            </a:r>
            <a:endParaRPr kumimoji="0" lang="en-US" altLang="ko-KR" sz="1400" b="0" u="sng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모서리가 둥근 직사각형 116">
            <a:extLst>
              <a:ext uri="{FF2B5EF4-FFF2-40B4-BE49-F238E27FC236}">
                <a16:creationId xmlns:a16="http://schemas.microsoft.com/office/drawing/2014/main" id="{CB6D6C81-DFFE-415A-9106-B79275497492}"/>
              </a:ext>
            </a:extLst>
          </p:cNvPr>
          <p:cNvSpPr/>
          <p:nvPr/>
        </p:nvSpPr>
        <p:spPr>
          <a:xfrm>
            <a:off x="5101981" y="2284951"/>
            <a:ext cx="1150697" cy="540000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75000"/>
                  <a:shade val="30000"/>
                  <a:satMod val="115000"/>
                </a:schemeClr>
              </a:gs>
              <a:gs pos="50000">
                <a:schemeClr val="accent1">
                  <a:lumMod val="75000"/>
                  <a:shade val="67500"/>
                  <a:satMod val="115000"/>
                </a:schemeClr>
              </a:gs>
              <a:gs pos="100000">
                <a:schemeClr val="accent1">
                  <a:lumMod val="75000"/>
                  <a:shade val="100000"/>
                  <a:satMod val="115000"/>
                </a:schemeClr>
              </a:gs>
            </a:gsLst>
            <a:lin ang="2700000" scaled="1"/>
            <a:tileRect/>
          </a:gra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0"/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업무 프로세스 개선</a:t>
            </a:r>
          </a:p>
        </p:txBody>
      </p:sp>
      <p:sp>
        <p:nvSpPr>
          <p:cNvPr id="28" name="모서리가 둥근 직사각형 117">
            <a:extLst>
              <a:ext uri="{FF2B5EF4-FFF2-40B4-BE49-F238E27FC236}">
                <a16:creationId xmlns:a16="http://schemas.microsoft.com/office/drawing/2014/main" id="{796FBF28-4964-44C2-B2EC-DA0E9534F7DA}"/>
              </a:ext>
            </a:extLst>
          </p:cNvPr>
          <p:cNvSpPr/>
          <p:nvPr/>
        </p:nvSpPr>
        <p:spPr>
          <a:xfrm>
            <a:off x="5101981" y="3584341"/>
            <a:ext cx="1150697" cy="540000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75000"/>
                  <a:shade val="30000"/>
                  <a:satMod val="115000"/>
                </a:schemeClr>
              </a:gs>
              <a:gs pos="50000">
                <a:schemeClr val="accent1">
                  <a:lumMod val="75000"/>
                  <a:shade val="67500"/>
                  <a:satMod val="115000"/>
                </a:schemeClr>
              </a:gs>
              <a:gs pos="100000">
                <a:schemeClr val="accent1">
                  <a:lumMod val="75000"/>
                  <a:shade val="100000"/>
                  <a:satMod val="115000"/>
                </a:schemeClr>
              </a:gs>
            </a:gsLst>
            <a:lin ang="2700000" scaled="1"/>
            <a:tileRect/>
          </a:gra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0"/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최적의 플랫폼 구축</a:t>
            </a:r>
          </a:p>
        </p:txBody>
      </p:sp>
      <p:sp>
        <p:nvSpPr>
          <p:cNvPr id="29" name="모서리가 둥근 직사각형 118">
            <a:extLst>
              <a:ext uri="{FF2B5EF4-FFF2-40B4-BE49-F238E27FC236}">
                <a16:creationId xmlns:a16="http://schemas.microsoft.com/office/drawing/2014/main" id="{05598E3F-DAAF-4DD1-9D0D-DFCFAA6E9229}"/>
              </a:ext>
            </a:extLst>
          </p:cNvPr>
          <p:cNvSpPr/>
          <p:nvPr/>
        </p:nvSpPr>
        <p:spPr>
          <a:xfrm>
            <a:off x="5116138" y="4883730"/>
            <a:ext cx="1150697" cy="540000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75000"/>
                  <a:shade val="30000"/>
                  <a:satMod val="115000"/>
                </a:schemeClr>
              </a:gs>
              <a:gs pos="50000">
                <a:schemeClr val="accent1">
                  <a:lumMod val="75000"/>
                  <a:shade val="67500"/>
                  <a:satMod val="115000"/>
                </a:schemeClr>
              </a:gs>
              <a:gs pos="100000">
                <a:schemeClr val="accent1">
                  <a:lumMod val="75000"/>
                  <a:shade val="100000"/>
                  <a:satMod val="115000"/>
                </a:schemeClr>
              </a:gs>
            </a:gsLst>
            <a:lin ang="2700000" scaled="1"/>
            <a:tileRect/>
          </a:gra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0"/>
            <a:r>
              <a:rPr lang="en-US" altLang="ko-KR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Smart Factory </a:t>
            </a:r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인프라 구축</a:t>
            </a:r>
          </a:p>
        </p:txBody>
      </p:sp>
      <p:sp>
        <p:nvSpPr>
          <p:cNvPr id="31" name="Rectangle 8">
            <a:extLst>
              <a:ext uri="{FF2B5EF4-FFF2-40B4-BE49-F238E27FC236}">
                <a16:creationId xmlns:a16="http://schemas.microsoft.com/office/drawing/2014/main" id="{E89B3668-16A5-4222-B51B-01356B6DD3D3}"/>
              </a:ext>
            </a:extLst>
          </p:cNvPr>
          <p:cNvSpPr>
            <a:spLocks noChangeArrowheads="1"/>
          </p:cNvSpPr>
          <p:nvPr/>
        </p:nvSpPr>
        <p:spPr bwMode="gray">
          <a:xfrm>
            <a:off x="1060069" y="1628824"/>
            <a:ext cx="2956033" cy="216000"/>
          </a:xfrm>
          <a:prstGeom prst="rect">
            <a:avLst/>
          </a:prstGeom>
          <a:noFill/>
          <a:ln w="3175">
            <a:noFill/>
            <a:miter lim="800000"/>
            <a:headEnd type="none" w="sm" len="sm"/>
            <a:tailEnd type="none" w="med" len="sm"/>
          </a:ln>
          <a:effectLst/>
        </p:spPr>
        <p:txBody>
          <a:bodyPr lIns="0" tIns="0" rIns="0" bIns="0" anchor="ctr"/>
          <a:lstStyle>
            <a:lvl1pPr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333399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en-US" sz="1400" b="0" u="sng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현황</a:t>
            </a:r>
            <a:endParaRPr kumimoji="0" lang="en-US" altLang="ko-KR" sz="1400" b="0" u="sng" baseline="200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544E9F02-FA9C-40C3-8C4E-289C11BCC824}"/>
              </a:ext>
            </a:extLst>
          </p:cNvPr>
          <p:cNvGrpSpPr/>
          <p:nvPr/>
        </p:nvGrpSpPr>
        <p:grpSpPr>
          <a:xfrm>
            <a:off x="344572" y="1994765"/>
            <a:ext cx="4303030" cy="1800000"/>
            <a:chOff x="361144" y="2114140"/>
            <a:chExt cx="4303030" cy="1800000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46D96DB8-8976-4536-B882-2E5B900C92D2}"/>
                </a:ext>
              </a:extLst>
            </p:cNvPr>
            <p:cNvSpPr/>
            <p:nvPr/>
          </p:nvSpPr>
          <p:spPr>
            <a:xfrm>
              <a:off x="1624861" y="2114140"/>
              <a:ext cx="3039313" cy="18000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B96B492A-64B7-482D-97A5-7B9C5D6CE24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1144" y="2114140"/>
              <a:ext cx="1263717" cy="1176918"/>
            </a:xfrm>
            <a:prstGeom prst="rect">
              <a:avLst/>
            </a:prstGeom>
          </p:spPr>
        </p:pic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80C39657-AB70-4EEE-A5AC-AEF2993D7B30}"/>
                </a:ext>
              </a:extLst>
            </p:cNvPr>
            <p:cNvSpPr/>
            <p:nvPr/>
          </p:nvSpPr>
          <p:spPr>
            <a:xfrm>
              <a:off x="361144" y="3291059"/>
              <a:ext cx="1279593" cy="623081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관리적 측면</a:t>
              </a: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E5BB872D-8B34-4E85-B187-B1056357AD74}"/>
                </a:ext>
              </a:extLst>
            </p:cNvPr>
            <p:cNvSpPr/>
            <p:nvPr/>
          </p:nvSpPr>
          <p:spPr>
            <a:xfrm>
              <a:off x="1655981" y="2189848"/>
              <a:ext cx="3008193" cy="1657057"/>
            </a:xfrm>
            <a:prstGeom prst="rect">
              <a:avLst/>
            </a:prstGeom>
          </p:spPr>
          <p:txBody>
            <a:bodyPr wrap="square" lIns="36000" tIns="0" rIns="0" bIns="0">
              <a:spAutoFit/>
            </a:bodyPr>
            <a:lstStyle/>
            <a:p>
              <a:pPr marL="87313" indent="-87313" latinLnBrk="0">
                <a:lnSpc>
                  <a:spcPct val="150000"/>
                </a:lnSpc>
                <a:spcBef>
                  <a:spcPts val="600"/>
                </a:spcBef>
                <a:buClr>
                  <a:srgbClr val="0070C0"/>
                </a:buClr>
                <a:buFont typeface="Arial" panose="020B0604020202020204" pitchFamily="34" charset="0"/>
                <a:buChar char="•"/>
              </a:pPr>
              <a:r>
                <a:rPr lang="ko-KR" alt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지속적 성장을 위한 </a:t>
              </a:r>
              <a:r>
                <a:rPr lang="ko-KR" altLang="en-US" sz="120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업무 프로세스</a:t>
              </a:r>
              <a:endParaRPr lang="en-US" altLang="ko-KR" sz="1200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latinLnBrk="0">
                <a:lnSpc>
                  <a:spcPct val="150000"/>
                </a:lnSpc>
                <a:spcBef>
                  <a:spcPts val="600"/>
                </a:spcBef>
                <a:buClr>
                  <a:srgbClr val="0070C0"/>
                </a:buClr>
              </a:pPr>
              <a:r>
                <a:rPr lang="en-US" altLang="ko-KR" sz="120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20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재정리 </a:t>
              </a:r>
              <a:r>
                <a:rPr lang="ko-KR" alt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필요</a:t>
              </a:r>
              <a:endPara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87313" indent="-87313" latinLnBrk="0">
                <a:lnSpc>
                  <a:spcPct val="150000"/>
                </a:lnSpc>
                <a:spcBef>
                  <a:spcPts val="600"/>
                </a:spcBef>
                <a:buClr>
                  <a:srgbClr val="0070C0"/>
                </a:buClr>
                <a:buFont typeface="Arial" panose="020B0604020202020204" pitchFamily="34" charset="0"/>
                <a:buChar char="•"/>
              </a:pPr>
              <a:r>
                <a:rPr lang="ko-KR" alt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전사 프로세스와 </a:t>
              </a:r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Data</a:t>
              </a:r>
              <a:r>
                <a:rPr lang="ko-KR" alt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의 공유 및 통합</a:t>
              </a:r>
              <a:endPara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87313" indent="-87313" latinLnBrk="0">
                <a:lnSpc>
                  <a:spcPct val="150000"/>
                </a:lnSpc>
                <a:spcBef>
                  <a:spcPts val="600"/>
                </a:spcBef>
                <a:buClr>
                  <a:srgbClr val="0070C0"/>
                </a:buClr>
                <a:buFont typeface="Arial" panose="020B0604020202020204" pitchFamily="34" charset="0"/>
                <a:buChar char="•"/>
              </a:pPr>
              <a:r>
                <a:rPr lang="ko-KR" alt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제조 </a:t>
              </a:r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Data</a:t>
              </a:r>
              <a:r>
                <a:rPr lang="ko-KR" alt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의 활용도 향상 필요</a:t>
              </a:r>
              <a:endPara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87313" indent="-87313" latinLnBrk="0">
                <a:lnSpc>
                  <a:spcPct val="150000"/>
                </a:lnSpc>
                <a:spcBef>
                  <a:spcPts val="600"/>
                </a:spcBef>
                <a:buClr>
                  <a:srgbClr val="0070C0"/>
                </a:buClr>
                <a:buFont typeface="Arial" panose="020B0604020202020204" pitchFamily="34" charset="0"/>
                <a:buChar char="•"/>
              </a:pPr>
              <a:r>
                <a:rPr lang="ko-KR" alt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물류 업무별 프로세스 개선 및 정리</a:t>
              </a: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D61D66E4-5646-406B-A2FD-C912C8D45ABA}"/>
              </a:ext>
            </a:extLst>
          </p:cNvPr>
          <p:cNvGrpSpPr/>
          <p:nvPr/>
        </p:nvGrpSpPr>
        <p:grpSpPr>
          <a:xfrm>
            <a:off x="344323" y="4041132"/>
            <a:ext cx="4303030" cy="1800000"/>
            <a:chOff x="361144" y="2114858"/>
            <a:chExt cx="4303030" cy="1800000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D56881BC-582A-442A-8BBE-A99422563771}"/>
                </a:ext>
              </a:extLst>
            </p:cNvPr>
            <p:cNvSpPr/>
            <p:nvPr/>
          </p:nvSpPr>
          <p:spPr>
            <a:xfrm>
              <a:off x="1624861" y="2114858"/>
              <a:ext cx="3039313" cy="18000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345B5AF-0A11-4146-B56B-32DA94E3C209}"/>
                </a:ext>
              </a:extLst>
            </p:cNvPr>
            <p:cNvSpPr/>
            <p:nvPr/>
          </p:nvSpPr>
          <p:spPr>
            <a:xfrm>
              <a:off x="361144" y="3291059"/>
              <a:ext cx="1279593" cy="623081"/>
            </a:xfrm>
            <a:prstGeom prst="rect">
              <a:avLst/>
            </a:prstGeom>
            <a:solidFill>
              <a:srgbClr val="27282D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정보 시스템 측면 </a:t>
              </a: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6C52F063-DE1C-4F70-880E-72CF38377C7D}"/>
                </a:ext>
              </a:extLst>
            </p:cNvPr>
            <p:cNvSpPr/>
            <p:nvPr/>
          </p:nvSpPr>
          <p:spPr>
            <a:xfrm>
              <a:off x="1655981" y="2256048"/>
              <a:ext cx="3008193" cy="1503168"/>
            </a:xfrm>
            <a:prstGeom prst="rect">
              <a:avLst/>
            </a:prstGeom>
          </p:spPr>
          <p:txBody>
            <a:bodyPr wrap="square" lIns="36000" tIns="0" rIns="0" bIns="0">
              <a:spAutoFit/>
            </a:bodyPr>
            <a:lstStyle/>
            <a:p>
              <a:pPr marL="87313" indent="-87313" latinLnBrk="0">
                <a:lnSpc>
                  <a:spcPct val="150000"/>
                </a:lnSpc>
                <a:spcBef>
                  <a:spcPts val="600"/>
                </a:spcBef>
                <a:buClr>
                  <a:srgbClr val="0070C0"/>
                </a:buClr>
                <a:buFont typeface="Arial" panose="020B0604020202020204" pitchFamily="34" charset="0"/>
                <a:buChar char="•"/>
              </a:pPr>
              <a:r>
                <a:rPr lang="ko-KR" alt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기존 시스템 노후화에 따라 생산</a:t>
              </a:r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/</a:t>
              </a:r>
              <a:r>
                <a:rPr lang="ko-KR" alt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제조 현장의 실시간 모니터링 정보 파악 미흡</a:t>
              </a:r>
              <a:endPara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87313" indent="-87313" latinLnBrk="0">
                <a:lnSpc>
                  <a:spcPct val="150000"/>
                </a:lnSpc>
                <a:spcBef>
                  <a:spcPts val="600"/>
                </a:spcBef>
                <a:buClr>
                  <a:srgbClr val="0070C0"/>
                </a:buClr>
                <a:buFont typeface="Arial" panose="020B0604020202020204" pitchFamily="34" charset="0"/>
                <a:buChar char="•"/>
              </a:pPr>
              <a:r>
                <a:rPr lang="ko-KR" alt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생산</a:t>
              </a:r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/</a:t>
              </a:r>
              <a:r>
                <a:rPr lang="ko-KR" alt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제조 설비의 가동 현황에 대한 효율적 관리 및 분석 어려움</a:t>
              </a:r>
              <a:endPara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87313" indent="-87313" latinLnBrk="0">
                <a:lnSpc>
                  <a:spcPct val="150000"/>
                </a:lnSpc>
                <a:spcBef>
                  <a:spcPts val="600"/>
                </a:spcBef>
                <a:buClr>
                  <a:srgbClr val="0070C0"/>
                </a:buClr>
                <a:buFont typeface="Arial" panose="020B0604020202020204" pitchFamily="34" charset="0"/>
                <a:buChar char="•"/>
              </a:pPr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MES </a:t>
              </a:r>
              <a:r>
                <a:rPr lang="ko-KR" alt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구축에 따른 </a:t>
              </a:r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ERP</a:t>
              </a:r>
              <a:r>
                <a:rPr lang="ko-KR" alt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와 통합성 확보</a:t>
              </a:r>
              <a:endPara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44" name="그림 43">
            <a:extLst>
              <a:ext uri="{FF2B5EF4-FFF2-40B4-BE49-F238E27FC236}">
                <a16:creationId xmlns:a16="http://schemas.microsoft.com/office/drawing/2014/main" id="{80400FCD-17F8-4B22-8C18-F6CDD2A331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651" y="4048634"/>
            <a:ext cx="1273266" cy="1168700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C8BEA6D6-D140-4DF4-BF6F-DFE7662F80E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0447" y="2740288"/>
            <a:ext cx="1166313" cy="577934"/>
          </a:xfrm>
          <a:prstGeom prst="rect">
            <a:avLst/>
          </a:prstGeom>
        </p:spPr>
      </p:pic>
      <p:grpSp>
        <p:nvGrpSpPr>
          <p:cNvPr id="46" name="그룹 68">
            <a:extLst>
              <a:ext uri="{FF2B5EF4-FFF2-40B4-BE49-F238E27FC236}">
                <a16:creationId xmlns:a16="http://schemas.microsoft.com/office/drawing/2014/main" id="{857E6105-AF9D-4F0A-B3FA-71C9D9A9F5B4}"/>
              </a:ext>
            </a:extLst>
          </p:cNvPr>
          <p:cNvGrpSpPr/>
          <p:nvPr/>
        </p:nvGrpSpPr>
        <p:grpSpPr>
          <a:xfrm>
            <a:off x="8479065" y="3328556"/>
            <a:ext cx="1081653" cy="1048410"/>
            <a:chOff x="7309845" y="1630704"/>
            <a:chExt cx="1227136" cy="1227136"/>
          </a:xfrm>
        </p:grpSpPr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201F0426-B076-4E19-A4D1-685EE0C19448}"/>
                </a:ext>
              </a:extLst>
            </p:cNvPr>
            <p:cNvSpPr/>
            <p:nvPr/>
          </p:nvSpPr>
          <p:spPr>
            <a:xfrm>
              <a:off x="7309845" y="1630704"/>
              <a:ext cx="1227135" cy="1227136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381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defRPr/>
              </a:pPr>
              <a:endParaRPr lang="ko-KR" altLang="en-US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8" name="자유형 51">
              <a:extLst>
                <a:ext uri="{FF2B5EF4-FFF2-40B4-BE49-F238E27FC236}">
                  <a16:creationId xmlns:a16="http://schemas.microsoft.com/office/drawing/2014/main" id="{2294B1FB-AE19-4436-A47D-80F1A242B0C2}"/>
                </a:ext>
              </a:extLst>
            </p:cNvPr>
            <p:cNvSpPr/>
            <p:nvPr/>
          </p:nvSpPr>
          <p:spPr>
            <a:xfrm>
              <a:off x="7332116" y="1952677"/>
              <a:ext cx="1182632" cy="883875"/>
            </a:xfrm>
            <a:custGeom>
              <a:avLst/>
              <a:gdLst>
                <a:gd name="connsiteX0" fmla="*/ 0 w 1086928"/>
                <a:gd name="connsiteY0" fmla="*/ 543464 h 1086928"/>
                <a:gd name="connsiteX1" fmla="*/ 159177 w 1086928"/>
                <a:gd name="connsiteY1" fmla="*/ 159177 h 1086928"/>
                <a:gd name="connsiteX2" fmla="*/ 543464 w 1086928"/>
                <a:gd name="connsiteY2" fmla="*/ 1 h 1086928"/>
                <a:gd name="connsiteX3" fmla="*/ 927751 w 1086928"/>
                <a:gd name="connsiteY3" fmla="*/ 159178 h 1086928"/>
                <a:gd name="connsiteX4" fmla="*/ 1086927 w 1086928"/>
                <a:gd name="connsiteY4" fmla="*/ 543465 h 1086928"/>
                <a:gd name="connsiteX5" fmla="*/ 927750 w 1086928"/>
                <a:gd name="connsiteY5" fmla="*/ 927752 h 1086928"/>
                <a:gd name="connsiteX6" fmla="*/ 543463 w 1086928"/>
                <a:gd name="connsiteY6" fmla="*/ 1086929 h 1086928"/>
                <a:gd name="connsiteX7" fmla="*/ 159176 w 1086928"/>
                <a:gd name="connsiteY7" fmla="*/ 927752 h 1086928"/>
                <a:gd name="connsiteX8" fmla="*/ -1 w 1086928"/>
                <a:gd name="connsiteY8" fmla="*/ 543465 h 1086928"/>
                <a:gd name="connsiteX9" fmla="*/ 0 w 1086928"/>
                <a:gd name="connsiteY9" fmla="*/ 543464 h 1086928"/>
                <a:gd name="connsiteX0" fmla="*/ 1 w 1086929"/>
                <a:gd name="connsiteY0" fmla="*/ 448335 h 991800"/>
                <a:gd name="connsiteX1" fmla="*/ 159178 w 1086929"/>
                <a:gd name="connsiteY1" fmla="*/ 64048 h 991800"/>
                <a:gd name="connsiteX2" fmla="*/ 927752 w 1086929"/>
                <a:gd name="connsiteY2" fmla="*/ 64049 h 991800"/>
                <a:gd name="connsiteX3" fmla="*/ 1086928 w 1086929"/>
                <a:gd name="connsiteY3" fmla="*/ 448336 h 991800"/>
                <a:gd name="connsiteX4" fmla="*/ 927751 w 1086929"/>
                <a:gd name="connsiteY4" fmla="*/ 832623 h 991800"/>
                <a:gd name="connsiteX5" fmla="*/ 543464 w 1086929"/>
                <a:gd name="connsiteY5" fmla="*/ 991800 h 991800"/>
                <a:gd name="connsiteX6" fmla="*/ 159177 w 1086929"/>
                <a:gd name="connsiteY6" fmla="*/ 832623 h 991800"/>
                <a:gd name="connsiteX7" fmla="*/ 0 w 1086929"/>
                <a:gd name="connsiteY7" fmla="*/ 448336 h 991800"/>
                <a:gd name="connsiteX8" fmla="*/ 1 w 1086929"/>
                <a:gd name="connsiteY8" fmla="*/ 448335 h 991800"/>
                <a:gd name="connsiteX0" fmla="*/ 1 w 1086929"/>
                <a:gd name="connsiteY0" fmla="*/ 384286 h 927751"/>
                <a:gd name="connsiteX1" fmla="*/ 927752 w 1086929"/>
                <a:gd name="connsiteY1" fmla="*/ 0 h 927751"/>
                <a:gd name="connsiteX2" fmla="*/ 1086928 w 1086929"/>
                <a:gd name="connsiteY2" fmla="*/ 384287 h 927751"/>
                <a:gd name="connsiteX3" fmla="*/ 927751 w 1086929"/>
                <a:gd name="connsiteY3" fmla="*/ 768574 h 927751"/>
                <a:gd name="connsiteX4" fmla="*/ 543464 w 1086929"/>
                <a:gd name="connsiteY4" fmla="*/ 927751 h 927751"/>
                <a:gd name="connsiteX5" fmla="*/ 159177 w 1086929"/>
                <a:gd name="connsiteY5" fmla="*/ 768574 h 927751"/>
                <a:gd name="connsiteX6" fmla="*/ 0 w 1086929"/>
                <a:gd name="connsiteY6" fmla="*/ 384287 h 927751"/>
                <a:gd name="connsiteX7" fmla="*/ 1 w 1086929"/>
                <a:gd name="connsiteY7" fmla="*/ 384286 h 927751"/>
                <a:gd name="connsiteX0" fmla="*/ 1 w 1241553"/>
                <a:gd name="connsiteY0" fmla="*/ 64047 h 607512"/>
                <a:gd name="connsiteX1" fmla="*/ 1086928 w 1241553"/>
                <a:gd name="connsiteY1" fmla="*/ 64048 h 607512"/>
                <a:gd name="connsiteX2" fmla="*/ 927751 w 1241553"/>
                <a:gd name="connsiteY2" fmla="*/ 448335 h 607512"/>
                <a:gd name="connsiteX3" fmla="*/ 543464 w 1241553"/>
                <a:gd name="connsiteY3" fmla="*/ 607512 h 607512"/>
                <a:gd name="connsiteX4" fmla="*/ 159177 w 1241553"/>
                <a:gd name="connsiteY4" fmla="*/ 448335 h 607512"/>
                <a:gd name="connsiteX5" fmla="*/ 0 w 1241553"/>
                <a:gd name="connsiteY5" fmla="*/ 64048 h 607512"/>
                <a:gd name="connsiteX6" fmla="*/ 1 w 1241553"/>
                <a:gd name="connsiteY6" fmla="*/ 64047 h 607512"/>
                <a:gd name="connsiteX0" fmla="*/ 1 w 1086928"/>
                <a:gd name="connsiteY0" fmla="*/ 64047 h 607512"/>
                <a:gd name="connsiteX1" fmla="*/ 1086928 w 1086928"/>
                <a:gd name="connsiteY1" fmla="*/ 64048 h 607512"/>
                <a:gd name="connsiteX2" fmla="*/ 927751 w 1086928"/>
                <a:gd name="connsiteY2" fmla="*/ 448335 h 607512"/>
                <a:gd name="connsiteX3" fmla="*/ 543464 w 1086928"/>
                <a:gd name="connsiteY3" fmla="*/ 607512 h 607512"/>
                <a:gd name="connsiteX4" fmla="*/ 159177 w 1086928"/>
                <a:gd name="connsiteY4" fmla="*/ 448335 h 607512"/>
                <a:gd name="connsiteX5" fmla="*/ 0 w 1086928"/>
                <a:gd name="connsiteY5" fmla="*/ 64048 h 607512"/>
                <a:gd name="connsiteX6" fmla="*/ 1 w 1086928"/>
                <a:gd name="connsiteY6" fmla="*/ 64047 h 607512"/>
                <a:gd name="connsiteX0" fmla="*/ 1 w 1086928"/>
                <a:gd name="connsiteY0" fmla="*/ 64047 h 607512"/>
                <a:gd name="connsiteX1" fmla="*/ 1086928 w 1086928"/>
                <a:gd name="connsiteY1" fmla="*/ 64048 h 607512"/>
                <a:gd name="connsiteX2" fmla="*/ 927751 w 1086928"/>
                <a:gd name="connsiteY2" fmla="*/ 448335 h 607512"/>
                <a:gd name="connsiteX3" fmla="*/ 543464 w 1086928"/>
                <a:gd name="connsiteY3" fmla="*/ 607512 h 607512"/>
                <a:gd name="connsiteX4" fmla="*/ 159177 w 1086928"/>
                <a:gd name="connsiteY4" fmla="*/ 448335 h 607512"/>
                <a:gd name="connsiteX5" fmla="*/ 0 w 1086928"/>
                <a:gd name="connsiteY5" fmla="*/ 64048 h 607512"/>
                <a:gd name="connsiteX6" fmla="*/ 1 w 1086928"/>
                <a:gd name="connsiteY6" fmla="*/ 64047 h 607512"/>
                <a:gd name="connsiteX0" fmla="*/ 1 w 1086928"/>
                <a:gd name="connsiteY0" fmla="*/ 64047 h 607512"/>
                <a:gd name="connsiteX1" fmla="*/ 1086928 w 1086928"/>
                <a:gd name="connsiteY1" fmla="*/ 64048 h 607512"/>
                <a:gd name="connsiteX2" fmla="*/ 927751 w 1086928"/>
                <a:gd name="connsiteY2" fmla="*/ 448335 h 607512"/>
                <a:gd name="connsiteX3" fmla="*/ 543464 w 1086928"/>
                <a:gd name="connsiteY3" fmla="*/ 607512 h 607512"/>
                <a:gd name="connsiteX4" fmla="*/ 159177 w 1086928"/>
                <a:gd name="connsiteY4" fmla="*/ 448335 h 607512"/>
                <a:gd name="connsiteX5" fmla="*/ 0 w 1086928"/>
                <a:gd name="connsiteY5" fmla="*/ 64048 h 607512"/>
                <a:gd name="connsiteX6" fmla="*/ 1 w 1086928"/>
                <a:gd name="connsiteY6" fmla="*/ 64047 h 607512"/>
                <a:gd name="connsiteX0" fmla="*/ 1 w 1086928"/>
                <a:gd name="connsiteY0" fmla="*/ 64047 h 607512"/>
                <a:gd name="connsiteX1" fmla="*/ 1086928 w 1086928"/>
                <a:gd name="connsiteY1" fmla="*/ 64048 h 607512"/>
                <a:gd name="connsiteX2" fmla="*/ 927751 w 1086928"/>
                <a:gd name="connsiteY2" fmla="*/ 448335 h 607512"/>
                <a:gd name="connsiteX3" fmla="*/ 543464 w 1086928"/>
                <a:gd name="connsiteY3" fmla="*/ 607512 h 607512"/>
                <a:gd name="connsiteX4" fmla="*/ 159177 w 1086928"/>
                <a:gd name="connsiteY4" fmla="*/ 448335 h 607512"/>
                <a:gd name="connsiteX5" fmla="*/ 0 w 1086928"/>
                <a:gd name="connsiteY5" fmla="*/ 64048 h 607512"/>
                <a:gd name="connsiteX6" fmla="*/ 1 w 1086928"/>
                <a:gd name="connsiteY6" fmla="*/ 64047 h 607512"/>
                <a:gd name="connsiteX0" fmla="*/ 1 w 1086928"/>
                <a:gd name="connsiteY0" fmla="*/ 64047 h 607512"/>
                <a:gd name="connsiteX1" fmla="*/ 1086928 w 1086928"/>
                <a:gd name="connsiteY1" fmla="*/ 64048 h 607512"/>
                <a:gd name="connsiteX2" fmla="*/ 927751 w 1086928"/>
                <a:gd name="connsiteY2" fmla="*/ 448335 h 607512"/>
                <a:gd name="connsiteX3" fmla="*/ 543464 w 1086928"/>
                <a:gd name="connsiteY3" fmla="*/ 607512 h 607512"/>
                <a:gd name="connsiteX4" fmla="*/ 159177 w 1086928"/>
                <a:gd name="connsiteY4" fmla="*/ 448335 h 607512"/>
                <a:gd name="connsiteX5" fmla="*/ 0 w 1086928"/>
                <a:gd name="connsiteY5" fmla="*/ 64048 h 607512"/>
                <a:gd name="connsiteX6" fmla="*/ 1 w 1086928"/>
                <a:gd name="connsiteY6" fmla="*/ 64047 h 607512"/>
                <a:gd name="connsiteX0" fmla="*/ 1 w 1086928"/>
                <a:gd name="connsiteY0" fmla="*/ 64047 h 607512"/>
                <a:gd name="connsiteX1" fmla="*/ 1086928 w 1086928"/>
                <a:gd name="connsiteY1" fmla="*/ 64048 h 607512"/>
                <a:gd name="connsiteX2" fmla="*/ 927751 w 1086928"/>
                <a:gd name="connsiteY2" fmla="*/ 448335 h 607512"/>
                <a:gd name="connsiteX3" fmla="*/ 543464 w 1086928"/>
                <a:gd name="connsiteY3" fmla="*/ 607512 h 607512"/>
                <a:gd name="connsiteX4" fmla="*/ 159177 w 1086928"/>
                <a:gd name="connsiteY4" fmla="*/ 448335 h 607512"/>
                <a:gd name="connsiteX5" fmla="*/ 0 w 1086928"/>
                <a:gd name="connsiteY5" fmla="*/ 64048 h 607512"/>
                <a:gd name="connsiteX6" fmla="*/ 1 w 1086928"/>
                <a:gd name="connsiteY6" fmla="*/ 64047 h 607512"/>
                <a:gd name="connsiteX0" fmla="*/ 1 w 1086928"/>
                <a:gd name="connsiteY0" fmla="*/ 158348 h 701813"/>
                <a:gd name="connsiteX1" fmla="*/ 1086928 w 1086928"/>
                <a:gd name="connsiteY1" fmla="*/ 158349 h 701813"/>
                <a:gd name="connsiteX2" fmla="*/ 927751 w 1086928"/>
                <a:gd name="connsiteY2" fmla="*/ 542636 h 701813"/>
                <a:gd name="connsiteX3" fmla="*/ 543464 w 1086928"/>
                <a:gd name="connsiteY3" fmla="*/ 701813 h 701813"/>
                <a:gd name="connsiteX4" fmla="*/ 159177 w 1086928"/>
                <a:gd name="connsiteY4" fmla="*/ 542636 h 701813"/>
                <a:gd name="connsiteX5" fmla="*/ 0 w 1086928"/>
                <a:gd name="connsiteY5" fmla="*/ 158349 h 701813"/>
                <a:gd name="connsiteX6" fmla="*/ 1 w 1086928"/>
                <a:gd name="connsiteY6" fmla="*/ 158348 h 701813"/>
                <a:gd name="connsiteX0" fmla="*/ 1 w 1086928"/>
                <a:gd name="connsiteY0" fmla="*/ 258279 h 801744"/>
                <a:gd name="connsiteX1" fmla="*/ 1086928 w 1086928"/>
                <a:gd name="connsiteY1" fmla="*/ 258280 h 801744"/>
                <a:gd name="connsiteX2" fmla="*/ 927751 w 1086928"/>
                <a:gd name="connsiteY2" fmla="*/ 642567 h 801744"/>
                <a:gd name="connsiteX3" fmla="*/ 543464 w 1086928"/>
                <a:gd name="connsiteY3" fmla="*/ 801744 h 801744"/>
                <a:gd name="connsiteX4" fmla="*/ 159177 w 1086928"/>
                <a:gd name="connsiteY4" fmla="*/ 642567 h 801744"/>
                <a:gd name="connsiteX5" fmla="*/ 0 w 1086928"/>
                <a:gd name="connsiteY5" fmla="*/ 258280 h 801744"/>
                <a:gd name="connsiteX6" fmla="*/ 1 w 1086928"/>
                <a:gd name="connsiteY6" fmla="*/ 258279 h 801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86928" h="801744">
                  <a:moveTo>
                    <a:pt x="1" y="258279"/>
                  </a:moveTo>
                  <a:cubicBezTo>
                    <a:pt x="570273" y="675795"/>
                    <a:pt x="727013" y="0"/>
                    <a:pt x="1086928" y="258280"/>
                  </a:cubicBezTo>
                  <a:cubicBezTo>
                    <a:pt x="1067044" y="452627"/>
                    <a:pt x="1029670" y="540648"/>
                    <a:pt x="927751" y="642567"/>
                  </a:cubicBezTo>
                  <a:cubicBezTo>
                    <a:pt x="825832" y="744486"/>
                    <a:pt x="687599" y="801744"/>
                    <a:pt x="543464" y="801744"/>
                  </a:cubicBezTo>
                  <a:cubicBezTo>
                    <a:pt x="399328" y="801744"/>
                    <a:pt x="261096" y="744486"/>
                    <a:pt x="159177" y="642567"/>
                  </a:cubicBezTo>
                  <a:cubicBezTo>
                    <a:pt x="57258" y="540648"/>
                    <a:pt x="0" y="402415"/>
                    <a:pt x="0" y="258280"/>
                  </a:cubicBezTo>
                  <a:lnTo>
                    <a:pt x="1" y="258279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  <a:effectLst>
              <a:outerShdw blurRad="381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defRPr/>
              </a:pPr>
              <a:endParaRPr lang="ko-KR" altLang="en-US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9" name="타원 48" hidden="1">
              <a:extLst>
                <a:ext uri="{FF2B5EF4-FFF2-40B4-BE49-F238E27FC236}">
                  <a16:creationId xmlns:a16="http://schemas.microsoft.com/office/drawing/2014/main" id="{571FFB6D-6EFB-4083-AAC9-D44F6D281EB1}"/>
                </a:ext>
              </a:extLst>
            </p:cNvPr>
            <p:cNvSpPr/>
            <p:nvPr/>
          </p:nvSpPr>
          <p:spPr>
            <a:xfrm>
              <a:off x="7309846" y="1630704"/>
              <a:ext cx="1227135" cy="1227136"/>
            </a:xfrm>
            <a:prstGeom prst="ellipse">
              <a:avLst/>
            </a:prstGeom>
            <a:gradFill flip="none" rotWithShape="1">
              <a:gsLst>
                <a:gs pos="50000">
                  <a:schemeClr val="bg1">
                    <a:alpha val="0"/>
                  </a:schemeClr>
                </a:gs>
                <a:gs pos="100000">
                  <a:schemeClr val="bg1">
                    <a:alpha val="1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  <a:scene3d>
              <a:camera prst="orthographicFront"/>
              <a:lightRig rig="flat" dir="t">
                <a:rot lat="0" lon="0" rev="3000000"/>
              </a:lightRig>
            </a:scene3d>
            <a:sp3d prstMaterial="plastic">
              <a:bevelT w="165100" h="1841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F7508FFF-516C-4DC7-935A-0EA535125D88}"/>
                </a:ext>
              </a:extLst>
            </p:cNvPr>
            <p:cNvSpPr/>
            <p:nvPr/>
          </p:nvSpPr>
          <p:spPr>
            <a:xfrm>
              <a:off x="7424565" y="1745423"/>
              <a:ext cx="997697" cy="99769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254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C2D6C6A2-C290-477B-ACD4-6B1B5E51AB42}"/>
              </a:ext>
            </a:extLst>
          </p:cNvPr>
          <p:cNvSpPr/>
          <p:nvPr/>
        </p:nvSpPr>
        <p:spPr>
          <a:xfrm>
            <a:off x="8660820" y="3573016"/>
            <a:ext cx="718145" cy="64633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ko-KR" altLang="en-US" sz="1400" b="1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최적화된</a:t>
            </a:r>
            <a:endParaRPr lang="en-US" altLang="ko-KR" sz="1400" b="1">
              <a:solidFill>
                <a:srgbClr val="0000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400" b="1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생산관리</a:t>
            </a:r>
            <a:endParaRPr lang="en-US" altLang="ko-KR" sz="1400" b="1" dirty="0">
              <a:solidFill>
                <a:srgbClr val="0000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400" b="1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</a:t>
            </a:r>
            <a:endParaRPr lang="ko-KR" altLang="en-US" sz="1400" b="1" dirty="0">
              <a:solidFill>
                <a:srgbClr val="0000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2" name="대각선 방향의 모서리가 둥근 사각형 56">
            <a:extLst>
              <a:ext uri="{FF2B5EF4-FFF2-40B4-BE49-F238E27FC236}">
                <a16:creationId xmlns:a16="http://schemas.microsoft.com/office/drawing/2014/main" id="{17E9EA16-AED1-47BE-B472-5AB7CA4CD2B6}"/>
              </a:ext>
            </a:extLst>
          </p:cNvPr>
          <p:cNvSpPr/>
          <p:nvPr/>
        </p:nvSpPr>
        <p:spPr>
          <a:xfrm>
            <a:off x="6316926" y="1994765"/>
            <a:ext cx="382642" cy="232706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ED16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3" name="대각선 방향의 모서리가 둥근 사각형 57">
            <a:extLst>
              <a:ext uri="{FF2B5EF4-FFF2-40B4-BE49-F238E27FC236}">
                <a16:creationId xmlns:a16="http://schemas.microsoft.com/office/drawing/2014/main" id="{EC5769E6-B587-4673-B2FD-19FCADE07F04}"/>
              </a:ext>
            </a:extLst>
          </p:cNvPr>
          <p:cNvSpPr/>
          <p:nvPr/>
        </p:nvSpPr>
        <p:spPr>
          <a:xfrm>
            <a:off x="6316926" y="3290909"/>
            <a:ext cx="382642" cy="232706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ED16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4" name="대각선 방향의 모서리가 둥근 사각형 58">
            <a:extLst>
              <a:ext uri="{FF2B5EF4-FFF2-40B4-BE49-F238E27FC236}">
                <a16:creationId xmlns:a16="http://schemas.microsoft.com/office/drawing/2014/main" id="{84DEB7EF-FC1D-43FA-A021-11D89600C019}"/>
              </a:ext>
            </a:extLst>
          </p:cNvPr>
          <p:cNvSpPr/>
          <p:nvPr/>
        </p:nvSpPr>
        <p:spPr>
          <a:xfrm>
            <a:off x="6316926" y="4587053"/>
            <a:ext cx="382642" cy="232706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ED16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id="{501A696A-B264-4C50-A7C7-2B251AA943D8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191869" y="4884483"/>
            <a:ext cx="1485900" cy="1457325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4C3C143B-B69A-4690-9751-C3E16E84011C}"/>
              </a:ext>
            </a:extLst>
          </p:cNvPr>
          <p:cNvSpPr/>
          <p:nvPr/>
        </p:nvSpPr>
        <p:spPr>
          <a:xfrm>
            <a:off x="8030184" y="1331438"/>
            <a:ext cx="1980000" cy="3223944"/>
          </a:xfrm>
          <a:prstGeom prst="rect">
            <a:avLst/>
          </a:prstGeom>
          <a:noFill/>
        </p:spPr>
        <p:txBody>
          <a:bodyPr wrap="none" lIns="0" tIns="0" rIns="0" bIns="0">
            <a:prstTxWarp prst="textArchDown">
              <a:avLst/>
            </a:prstTxWarp>
            <a:spAutoFit/>
          </a:bodyPr>
          <a:lstStyle/>
          <a:p>
            <a:pPr algn="ctr"/>
            <a:r>
              <a:rPr lang="en-US" altLang="ko-KR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Smart</a:t>
            </a:r>
            <a:r>
              <a:rPr lang="ko-KR" altLang="en-US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Factory</a:t>
            </a:r>
          </a:p>
        </p:txBody>
      </p:sp>
    </p:spTree>
    <p:extLst>
      <p:ext uri="{BB962C8B-B14F-4D97-AF65-F5344CB8AC3E}">
        <p14:creationId xmlns:p14="http://schemas.microsoft.com/office/powerpoint/2010/main" val="30191280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>
            <a:extLst>
              <a:ext uri="{FF2B5EF4-FFF2-40B4-BE49-F238E27FC236}">
                <a16:creationId xmlns:a16="http://schemas.microsoft.com/office/drawing/2014/main" id="{87FAE563-A712-43E5-857E-A3C4ECA43BAB}"/>
              </a:ext>
            </a:extLst>
          </p:cNvPr>
          <p:cNvSpPr txBox="1">
            <a:spLocks noChangeArrowheads="1"/>
          </p:cNvSpPr>
          <p:nvPr/>
        </p:nvSpPr>
        <p:spPr bwMode="black">
          <a:xfrm>
            <a:off x="199678" y="128419"/>
            <a:ext cx="6120000" cy="3666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 anchor="ctr"/>
          <a:lstStyle>
            <a:lvl1pPr marL="381000" indent="-38100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9pPr>
          </a:lstStyle>
          <a:p>
            <a:pPr marL="0" indent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ko-KR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en-US" altLang="ko-KR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진행 현황</a:t>
            </a:r>
            <a:r>
              <a:rPr lang="en-US" altLang="ko-KR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(MES)</a:t>
            </a:r>
            <a:r>
              <a:rPr lang="ko-KR" altLang="en-US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 Box 3">
            <a:extLst>
              <a:ext uri="{FF2B5EF4-FFF2-40B4-BE49-F238E27FC236}">
                <a16:creationId xmlns:a16="http://schemas.microsoft.com/office/drawing/2014/main" id="{68027968-76FF-4FDB-8870-302E5320CB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1112" y="806515"/>
            <a:ext cx="936104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9pPr>
          </a:lstStyle>
          <a:p>
            <a:pPr eaLnBrk="1" fontAlgn="base" latinLnBrk="0" hangingPunct="1">
              <a:spcBef>
                <a:spcPct val="0"/>
              </a:spcBef>
              <a:spcAft>
                <a:spcPct val="0"/>
              </a:spcAft>
            </a:pPr>
            <a:r>
              <a:rPr lang="en-US" altLang="ko-KR" sz="1600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sz="1600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구축 진행 현황</a:t>
            </a:r>
            <a:endParaRPr lang="en-US" altLang="ko-KR" sz="16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E256C3F-FBA6-4211-ADE6-E6A2CE4800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3002763"/>
              </p:ext>
            </p:extLst>
          </p:nvPr>
        </p:nvGraphicFramePr>
        <p:xfrm>
          <a:off x="361112" y="1379740"/>
          <a:ext cx="9127598" cy="3356137"/>
        </p:xfrm>
        <a:graphic>
          <a:graphicData uri="http://schemas.openxmlformats.org/drawingml/2006/table">
            <a:tbl>
              <a:tblPr firstRow="1" firstCol="1" bandRow="1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1347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766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920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3134065057"/>
                    </a:ext>
                  </a:extLst>
                </a:gridCol>
              </a:tblGrid>
              <a:tr h="512315">
                <a:tc>
                  <a:txBody>
                    <a:bodyPr/>
                    <a:lstStyle/>
                    <a:p>
                      <a:pPr algn="ctr" latinLnBrk="1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400" kern="100">
                          <a:effectLst/>
                          <a:latin typeface="+mn-ea"/>
                          <a:ea typeface="+mn-ea"/>
                        </a:rPr>
                        <a:t>구분</a:t>
                      </a:r>
                      <a:endParaRPr lang="ko-KR" sz="1400" kern="10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400" kern="100">
                          <a:effectLst/>
                          <a:latin typeface="+mn-ea"/>
                          <a:ea typeface="+mn-ea"/>
                        </a:rPr>
                        <a:t>주요구축 적용현황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400" kern="100">
                          <a:effectLst/>
                          <a:latin typeface="+mn-ea"/>
                          <a:ea typeface="+mn-ea"/>
                        </a:rPr>
                        <a:t>진행율</a:t>
                      </a:r>
                      <a:endParaRPr lang="ko-KR" sz="1400" kern="10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400" kern="100">
                          <a:effectLst/>
                          <a:latin typeface="+mn-ea"/>
                          <a:ea typeface="+mn-ea"/>
                          <a:cs typeface="Times New Roman"/>
                        </a:rPr>
                        <a:t>비고</a:t>
                      </a:r>
                      <a:endParaRPr lang="ko-KR" sz="1400" kern="10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23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SmartView</a:t>
                      </a:r>
                      <a:endParaRPr lang="ko-KR" altLang="en-US" sz="14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200" b="1" kern="1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실시간 오더현황을 모니터링</a:t>
                      </a:r>
                      <a:endParaRPr lang="en-US" altLang="ko-KR" sz="1200" b="1" kern="1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285750" indent="-285750" algn="l" latinLnBrk="1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lang="en-US" altLang="ko-KR" sz="1200" b="1" kern="1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MES</a:t>
                      </a:r>
                      <a:r>
                        <a:rPr lang="ko-KR" altLang="en-US" sz="1200" b="1" kern="1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에서 생산되는 </a:t>
                      </a:r>
                      <a:r>
                        <a:rPr lang="en-US" altLang="ko-KR" sz="1200" b="1" kern="1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LOT</a:t>
                      </a:r>
                      <a:r>
                        <a:rPr lang="ko-KR" altLang="en-US" sz="1200" b="1" kern="1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기반의 작업지시 현황을 모니터링 </a:t>
                      </a:r>
                      <a:endParaRPr lang="en-US" altLang="ko-KR" sz="1200" b="1" kern="1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285750" indent="-285750" algn="l" latinLnBrk="1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200" b="1" kern="1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설비가동현황을 모니터링</a:t>
                      </a:r>
                      <a:endParaRPr lang="en-US" altLang="ko-KR" sz="1200" b="1" kern="1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8000" marR="108000" marT="180000" marB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63500" marR="0" lvl="0" indent="0" algn="ctr" defTabSz="914400" rtl="0" eaLnBrk="1" fontAlgn="auto" latinLnBrk="1" hangingPunct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1" kern="1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Times New Roman"/>
                        </a:rPr>
                        <a:t>0%</a:t>
                      </a:r>
                      <a:endParaRPr lang="ko-KR" altLang="ko-KR" sz="1300" b="1" kern="1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63500" marR="0" lvl="0" indent="0" algn="l" defTabSz="914400" rtl="0" eaLnBrk="1" fontAlgn="auto" latinLnBrk="1" hangingPunct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ko-KR" sz="1300" b="1" kern="1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108000" marR="108000" marT="180000" marB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4266201"/>
                  </a:ext>
                </a:extLst>
              </a:tr>
              <a:tr h="5123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ERP IF</a:t>
                      </a:r>
                      <a:endParaRPr lang="ko-KR" altLang="en-US" sz="14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200" b="1" kern="1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Times New Roman"/>
                        </a:rPr>
                        <a:t>기준정보 연동 </a:t>
                      </a:r>
                      <a:r>
                        <a:rPr lang="en-US" altLang="ko-KR" sz="1200" b="1" kern="1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Times New Roman"/>
                        </a:rPr>
                        <a:t>(ERP </a:t>
                      </a:r>
                      <a:r>
                        <a:rPr lang="ko-KR" altLang="en-US" sz="1200" b="1" kern="1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Times New Roman"/>
                        </a:rPr>
                        <a:t>→</a:t>
                      </a:r>
                      <a:r>
                        <a:rPr lang="en-US" altLang="ko-KR" sz="1200" b="1" kern="1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Times New Roman"/>
                        </a:rPr>
                        <a:t> MES)</a:t>
                      </a:r>
                      <a:endParaRPr lang="ko-KR" altLang="en-US" sz="1200" b="1" kern="1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  <a:p>
                      <a:pPr marL="285750" indent="-285750" algn="l" latinLnBrk="1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200" b="1" kern="1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Times New Roman"/>
                        </a:rPr>
                        <a:t>설비 및 금형의 자원정보 연동 </a:t>
                      </a:r>
                      <a:r>
                        <a:rPr lang="en-US" altLang="ko-KR" sz="1200" b="1" kern="1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Times New Roman"/>
                        </a:rPr>
                        <a:t>(ERP </a:t>
                      </a:r>
                      <a:r>
                        <a:rPr lang="ko-KR" altLang="en-US" sz="1200" b="1" kern="1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Times New Roman"/>
                        </a:rPr>
                        <a:t>→</a:t>
                      </a:r>
                      <a:r>
                        <a:rPr lang="en-US" altLang="ko-KR" sz="1200" b="1" kern="1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Times New Roman"/>
                        </a:rPr>
                        <a:t> MES)</a:t>
                      </a:r>
                    </a:p>
                    <a:p>
                      <a:pPr marL="285750" indent="-285750" algn="l" latinLnBrk="1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200" b="1" kern="1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Times New Roman"/>
                        </a:rPr>
                        <a:t>제조오더 정보 연동 </a:t>
                      </a:r>
                      <a:r>
                        <a:rPr lang="en-US" altLang="ko-KR" sz="1200" b="1" kern="1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Times New Roman"/>
                        </a:rPr>
                        <a:t>(ERP </a:t>
                      </a:r>
                      <a:r>
                        <a:rPr lang="ko-KR" altLang="en-US" sz="1200" b="1" kern="1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Times New Roman"/>
                        </a:rPr>
                        <a:t>→</a:t>
                      </a:r>
                      <a:r>
                        <a:rPr lang="en-US" altLang="ko-KR" sz="1200" b="1" kern="1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Times New Roman"/>
                        </a:rPr>
                        <a:t> MES)</a:t>
                      </a:r>
                    </a:p>
                    <a:p>
                      <a:pPr marL="285750" indent="-285750" algn="l" latinLnBrk="1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200" b="1" kern="1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Times New Roman"/>
                        </a:rPr>
                        <a:t>작업실적 연동 </a:t>
                      </a:r>
                      <a:r>
                        <a:rPr lang="en-US" altLang="ko-KR" sz="1200" b="1" kern="1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Times New Roman"/>
                        </a:rPr>
                        <a:t>(MES </a:t>
                      </a:r>
                      <a:r>
                        <a:rPr lang="ko-KR" altLang="en-US" sz="1200" b="1" kern="1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Times New Roman"/>
                        </a:rPr>
                        <a:t>→</a:t>
                      </a:r>
                      <a:r>
                        <a:rPr lang="en-US" altLang="ko-KR" sz="1200" b="1" kern="1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Times New Roman"/>
                        </a:rPr>
                        <a:t>ERP)</a:t>
                      </a:r>
                    </a:p>
                    <a:p>
                      <a:pPr marL="285750" indent="-285750" algn="l" latinLnBrk="1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200" b="1" kern="1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Times New Roman"/>
                        </a:rPr>
                        <a:t>포장실적 및 출고정보 연동 </a:t>
                      </a:r>
                      <a:r>
                        <a:rPr lang="en-US" altLang="ko-KR" sz="1200" b="1" kern="1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Times New Roman"/>
                        </a:rPr>
                        <a:t>(MES </a:t>
                      </a:r>
                      <a:r>
                        <a:rPr lang="ko-KR" altLang="en-US" sz="1200" b="1" kern="1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Times New Roman"/>
                        </a:rPr>
                        <a:t>→</a:t>
                      </a:r>
                      <a:r>
                        <a:rPr lang="en-US" altLang="ko-KR" sz="1200" b="1" kern="1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Times New Roman"/>
                        </a:rPr>
                        <a:t>ERP)</a:t>
                      </a:r>
                      <a:endParaRPr lang="ko-KR" altLang="en-US" sz="1200" b="1" kern="1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108000" marR="108000" marT="180000" marB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63500" marR="0" lvl="0" indent="0" algn="ctr" defTabSz="914400" rtl="0" eaLnBrk="1" fontAlgn="auto" latinLnBrk="1" hangingPunct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1" kern="1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Times New Roman"/>
                        </a:rPr>
                        <a:t>30%</a:t>
                      </a:r>
                      <a:endParaRPr lang="ko-KR" altLang="ko-KR" sz="1300" b="1" kern="1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63500" algn="l" latinLnBrk="1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endParaRPr lang="ko-KR" sz="1300" b="1" kern="1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108000" marR="108000" marT="180000" marB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2610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114969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>
            <a:extLst>
              <a:ext uri="{FF2B5EF4-FFF2-40B4-BE49-F238E27FC236}">
                <a16:creationId xmlns:a16="http://schemas.microsoft.com/office/drawing/2014/main" id="{87FAE563-A712-43E5-857E-A3C4ECA43BAB}"/>
              </a:ext>
            </a:extLst>
          </p:cNvPr>
          <p:cNvSpPr txBox="1">
            <a:spLocks noChangeArrowheads="1"/>
          </p:cNvSpPr>
          <p:nvPr/>
        </p:nvSpPr>
        <p:spPr bwMode="black">
          <a:xfrm>
            <a:off x="199678" y="128419"/>
            <a:ext cx="6120000" cy="3666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 anchor="ctr"/>
          <a:lstStyle>
            <a:lvl1pPr marL="381000" indent="-38100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9pPr>
          </a:lstStyle>
          <a:p>
            <a:pPr marL="0" indent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ko-KR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r>
            <a:r>
              <a:rPr lang="en-US" altLang="ko-KR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향후 추진일정 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 Box 3">
            <a:extLst>
              <a:ext uri="{FF2B5EF4-FFF2-40B4-BE49-F238E27FC236}">
                <a16:creationId xmlns:a16="http://schemas.microsoft.com/office/drawing/2014/main" id="{68027968-76FF-4FDB-8870-302E5320CB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1112" y="1053316"/>
            <a:ext cx="9361040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9pPr>
          </a:lstStyle>
          <a:p>
            <a:pPr eaLnBrk="1" fontAlgn="base" latinLnBrk="0" hangingPunct="1">
              <a:spcBef>
                <a:spcPct val="0"/>
              </a:spcBef>
              <a:spcAft>
                <a:spcPct val="0"/>
              </a:spcAft>
            </a:pP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■ 부문별 업무를 통합시스템에 구현하고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사용자교육을 충분히 실시하여 본 가동 운영에 만전을 기하겠습니다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2B684479-29C8-4AC3-922A-319DCD876C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6363336"/>
              </p:ext>
            </p:extLst>
          </p:nvPr>
        </p:nvGraphicFramePr>
        <p:xfrm>
          <a:off x="199678" y="1628800"/>
          <a:ext cx="9577048" cy="4096882"/>
        </p:xfrm>
        <a:graphic>
          <a:graphicData uri="http://schemas.openxmlformats.org/drawingml/2006/table">
            <a:tbl>
              <a:tblPr/>
              <a:tblGrid>
                <a:gridCol w="22240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12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12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126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4126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4126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4126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4126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4126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41266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41266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41266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41266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41266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241266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241266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241266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241266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241266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241266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241266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241266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241266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241266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241266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  <a:gridCol w="241266">
                  <a:extLst>
                    <a:ext uri="{9D8B030D-6E8A-4147-A177-3AD203B41FA5}">
                      <a16:colId xmlns:a16="http://schemas.microsoft.com/office/drawing/2014/main" val="20025"/>
                    </a:ext>
                  </a:extLst>
                </a:gridCol>
                <a:gridCol w="241266">
                  <a:extLst>
                    <a:ext uri="{9D8B030D-6E8A-4147-A177-3AD203B41FA5}">
                      <a16:colId xmlns:a16="http://schemas.microsoft.com/office/drawing/2014/main" val="20026"/>
                    </a:ext>
                  </a:extLst>
                </a:gridCol>
                <a:gridCol w="1080109">
                  <a:extLst>
                    <a:ext uri="{9D8B030D-6E8A-4147-A177-3AD203B41FA5}">
                      <a16:colId xmlns:a16="http://schemas.microsoft.com/office/drawing/2014/main" val="20027"/>
                    </a:ext>
                  </a:extLst>
                </a:gridCol>
              </a:tblGrid>
              <a:tr h="238910">
                <a:tc rowSpan="4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</a:defRPr>
                      </a:lvl9pPr>
                    </a:lstStyle>
                    <a:p>
                      <a:pPr algn="ctr" fontAlgn="ctr"/>
                      <a:r>
                        <a:rPr lang="ko-KR" altLang="en-US" sz="800" b="1" i="0" u="none" strike="noStrike" dirty="0">
                          <a:effectLst/>
                          <a:latin typeface="+mn-lt"/>
                          <a:ea typeface="나눔스퀘어OTF Bold" panose="020B0600000101010101" pitchFamily="34" charset="-127"/>
                        </a:rPr>
                        <a:t>주요 공정</a:t>
                      </a:r>
                    </a:p>
                  </a:txBody>
                  <a:tcPr marL="3731" marR="3731" marT="37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C0C0"/>
                    </a:solidFill>
                  </a:tcPr>
                </a:tc>
                <a:tc gridSpan="26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</a:defRPr>
                      </a:lvl9pPr>
                    </a:lstStyle>
                    <a:p>
                      <a:pPr algn="ctr" fontAlgn="ctr"/>
                      <a:r>
                        <a:rPr lang="ko-KR" altLang="en-US" sz="1000" b="1" i="0" u="none" strike="noStrike">
                          <a:effectLst/>
                          <a:latin typeface="+mn-lt"/>
                          <a:ea typeface="나눔스퀘어OTF Bold" panose="020B0600000101010101" pitchFamily="34" charset="-127"/>
                        </a:rPr>
                        <a:t>정보화시스템 구축 </a:t>
                      </a:r>
                      <a:r>
                        <a:rPr lang="ko-KR" altLang="en-US" sz="1000" b="1" i="0" u="none" strike="noStrike" dirty="0">
                          <a:effectLst/>
                          <a:latin typeface="+mn-lt"/>
                          <a:ea typeface="나눔스퀘어OTF Bold" panose="020B0600000101010101" pitchFamily="34" charset="-127"/>
                        </a:rPr>
                        <a:t>기간 </a:t>
                      </a:r>
                      <a:r>
                        <a:rPr lang="en-US" altLang="ko-KR" sz="1000" b="1" i="0" u="none" strike="noStrike" dirty="0">
                          <a:effectLst/>
                          <a:latin typeface="+mn-lt"/>
                          <a:ea typeface="나눔스퀘어OTF Bold" panose="020B0600000101010101" pitchFamily="34" charset="-127"/>
                        </a:rPr>
                        <a:t>(</a:t>
                      </a:r>
                      <a:r>
                        <a:rPr lang="ko-KR" altLang="en-US" sz="1000" b="1" i="0" u="none" strike="noStrike">
                          <a:effectLst/>
                          <a:latin typeface="+mn-lt"/>
                          <a:ea typeface="나눔스퀘어OTF Bold" panose="020B0600000101010101" pitchFamily="34" charset="-127"/>
                        </a:rPr>
                        <a:t>총 </a:t>
                      </a:r>
                      <a:r>
                        <a:rPr lang="en-US" altLang="ko-KR" sz="1000" b="1" i="0" u="none" strike="noStrike">
                          <a:effectLst/>
                          <a:latin typeface="+mn-lt"/>
                          <a:ea typeface="나눔스퀘어OTF Bold" panose="020B0600000101010101" pitchFamily="34" charset="-127"/>
                        </a:rPr>
                        <a:t>6</a:t>
                      </a:r>
                      <a:r>
                        <a:rPr lang="ko-KR" altLang="en-US" sz="1000" b="1" i="0" u="none" strike="noStrike">
                          <a:effectLst/>
                          <a:latin typeface="+mn-lt"/>
                          <a:ea typeface="나눔스퀘어OTF Bold" panose="020B0600000101010101" pitchFamily="34" charset="-127"/>
                        </a:rPr>
                        <a:t>개월</a:t>
                      </a:r>
                      <a:r>
                        <a:rPr lang="en-US" altLang="ko-KR" sz="1000" b="1" i="0" u="none" strike="noStrike" dirty="0">
                          <a:effectLst/>
                          <a:latin typeface="+mn-lt"/>
                          <a:ea typeface="나눔스퀘어OTF Bold" panose="020B0600000101010101" pitchFamily="34" charset="-127"/>
                        </a:rPr>
                        <a:t>)</a:t>
                      </a:r>
                    </a:p>
                  </a:txBody>
                  <a:tcPr marL="3731" marR="3731" marT="37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C0C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</a:defRPr>
                      </a:lvl9pPr>
                    </a:lstStyle>
                    <a:p>
                      <a:pPr algn="ctr" fontAlgn="ctr"/>
                      <a:r>
                        <a:rPr lang="ko-KR" altLang="en-US" sz="800" b="1" i="0" u="none" strike="noStrike" dirty="0">
                          <a:effectLst/>
                          <a:latin typeface="+mn-lt"/>
                          <a:ea typeface="나눔스퀘어OTF Bold" panose="020B0600000101010101" pitchFamily="34" charset="-127"/>
                        </a:rPr>
                        <a:t> </a:t>
                      </a:r>
                      <a:r>
                        <a:rPr lang="ko-KR" altLang="en-US" sz="800" b="1" i="0" u="none" strike="noStrike" dirty="0" err="1">
                          <a:effectLst/>
                          <a:latin typeface="+mn-lt"/>
                          <a:ea typeface="나눔스퀘어OTF Bold" panose="020B0600000101010101" pitchFamily="34" charset="-127"/>
                        </a:rPr>
                        <a:t>주관자</a:t>
                      </a:r>
                      <a:endParaRPr lang="ko-KR" altLang="en-US" sz="800" b="1" i="0" u="none" strike="noStrike" dirty="0">
                        <a:effectLst/>
                        <a:latin typeface="+mn-lt"/>
                        <a:ea typeface="나눔스퀘어OTF Bold" panose="020B0600000101010101" pitchFamily="34" charset="-127"/>
                      </a:endParaRPr>
                    </a:p>
                  </a:txBody>
                  <a:tcPr marL="3731" marR="3731" marT="37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113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</a:defRPr>
                      </a:lvl9pPr>
                    </a:lstStyle>
                    <a:p>
                      <a:pPr algn="ctr" fontAlgn="ctr"/>
                      <a:r>
                        <a:rPr lang="en-US" altLang="ko-KR" sz="800" b="1" i="0" u="none" strike="noStrike">
                          <a:effectLst/>
                          <a:latin typeface="+mn-lt"/>
                          <a:ea typeface="나눔스퀘어OTF Bold" panose="020B0600000101010101" pitchFamily="34" charset="-127"/>
                        </a:rPr>
                        <a:t>2021</a:t>
                      </a:r>
                      <a:r>
                        <a:rPr lang="ko-KR" altLang="en-US" sz="800" b="1" i="0" u="none" strike="noStrike">
                          <a:effectLst/>
                          <a:latin typeface="+mn-lt"/>
                          <a:ea typeface="나눔스퀘어OTF Bold" panose="020B0600000101010101" pitchFamily="34" charset="-127"/>
                        </a:rPr>
                        <a:t>년 </a:t>
                      </a:r>
                      <a:r>
                        <a:rPr lang="en-US" altLang="ko-KR" sz="800" b="1" i="0" u="none" strike="noStrike">
                          <a:effectLst/>
                          <a:latin typeface="+mn-lt"/>
                          <a:ea typeface="나눔스퀘어OTF Bold" panose="020B0600000101010101" pitchFamily="34" charset="-127"/>
                        </a:rPr>
                        <a:t>12</a:t>
                      </a:r>
                      <a:r>
                        <a:rPr lang="ko-KR" altLang="en-US" sz="800" b="1" i="0" u="none" strike="noStrike">
                          <a:effectLst/>
                          <a:latin typeface="+mn-lt"/>
                          <a:ea typeface="나눔스퀘어OTF Bold" panose="020B0600000101010101" pitchFamily="34" charset="-127"/>
                        </a:rPr>
                        <a:t>월</a:t>
                      </a:r>
                      <a:endParaRPr lang="ko-KR" altLang="en-US" sz="800" b="1" i="0" u="none" strike="noStrike" dirty="0">
                        <a:effectLst/>
                        <a:latin typeface="+mn-lt"/>
                        <a:ea typeface="나눔스퀘어OTF Bold" panose="020B0600000101010101" pitchFamily="34" charset="-127"/>
                      </a:endParaRPr>
                    </a:p>
                  </a:txBody>
                  <a:tcPr marL="3731" marR="3731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</a:defRPr>
                      </a:lvl9pPr>
                    </a:lstStyle>
                    <a:p>
                      <a:pPr algn="ctr" fontAlgn="ctr"/>
                      <a:r>
                        <a:rPr lang="en-US" altLang="ko-KR" sz="800" b="1" i="0" u="none" strike="noStrike">
                          <a:effectLst/>
                          <a:latin typeface="+mn-lt"/>
                          <a:ea typeface="나눔스퀘어OTF Bold" panose="020B0600000101010101" pitchFamily="34" charset="-127"/>
                        </a:rPr>
                        <a:t>2022</a:t>
                      </a:r>
                      <a:r>
                        <a:rPr lang="ko-KR" altLang="en-US" sz="800" b="1" i="0" u="none" strike="noStrike">
                          <a:effectLst/>
                          <a:latin typeface="+mn-lt"/>
                          <a:ea typeface="나눔스퀘어OTF Bold" panose="020B0600000101010101" pitchFamily="34" charset="-127"/>
                        </a:rPr>
                        <a:t>년 </a:t>
                      </a:r>
                      <a:r>
                        <a:rPr lang="en-US" altLang="ko-KR" sz="800" b="1" i="0" u="none" strike="noStrike">
                          <a:effectLst/>
                          <a:latin typeface="+mn-lt"/>
                          <a:ea typeface="나눔스퀘어OTF Bold" panose="020B0600000101010101" pitchFamily="34" charset="-127"/>
                        </a:rPr>
                        <a:t>1</a:t>
                      </a:r>
                      <a:r>
                        <a:rPr lang="ko-KR" altLang="en-US" sz="800" b="1" i="0" u="none" strike="noStrike">
                          <a:effectLst/>
                          <a:latin typeface="+mn-lt"/>
                          <a:ea typeface="나눔스퀘어OTF Bold" panose="020B0600000101010101" pitchFamily="34" charset="-127"/>
                        </a:rPr>
                        <a:t>월</a:t>
                      </a:r>
                      <a:endParaRPr lang="ko-KR" altLang="en-US" sz="800" b="1" i="0" u="none" strike="noStrike" dirty="0">
                        <a:effectLst/>
                        <a:latin typeface="+mn-lt"/>
                        <a:ea typeface="나눔스퀘어OTF Bold" panose="020B0600000101010101" pitchFamily="34" charset="-127"/>
                      </a:endParaRPr>
                    </a:p>
                  </a:txBody>
                  <a:tcPr marL="3731" marR="373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</a:defRPr>
                      </a:lvl9pPr>
                    </a:lstStyle>
                    <a:p>
                      <a:pPr algn="ctr" fontAlgn="ctr"/>
                      <a:r>
                        <a:rPr lang="en-US" altLang="ko-KR" sz="800" b="1" i="0" u="none" strike="noStrike">
                          <a:effectLst/>
                          <a:latin typeface="+mn-lt"/>
                          <a:ea typeface="나눔스퀘어OTF Bold" panose="020B0600000101010101" pitchFamily="34" charset="-127"/>
                        </a:rPr>
                        <a:t>2022</a:t>
                      </a:r>
                      <a:r>
                        <a:rPr lang="ko-KR" altLang="en-US" sz="800" b="1" i="0" u="none" strike="noStrike">
                          <a:effectLst/>
                          <a:latin typeface="+mn-lt"/>
                          <a:ea typeface="나눔스퀘어OTF Bold" panose="020B0600000101010101" pitchFamily="34" charset="-127"/>
                        </a:rPr>
                        <a:t>년 </a:t>
                      </a:r>
                      <a:r>
                        <a:rPr lang="en-US" altLang="ko-KR" sz="800" b="1" i="0" u="none" strike="noStrike">
                          <a:effectLst/>
                          <a:latin typeface="+mn-lt"/>
                          <a:ea typeface="나눔스퀘어OTF Bold" panose="020B0600000101010101" pitchFamily="34" charset="-127"/>
                        </a:rPr>
                        <a:t>2</a:t>
                      </a:r>
                      <a:r>
                        <a:rPr lang="ko-KR" altLang="en-US" sz="800" b="1" i="0" u="none" strike="noStrike">
                          <a:effectLst/>
                          <a:latin typeface="+mn-lt"/>
                          <a:ea typeface="나눔스퀘어OTF Bold" panose="020B0600000101010101" pitchFamily="34" charset="-127"/>
                        </a:rPr>
                        <a:t>월</a:t>
                      </a:r>
                      <a:endParaRPr lang="ko-KR" altLang="en-US" sz="800" b="1" i="0" u="none" strike="noStrike" dirty="0">
                        <a:effectLst/>
                        <a:latin typeface="+mn-lt"/>
                        <a:ea typeface="나눔스퀘어OTF Bold" panose="020B0600000101010101" pitchFamily="34" charset="-127"/>
                      </a:endParaRPr>
                    </a:p>
                  </a:txBody>
                  <a:tcPr marL="3731" marR="373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</a:defRPr>
                      </a:lvl9pPr>
                    </a:lstStyle>
                    <a:p>
                      <a:pPr algn="ctr" fontAlgn="ctr"/>
                      <a:r>
                        <a:rPr lang="en-US" altLang="ko-KR" sz="800" b="1" i="0" u="none" strike="noStrike">
                          <a:effectLst/>
                          <a:latin typeface="+mn-lt"/>
                          <a:ea typeface="나눔스퀘어OTF Bold" panose="020B0600000101010101" pitchFamily="34" charset="-127"/>
                        </a:rPr>
                        <a:t>2018</a:t>
                      </a:r>
                      <a:r>
                        <a:rPr lang="ko-KR" altLang="en-US" sz="800" b="1" i="0" u="none" strike="noStrike">
                          <a:effectLst/>
                          <a:latin typeface="+mn-lt"/>
                          <a:ea typeface="나눔스퀘어OTF Bold" panose="020B0600000101010101" pitchFamily="34" charset="-127"/>
                        </a:rPr>
                        <a:t>년 </a:t>
                      </a:r>
                      <a:r>
                        <a:rPr lang="en-US" altLang="ko-KR" sz="800" b="1" i="0" u="none" strike="noStrike">
                          <a:effectLst/>
                          <a:latin typeface="+mn-lt"/>
                          <a:ea typeface="나눔스퀘어OTF Bold" panose="020B0600000101010101" pitchFamily="34" charset="-127"/>
                        </a:rPr>
                        <a:t>3</a:t>
                      </a:r>
                      <a:r>
                        <a:rPr lang="ko-KR" altLang="en-US" sz="800" b="1" i="0" u="none" strike="noStrike">
                          <a:effectLst/>
                          <a:latin typeface="+mn-lt"/>
                          <a:ea typeface="나눔스퀘어OTF Bold" panose="020B0600000101010101" pitchFamily="34" charset="-127"/>
                        </a:rPr>
                        <a:t>월</a:t>
                      </a:r>
                      <a:endParaRPr lang="ko-KR" altLang="en-US" sz="800" b="1" i="0" u="none" strike="noStrike" dirty="0">
                        <a:effectLst/>
                        <a:latin typeface="+mn-lt"/>
                        <a:ea typeface="나눔스퀘어OTF Bold" panose="020B0600000101010101" pitchFamily="34" charset="-127"/>
                      </a:endParaRPr>
                    </a:p>
                  </a:txBody>
                  <a:tcPr marL="3731" marR="373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</a:defRPr>
                      </a:lvl9pPr>
                    </a:lstStyle>
                    <a:p>
                      <a:pPr algn="ctr" fontAlgn="ctr"/>
                      <a:r>
                        <a:rPr lang="en-US" altLang="ko-KR" sz="800" b="1" i="0" u="none" strike="noStrike">
                          <a:effectLst/>
                          <a:latin typeface="+mn-lt"/>
                          <a:ea typeface="나눔스퀘어OTF Bold" panose="020B0600000101010101" pitchFamily="34" charset="-127"/>
                        </a:rPr>
                        <a:t>2018</a:t>
                      </a:r>
                      <a:r>
                        <a:rPr lang="ko-KR" altLang="en-US" sz="800" b="1" i="0" u="none" strike="noStrike">
                          <a:effectLst/>
                          <a:latin typeface="+mn-lt"/>
                          <a:ea typeface="나눔스퀘어OTF Bold" panose="020B0600000101010101" pitchFamily="34" charset="-127"/>
                        </a:rPr>
                        <a:t>년 </a:t>
                      </a:r>
                      <a:r>
                        <a:rPr lang="en-US" altLang="ko-KR" sz="800" b="1" i="0" u="none" strike="noStrike">
                          <a:effectLst/>
                          <a:latin typeface="+mn-lt"/>
                          <a:ea typeface="나눔스퀘어OTF Bold" panose="020B0600000101010101" pitchFamily="34" charset="-127"/>
                        </a:rPr>
                        <a:t>4</a:t>
                      </a:r>
                      <a:r>
                        <a:rPr lang="ko-KR" altLang="en-US" sz="800" b="1" i="0" u="none" strike="noStrike">
                          <a:effectLst/>
                          <a:latin typeface="+mn-lt"/>
                          <a:ea typeface="나눔스퀘어OTF Bold" panose="020B0600000101010101" pitchFamily="34" charset="-127"/>
                        </a:rPr>
                        <a:t>월</a:t>
                      </a:r>
                      <a:endParaRPr lang="ko-KR" altLang="en-US" sz="800" b="1" i="0" u="none" strike="noStrike" dirty="0">
                        <a:effectLst/>
                        <a:latin typeface="+mn-lt"/>
                        <a:ea typeface="나눔스퀘어OTF Bold" panose="020B0600000101010101" pitchFamily="34" charset="-127"/>
                      </a:endParaRPr>
                    </a:p>
                  </a:txBody>
                  <a:tcPr marL="3731" marR="373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</a:defRPr>
                      </a:lvl9pPr>
                    </a:lstStyle>
                    <a:p>
                      <a:pPr algn="ctr" fontAlgn="ctr"/>
                      <a:r>
                        <a:rPr lang="en-US" altLang="ko-KR" sz="800" b="1" i="0" u="none" strike="noStrike">
                          <a:effectLst/>
                          <a:latin typeface="+mn-lt"/>
                          <a:ea typeface="나눔스퀘어OTF Bold" panose="020B0600000101010101" pitchFamily="34" charset="-127"/>
                        </a:rPr>
                        <a:t>2018</a:t>
                      </a:r>
                      <a:r>
                        <a:rPr lang="ko-KR" altLang="en-US" sz="800" b="1" i="0" u="none" strike="noStrike">
                          <a:effectLst/>
                          <a:latin typeface="+mn-lt"/>
                          <a:ea typeface="나눔스퀘어OTF Bold" panose="020B0600000101010101" pitchFamily="34" charset="-127"/>
                        </a:rPr>
                        <a:t>년 </a:t>
                      </a:r>
                      <a:r>
                        <a:rPr lang="en-US" altLang="ko-KR" sz="800" b="1" i="0" u="none" strike="noStrike">
                          <a:effectLst/>
                          <a:latin typeface="+mn-lt"/>
                          <a:ea typeface="나눔스퀘어OTF Bold" panose="020B0600000101010101" pitchFamily="34" charset="-127"/>
                        </a:rPr>
                        <a:t>5</a:t>
                      </a:r>
                      <a:r>
                        <a:rPr lang="ko-KR" altLang="en-US" sz="800" b="1" i="0" u="none" strike="noStrike">
                          <a:effectLst/>
                          <a:latin typeface="+mn-lt"/>
                          <a:ea typeface="나눔스퀘어OTF Bold" panose="020B0600000101010101" pitchFamily="34" charset="-127"/>
                        </a:rPr>
                        <a:t>월</a:t>
                      </a:r>
                      <a:endParaRPr lang="ko-KR" altLang="en-US" sz="800" b="1" i="0" u="none" strike="noStrike" dirty="0">
                        <a:effectLst/>
                        <a:latin typeface="+mn-lt"/>
                        <a:ea typeface="나눔스퀘어OTF Bold" panose="020B0600000101010101" pitchFamily="34" charset="-127"/>
                      </a:endParaRPr>
                    </a:p>
                  </a:txBody>
                  <a:tcPr marL="3731" marR="373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101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8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</a:defRPr>
                      </a:lvl9pPr>
                    </a:lstStyle>
                    <a:p>
                      <a:pPr algn="ctr" fontAlgn="ctr"/>
                      <a:r>
                        <a:rPr lang="ko-KR" altLang="en-US" sz="800" b="1" i="0" u="none" strike="noStrike">
                          <a:effectLst/>
                          <a:latin typeface="+mn-lt"/>
                          <a:ea typeface="나눔스퀘어OTF Bold" panose="020B0600000101010101" pitchFamily="34" charset="-127"/>
                        </a:rPr>
                        <a:t>업무 프로세스 정의</a:t>
                      </a:r>
                      <a:endParaRPr lang="ko-KR" altLang="en-US" sz="800" b="1" i="0" u="none" strike="noStrike" dirty="0">
                        <a:effectLst/>
                        <a:latin typeface="+mn-lt"/>
                        <a:ea typeface="나눔스퀘어OTF Bold" panose="020B0600000101010101" pitchFamily="34" charset="-127"/>
                      </a:endParaRPr>
                    </a:p>
                  </a:txBody>
                  <a:tcPr marL="3731" marR="3731" marT="37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13"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effectLst/>
                          <a:latin typeface="+mn-lt"/>
                          <a:ea typeface="나눔스퀘어OTF Bold" panose="020B0600000101010101" pitchFamily="34" charset="-127"/>
                        </a:rPr>
                        <a:t>시스템 구현</a:t>
                      </a:r>
                      <a:endParaRPr lang="ko-KR" altLang="en-US" sz="800" b="1" i="0" u="none" strike="noStrike" dirty="0">
                        <a:effectLst/>
                        <a:latin typeface="+mn-lt"/>
                        <a:ea typeface="나눔스퀘어OTF Bold" panose="020B0600000101010101" pitchFamily="34" charset="-127"/>
                      </a:endParaRPr>
                    </a:p>
                  </a:txBody>
                  <a:tcPr marL="3731" marR="3731" marT="373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effectLst/>
                          <a:latin typeface="+mn-lt"/>
                          <a:ea typeface="나눔스퀘어OTF Bold" panose="020B0600000101010101" pitchFamily="34" charset="-127"/>
                        </a:rPr>
                        <a:t>시스템 운영</a:t>
                      </a:r>
                      <a:endParaRPr lang="ko-KR" altLang="en-US" sz="800" b="1" i="0" u="none" strike="noStrike" dirty="0">
                        <a:effectLst/>
                        <a:latin typeface="+mn-lt"/>
                        <a:ea typeface="나눔스퀘어OTF Bold" panose="020B0600000101010101" pitchFamily="34" charset="-127"/>
                      </a:endParaRPr>
                    </a:p>
                  </a:txBody>
                  <a:tcPr marL="3731" marR="3731" marT="373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101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 dirty="0">
                          <a:effectLst/>
                          <a:latin typeface="+mn-lt"/>
                          <a:ea typeface="나눔스퀘어OTF Bold" panose="020B0600000101010101" pitchFamily="34" charset="-127"/>
                        </a:rPr>
                        <a:t>1W</a:t>
                      </a:r>
                      <a:endParaRPr lang="ko-KR" altLang="en-US" sz="800" b="1" i="0" u="none" strike="noStrike" dirty="0">
                        <a:effectLst/>
                        <a:latin typeface="+mn-lt"/>
                        <a:ea typeface="나눔스퀘어OTF Bold" panose="020B0600000101010101" pitchFamily="34" charset="-127"/>
                      </a:endParaRPr>
                    </a:p>
                  </a:txBody>
                  <a:tcPr marL="3731" marR="3731" marT="37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 dirty="0">
                          <a:effectLst/>
                          <a:latin typeface="+mn-lt"/>
                          <a:ea typeface="나눔스퀘어OTF Bold" panose="020B0600000101010101" pitchFamily="34" charset="-127"/>
                        </a:rPr>
                        <a:t>2W</a:t>
                      </a:r>
                      <a:endParaRPr lang="ko-KR" altLang="en-US" sz="800" b="1" i="0" u="none" strike="noStrike" dirty="0">
                        <a:effectLst/>
                        <a:latin typeface="+mn-lt"/>
                        <a:ea typeface="나눔스퀘어OTF Bold" panose="020B0600000101010101" pitchFamily="34" charset="-127"/>
                      </a:endParaRPr>
                    </a:p>
                  </a:txBody>
                  <a:tcPr marL="3731" marR="3731" marT="373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 dirty="0">
                          <a:effectLst/>
                          <a:latin typeface="+mn-lt"/>
                          <a:ea typeface="나눔스퀘어OTF Bold" panose="020B0600000101010101" pitchFamily="34" charset="-127"/>
                        </a:rPr>
                        <a:t>3W</a:t>
                      </a:r>
                      <a:endParaRPr lang="ko-KR" altLang="en-US" sz="800" b="1" i="0" u="none" strike="noStrike" dirty="0">
                        <a:effectLst/>
                        <a:latin typeface="+mn-lt"/>
                        <a:ea typeface="나눔스퀘어OTF Bold" panose="020B0600000101010101" pitchFamily="34" charset="-127"/>
                      </a:endParaRPr>
                    </a:p>
                  </a:txBody>
                  <a:tcPr marL="3731" marR="3731" marT="373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 dirty="0">
                          <a:effectLst/>
                          <a:latin typeface="+mn-lt"/>
                          <a:ea typeface="나눔스퀘어OTF Bold" panose="020B0600000101010101" pitchFamily="34" charset="-127"/>
                        </a:rPr>
                        <a:t>4W</a:t>
                      </a:r>
                      <a:endParaRPr lang="ko-KR" altLang="en-US" sz="800" b="1" i="0" u="none" strike="noStrike" dirty="0">
                        <a:effectLst/>
                        <a:latin typeface="+mn-lt"/>
                        <a:ea typeface="나눔스퀘어OTF Bold" panose="020B0600000101010101" pitchFamily="34" charset="-127"/>
                      </a:endParaRPr>
                    </a:p>
                  </a:txBody>
                  <a:tcPr marL="3731" marR="3731" marT="373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 dirty="0">
                          <a:effectLst/>
                          <a:latin typeface="+mn-lt"/>
                          <a:ea typeface="나눔스퀘어OTF Bold" panose="020B0600000101010101" pitchFamily="34" charset="-127"/>
                        </a:rPr>
                        <a:t>1W</a:t>
                      </a:r>
                      <a:endParaRPr lang="ko-KR" altLang="en-US" sz="800" b="1" i="0" u="none" strike="noStrike" dirty="0">
                        <a:effectLst/>
                        <a:latin typeface="+mn-lt"/>
                        <a:ea typeface="나눔스퀘어OTF Bold" panose="020B0600000101010101" pitchFamily="34" charset="-127"/>
                      </a:endParaRPr>
                    </a:p>
                  </a:txBody>
                  <a:tcPr marL="3731" marR="3731" marT="373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 dirty="0">
                          <a:effectLst/>
                          <a:latin typeface="+mn-lt"/>
                          <a:ea typeface="나눔스퀘어OTF Bold" panose="020B0600000101010101" pitchFamily="34" charset="-127"/>
                        </a:rPr>
                        <a:t>2W</a:t>
                      </a:r>
                      <a:endParaRPr lang="ko-KR" altLang="en-US" sz="800" b="1" i="0" u="none" strike="noStrike" dirty="0">
                        <a:effectLst/>
                        <a:latin typeface="+mn-lt"/>
                        <a:ea typeface="나눔스퀘어OTF Bold" panose="020B0600000101010101" pitchFamily="34" charset="-127"/>
                      </a:endParaRPr>
                    </a:p>
                  </a:txBody>
                  <a:tcPr marL="3731" marR="3731" marT="373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 dirty="0">
                          <a:effectLst/>
                          <a:latin typeface="+mn-lt"/>
                          <a:ea typeface="나눔스퀘어OTF Bold" panose="020B0600000101010101" pitchFamily="34" charset="-127"/>
                        </a:rPr>
                        <a:t>3W</a:t>
                      </a:r>
                      <a:endParaRPr lang="ko-KR" altLang="en-US" sz="800" b="1" i="0" u="none" strike="noStrike" dirty="0">
                        <a:effectLst/>
                        <a:latin typeface="+mn-lt"/>
                        <a:ea typeface="나눔스퀘어OTF Bold" panose="020B0600000101010101" pitchFamily="34" charset="-127"/>
                      </a:endParaRPr>
                    </a:p>
                  </a:txBody>
                  <a:tcPr marL="3731" marR="3731" marT="373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 dirty="0">
                          <a:effectLst/>
                          <a:latin typeface="+mn-lt"/>
                          <a:ea typeface="나눔스퀘어OTF Bold" panose="020B0600000101010101" pitchFamily="34" charset="-127"/>
                        </a:rPr>
                        <a:t>4W</a:t>
                      </a:r>
                      <a:endParaRPr lang="ko-KR" altLang="en-US" sz="800" b="1" i="0" u="none" strike="noStrike" dirty="0">
                        <a:effectLst/>
                        <a:latin typeface="+mn-lt"/>
                        <a:ea typeface="나눔스퀘어OTF Bold" panose="020B0600000101010101" pitchFamily="34" charset="-127"/>
                      </a:endParaRPr>
                    </a:p>
                  </a:txBody>
                  <a:tcPr marL="3731" marR="3731" marT="373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 dirty="0">
                          <a:effectLst/>
                          <a:latin typeface="+mn-lt"/>
                          <a:ea typeface="나눔스퀘어OTF Bold" panose="020B0600000101010101" pitchFamily="34" charset="-127"/>
                        </a:rPr>
                        <a:t>1W</a:t>
                      </a:r>
                      <a:endParaRPr lang="ko-KR" altLang="en-US" sz="800" b="1" i="0" u="none" strike="noStrike" dirty="0">
                        <a:effectLst/>
                        <a:latin typeface="+mn-lt"/>
                        <a:ea typeface="나눔스퀘어OTF Bold" panose="020B0600000101010101" pitchFamily="34" charset="-127"/>
                      </a:endParaRPr>
                    </a:p>
                  </a:txBody>
                  <a:tcPr marL="3731" marR="3731" marT="373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 dirty="0">
                          <a:effectLst/>
                          <a:latin typeface="+mn-lt"/>
                          <a:ea typeface="나눔스퀘어OTF Bold" panose="020B0600000101010101" pitchFamily="34" charset="-127"/>
                        </a:rPr>
                        <a:t>2W</a:t>
                      </a:r>
                      <a:endParaRPr lang="ko-KR" altLang="en-US" sz="800" b="1" i="0" u="none" strike="noStrike" dirty="0">
                        <a:effectLst/>
                        <a:latin typeface="+mn-lt"/>
                        <a:ea typeface="나눔스퀘어OTF Bold" panose="020B0600000101010101" pitchFamily="34" charset="-127"/>
                      </a:endParaRPr>
                    </a:p>
                  </a:txBody>
                  <a:tcPr marL="3731" marR="3731" marT="373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 dirty="0">
                          <a:effectLst/>
                          <a:latin typeface="+mn-lt"/>
                          <a:ea typeface="나눔스퀘어OTF Bold" panose="020B0600000101010101" pitchFamily="34" charset="-127"/>
                        </a:rPr>
                        <a:t>3W</a:t>
                      </a:r>
                      <a:endParaRPr lang="ko-KR" altLang="en-US" sz="800" b="1" i="0" u="none" strike="noStrike" dirty="0">
                        <a:effectLst/>
                        <a:latin typeface="+mn-lt"/>
                        <a:ea typeface="나눔스퀘어OTF Bold" panose="020B0600000101010101" pitchFamily="34" charset="-127"/>
                      </a:endParaRPr>
                    </a:p>
                  </a:txBody>
                  <a:tcPr marL="3731" marR="3731" marT="373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 dirty="0">
                          <a:effectLst/>
                          <a:latin typeface="+mn-lt"/>
                          <a:ea typeface="나눔스퀘어OTF Bold" panose="020B0600000101010101" pitchFamily="34" charset="-127"/>
                        </a:rPr>
                        <a:t>4W</a:t>
                      </a:r>
                      <a:endParaRPr lang="ko-KR" altLang="en-US" sz="800" b="1" i="0" u="none" strike="noStrike" dirty="0">
                        <a:effectLst/>
                        <a:latin typeface="+mn-lt"/>
                        <a:ea typeface="나눔스퀘어OTF Bold" panose="020B0600000101010101" pitchFamily="34" charset="-127"/>
                      </a:endParaRPr>
                    </a:p>
                  </a:txBody>
                  <a:tcPr marL="3731" marR="3731" marT="373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effectLst/>
                          <a:latin typeface="+mn-lt"/>
                          <a:ea typeface="나눔스퀘어OTF Bold" panose="020B0600000101010101" pitchFamily="34" charset="-127"/>
                        </a:rPr>
                        <a:t>5W</a:t>
                      </a:r>
                      <a:endParaRPr lang="ko-KR" altLang="en-US" sz="800" b="1" i="0" u="none" strike="noStrike" dirty="0">
                        <a:effectLst/>
                        <a:latin typeface="+mn-lt"/>
                        <a:ea typeface="나눔스퀘어OTF Bold" panose="020B0600000101010101" pitchFamily="34" charset="-127"/>
                      </a:endParaRPr>
                    </a:p>
                  </a:txBody>
                  <a:tcPr marL="3731" marR="3731" marT="373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 dirty="0">
                          <a:effectLst/>
                          <a:latin typeface="+mn-lt"/>
                          <a:ea typeface="나눔스퀘어OTF Bold" panose="020B0600000101010101" pitchFamily="34" charset="-127"/>
                        </a:rPr>
                        <a:t>1W</a:t>
                      </a:r>
                      <a:endParaRPr lang="ko-KR" altLang="en-US" sz="800" b="1" i="0" u="none" strike="noStrike" dirty="0">
                        <a:effectLst/>
                        <a:latin typeface="+mn-lt"/>
                        <a:ea typeface="나눔스퀘어OTF Bold" panose="020B0600000101010101" pitchFamily="34" charset="-127"/>
                      </a:endParaRPr>
                    </a:p>
                  </a:txBody>
                  <a:tcPr marL="3731" marR="3731" marT="373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 dirty="0">
                          <a:effectLst/>
                          <a:latin typeface="+mn-lt"/>
                          <a:ea typeface="나눔스퀘어OTF Bold" panose="020B0600000101010101" pitchFamily="34" charset="-127"/>
                        </a:rPr>
                        <a:t>2W</a:t>
                      </a:r>
                      <a:endParaRPr lang="ko-KR" altLang="en-US" sz="800" b="1" i="0" u="none" strike="noStrike" dirty="0">
                        <a:effectLst/>
                        <a:latin typeface="+mn-lt"/>
                        <a:ea typeface="나눔스퀘어OTF Bold" panose="020B0600000101010101" pitchFamily="34" charset="-127"/>
                      </a:endParaRPr>
                    </a:p>
                  </a:txBody>
                  <a:tcPr marL="3731" marR="3731" marT="373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 dirty="0">
                          <a:effectLst/>
                          <a:latin typeface="+mn-lt"/>
                          <a:ea typeface="나눔스퀘어OTF Bold" panose="020B0600000101010101" pitchFamily="34" charset="-127"/>
                        </a:rPr>
                        <a:t>3W</a:t>
                      </a:r>
                      <a:endParaRPr lang="ko-KR" altLang="en-US" sz="800" b="1" i="0" u="none" strike="noStrike" dirty="0">
                        <a:effectLst/>
                        <a:latin typeface="+mn-lt"/>
                        <a:ea typeface="나눔스퀘어OTF Bold" panose="020B0600000101010101" pitchFamily="34" charset="-127"/>
                      </a:endParaRPr>
                    </a:p>
                  </a:txBody>
                  <a:tcPr marL="3731" marR="3731" marT="373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 dirty="0">
                          <a:effectLst/>
                          <a:latin typeface="+mn-lt"/>
                          <a:ea typeface="나눔스퀘어OTF Bold" panose="020B0600000101010101" pitchFamily="34" charset="-127"/>
                        </a:rPr>
                        <a:t>4W</a:t>
                      </a:r>
                      <a:endParaRPr lang="ko-KR" altLang="en-US" sz="800" b="1" i="0" u="none" strike="noStrike" dirty="0">
                        <a:effectLst/>
                        <a:latin typeface="+mn-lt"/>
                        <a:ea typeface="나눔스퀘어OTF Bold" panose="020B0600000101010101" pitchFamily="34" charset="-127"/>
                      </a:endParaRPr>
                    </a:p>
                  </a:txBody>
                  <a:tcPr marL="3731" marR="3731" marT="373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 dirty="0">
                          <a:effectLst/>
                          <a:latin typeface="+mn-lt"/>
                          <a:ea typeface="나눔스퀘어OTF Bold" panose="020B0600000101010101" pitchFamily="34" charset="-127"/>
                        </a:rPr>
                        <a:t>1W</a:t>
                      </a:r>
                      <a:endParaRPr lang="ko-KR" altLang="en-US" sz="800" b="1" i="0" u="none" strike="noStrike" dirty="0">
                        <a:effectLst/>
                        <a:latin typeface="+mn-lt"/>
                        <a:ea typeface="나눔스퀘어OTF Bold" panose="020B0600000101010101" pitchFamily="34" charset="-127"/>
                      </a:endParaRPr>
                    </a:p>
                  </a:txBody>
                  <a:tcPr marL="3731" marR="3731" marT="373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 dirty="0">
                          <a:effectLst/>
                          <a:latin typeface="+mn-lt"/>
                          <a:ea typeface="나눔스퀘어OTF Bold" panose="020B0600000101010101" pitchFamily="34" charset="-127"/>
                        </a:rPr>
                        <a:t>2W</a:t>
                      </a:r>
                      <a:endParaRPr lang="ko-KR" altLang="en-US" sz="800" b="1" i="0" u="none" strike="noStrike" dirty="0">
                        <a:effectLst/>
                        <a:latin typeface="+mn-lt"/>
                        <a:ea typeface="나눔스퀘어OTF Bold" panose="020B0600000101010101" pitchFamily="34" charset="-127"/>
                      </a:endParaRPr>
                    </a:p>
                  </a:txBody>
                  <a:tcPr marL="3731" marR="3731" marT="373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 dirty="0">
                          <a:effectLst/>
                          <a:latin typeface="+mn-lt"/>
                          <a:ea typeface="나눔스퀘어OTF Bold" panose="020B0600000101010101" pitchFamily="34" charset="-127"/>
                        </a:rPr>
                        <a:t>3W</a:t>
                      </a:r>
                      <a:endParaRPr lang="ko-KR" altLang="en-US" sz="800" b="1" i="0" u="none" strike="noStrike" dirty="0">
                        <a:effectLst/>
                        <a:latin typeface="+mn-lt"/>
                        <a:ea typeface="나눔스퀘어OTF Bold" panose="020B0600000101010101" pitchFamily="34" charset="-127"/>
                      </a:endParaRPr>
                    </a:p>
                  </a:txBody>
                  <a:tcPr marL="3731" marR="3731" marT="373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 dirty="0">
                          <a:effectLst/>
                          <a:latin typeface="+mn-lt"/>
                          <a:ea typeface="나눔스퀘어OTF Bold" panose="020B0600000101010101" pitchFamily="34" charset="-127"/>
                        </a:rPr>
                        <a:t>4W</a:t>
                      </a:r>
                      <a:endParaRPr lang="ko-KR" altLang="en-US" sz="800" b="1" i="0" u="none" strike="noStrike" dirty="0">
                        <a:effectLst/>
                        <a:latin typeface="+mn-lt"/>
                        <a:ea typeface="나눔스퀘어OTF Bold" panose="020B0600000101010101" pitchFamily="34" charset="-127"/>
                      </a:endParaRPr>
                    </a:p>
                  </a:txBody>
                  <a:tcPr marL="3731" marR="3731" marT="373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 dirty="0">
                          <a:effectLst/>
                          <a:latin typeface="+mn-lt"/>
                          <a:ea typeface="나눔스퀘어OTF Bold" panose="020B0600000101010101" pitchFamily="34" charset="-127"/>
                        </a:rPr>
                        <a:t>1W</a:t>
                      </a:r>
                      <a:endParaRPr lang="ko-KR" altLang="en-US" sz="800" b="1" i="0" u="none" strike="noStrike" dirty="0">
                        <a:effectLst/>
                        <a:latin typeface="+mn-lt"/>
                        <a:ea typeface="나눔스퀘어OTF Bold" panose="020B0600000101010101" pitchFamily="34" charset="-127"/>
                      </a:endParaRPr>
                    </a:p>
                  </a:txBody>
                  <a:tcPr marL="3731" marR="3731" marT="373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 dirty="0">
                          <a:effectLst/>
                          <a:latin typeface="+mn-lt"/>
                          <a:ea typeface="나눔스퀘어OTF Bold" panose="020B0600000101010101" pitchFamily="34" charset="-127"/>
                        </a:rPr>
                        <a:t>2W</a:t>
                      </a:r>
                      <a:endParaRPr lang="ko-KR" altLang="en-US" sz="800" b="1" i="0" u="none" strike="noStrike" dirty="0">
                        <a:effectLst/>
                        <a:latin typeface="+mn-lt"/>
                        <a:ea typeface="나눔스퀘어OTF Bold" panose="020B0600000101010101" pitchFamily="34" charset="-127"/>
                      </a:endParaRPr>
                    </a:p>
                  </a:txBody>
                  <a:tcPr marL="3731" marR="3731" marT="373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 dirty="0">
                          <a:effectLst/>
                          <a:latin typeface="+mn-lt"/>
                          <a:ea typeface="나눔스퀘어OTF Bold" panose="020B0600000101010101" pitchFamily="34" charset="-127"/>
                        </a:rPr>
                        <a:t>3W</a:t>
                      </a:r>
                      <a:endParaRPr lang="ko-KR" altLang="en-US" sz="800" b="1" i="0" u="none" strike="noStrike" dirty="0">
                        <a:effectLst/>
                        <a:latin typeface="+mn-lt"/>
                        <a:ea typeface="나눔스퀘어OTF Bold" panose="020B0600000101010101" pitchFamily="34" charset="-127"/>
                      </a:endParaRPr>
                    </a:p>
                  </a:txBody>
                  <a:tcPr marL="3731" marR="3731" marT="373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 dirty="0">
                          <a:effectLst/>
                          <a:latin typeface="+mn-lt"/>
                          <a:ea typeface="나눔스퀘어OTF Bold" panose="020B0600000101010101" pitchFamily="34" charset="-127"/>
                        </a:rPr>
                        <a:t>4W</a:t>
                      </a:r>
                      <a:endParaRPr lang="ko-KR" altLang="en-US" sz="800" b="1" i="0" u="none" strike="noStrike" dirty="0">
                        <a:effectLst/>
                        <a:latin typeface="+mn-lt"/>
                        <a:ea typeface="나눔스퀘어OTF Bold" panose="020B0600000101010101" pitchFamily="34" charset="-127"/>
                      </a:endParaRPr>
                    </a:p>
                  </a:txBody>
                  <a:tcPr marL="3731" marR="3731" marT="373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effectLst/>
                          <a:latin typeface="+mn-lt"/>
                          <a:ea typeface="나눔스퀘어OTF Bold" panose="020B0600000101010101" pitchFamily="34" charset="-127"/>
                        </a:rPr>
                        <a:t>5W</a:t>
                      </a:r>
                      <a:endParaRPr lang="ko-KR" altLang="en-US" sz="800" b="1" i="0" u="none" strike="noStrike" dirty="0">
                        <a:effectLst/>
                        <a:latin typeface="+mn-lt"/>
                        <a:ea typeface="나눔스퀘어OTF Bold" panose="020B0600000101010101" pitchFamily="34" charset="-127"/>
                      </a:endParaRPr>
                    </a:p>
                  </a:txBody>
                  <a:tcPr marL="3731" marR="3731" marT="373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1" i="0" u="none" strike="noStrike">
                          <a:effectLst/>
                          <a:latin typeface="+mn-lt"/>
                          <a:ea typeface="나눔스퀘어OTF Bold" panose="020B0600000101010101" pitchFamily="34" charset="-127"/>
                        </a:rPr>
                        <a:t>1. </a:t>
                      </a:r>
                      <a:r>
                        <a:rPr lang="ko-KR" altLang="en-US" sz="800" b="1" i="0" u="none" strike="noStrike">
                          <a:effectLst/>
                          <a:latin typeface="+mn-lt"/>
                          <a:ea typeface="나눔스퀘어OTF Bold" panose="020B0600000101010101" pitchFamily="34" charset="-127"/>
                        </a:rPr>
                        <a:t>시스템 구현</a:t>
                      </a:r>
                      <a:r>
                        <a:rPr lang="en-US" altLang="ko-KR" sz="800" b="1" i="0" u="none" strike="noStrike">
                          <a:effectLst/>
                          <a:latin typeface="+mn-lt"/>
                          <a:ea typeface="나눔스퀘어OTF Bold" panose="020B0600000101010101" pitchFamily="34" charset="-127"/>
                        </a:rPr>
                        <a:t>(Implementation)</a:t>
                      </a:r>
                    </a:p>
                    <a:p>
                      <a:pPr algn="l" fontAlgn="ctr"/>
                      <a:r>
                        <a:rPr lang="en-US" altLang="ko-KR" sz="800" b="1" i="0" u="none" strike="noStrike">
                          <a:effectLst/>
                          <a:latin typeface="+mn-lt"/>
                          <a:ea typeface="나눔스퀘어OTF Bold" panose="020B0600000101010101" pitchFamily="34" charset="-127"/>
                        </a:rPr>
                        <a:t> </a:t>
                      </a:r>
                      <a:r>
                        <a:rPr lang="en-US" altLang="ko-KR" sz="800" b="0" i="0" u="none" strike="noStrike">
                          <a:effectLst/>
                          <a:latin typeface="+mn-lt"/>
                          <a:ea typeface="나눔스퀘어OTF Bold" panose="020B0600000101010101" pitchFamily="34" charset="-127"/>
                        </a:rPr>
                        <a:t>  - Master</a:t>
                      </a:r>
                      <a:r>
                        <a:rPr lang="en-US" altLang="ko-KR" sz="800" b="0" i="0" u="none" strike="noStrike" baseline="0">
                          <a:effectLst/>
                          <a:latin typeface="+mn-lt"/>
                          <a:ea typeface="나눔스퀘어OTF Bold" panose="020B0600000101010101" pitchFamily="34" charset="-127"/>
                        </a:rPr>
                        <a:t> Data </a:t>
                      </a:r>
                      <a:r>
                        <a:rPr lang="ko-KR" altLang="en-US" sz="800" b="0" i="0" u="none" strike="noStrike" baseline="0">
                          <a:effectLst/>
                          <a:latin typeface="+mn-lt"/>
                          <a:ea typeface="나눔스퀘어OTF Bold" panose="020B0600000101010101" pitchFamily="34" charset="-127"/>
                        </a:rPr>
                        <a:t>정의 및 적용</a:t>
                      </a:r>
                      <a:endParaRPr lang="en-US" altLang="ko-KR" sz="800" b="0" i="0" u="none" strike="noStrike" baseline="0">
                        <a:effectLst/>
                        <a:latin typeface="+mn-lt"/>
                        <a:ea typeface="나눔스퀘어OTF Bold" panose="020B0600000101010101" pitchFamily="34" charset="-127"/>
                      </a:endParaRPr>
                    </a:p>
                    <a:p>
                      <a:pPr algn="l" fontAlgn="ctr"/>
                      <a:r>
                        <a:rPr lang="en-US" altLang="ko-KR" sz="800" b="0" i="0" u="none" strike="noStrike" baseline="0">
                          <a:effectLst/>
                          <a:latin typeface="+mn-lt"/>
                          <a:ea typeface="나눔스퀘어OTF Bold" panose="020B0600000101010101" pitchFamily="34" charset="-127"/>
                        </a:rPr>
                        <a:t>   - Configuration </a:t>
                      </a:r>
                      <a:r>
                        <a:rPr lang="ko-KR" altLang="en-US" sz="800" b="0" i="0" u="none" strike="noStrike" baseline="0">
                          <a:effectLst/>
                          <a:latin typeface="+mn-lt"/>
                          <a:ea typeface="나눔스퀘어OTF Bold" panose="020B0600000101010101" pitchFamily="34" charset="-127"/>
                        </a:rPr>
                        <a:t>설정</a:t>
                      </a:r>
                      <a:endParaRPr lang="en-US" altLang="ko-KR" sz="800" b="0" i="0" u="none" strike="noStrike" baseline="0">
                        <a:effectLst/>
                        <a:latin typeface="+mn-lt"/>
                        <a:ea typeface="나눔스퀘어OTF Bold" panose="020B0600000101010101" pitchFamily="34" charset="-127"/>
                      </a:endParaRPr>
                    </a:p>
                    <a:p>
                      <a:pPr algn="l" fontAlgn="ctr"/>
                      <a:r>
                        <a:rPr lang="en-US" altLang="ko-KR" sz="800" b="0" i="0" u="none" strike="noStrike" baseline="0">
                          <a:effectLst/>
                          <a:latin typeface="+mn-lt"/>
                          <a:ea typeface="나눔스퀘어OTF Bold" panose="020B0600000101010101" pitchFamily="34" charset="-127"/>
                        </a:rPr>
                        <a:t>   - Prototyping(</a:t>
                      </a:r>
                      <a:r>
                        <a:rPr lang="ko-KR" altLang="en-US" sz="800" b="0" i="0" u="none" strike="noStrike" baseline="0">
                          <a:effectLst/>
                          <a:latin typeface="+mn-lt"/>
                          <a:ea typeface="나눔스퀘어OTF Bold" panose="020B0600000101010101" pitchFamily="34" charset="-127"/>
                        </a:rPr>
                        <a:t>검증</a:t>
                      </a:r>
                      <a:r>
                        <a:rPr lang="en-US" altLang="ko-KR" sz="800" b="0" i="0" u="none" strike="noStrike" baseline="0">
                          <a:effectLst/>
                          <a:latin typeface="+mn-lt"/>
                          <a:ea typeface="나눔스퀘어OTF Bold" panose="020B0600000101010101" pitchFamily="34" charset="-127"/>
                        </a:rPr>
                        <a:t>)</a:t>
                      </a:r>
                      <a:endParaRPr lang="ko-KR" altLang="en-US" sz="800" b="0" i="0" u="none" strike="noStrike" dirty="0">
                        <a:effectLst/>
                        <a:latin typeface="+mn-lt"/>
                        <a:ea typeface="나눔스퀘어OTF Bold" panose="020B0600000101010101" pitchFamily="34" charset="-127"/>
                      </a:endParaRPr>
                    </a:p>
                  </a:txBody>
                  <a:tcPr marL="36000" marR="3731" marT="37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</a:defRPr>
                      </a:lvl9pPr>
                    </a:lstStyle>
                    <a:p>
                      <a:pPr algn="ctr" fontAlgn="ctr"/>
                      <a:endParaRPr lang="en-US" altLang="ko-KR" sz="800" b="1" i="0" u="none" strike="noStrike" dirty="0">
                        <a:effectLst/>
                        <a:highlight>
                          <a:srgbClr val="C0C0C0"/>
                        </a:highlight>
                        <a:latin typeface="+mn-lt"/>
                        <a:ea typeface="나눔스퀘어OTF Bold" panose="020B0600000101010101" pitchFamily="34" charset="-127"/>
                      </a:endParaRPr>
                    </a:p>
                  </a:txBody>
                  <a:tcPr marL="3731" marR="3731" marT="37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800" b="1" i="0" u="none" strike="noStrike" dirty="0">
                        <a:effectLst/>
                        <a:highlight>
                          <a:srgbClr val="C0C0C0"/>
                        </a:highlight>
                        <a:latin typeface="+mn-lt"/>
                        <a:ea typeface="나눔스퀘어OTF Bold" panose="020B0600000101010101" pitchFamily="34" charset="-127"/>
                      </a:endParaRPr>
                    </a:p>
                  </a:txBody>
                  <a:tcPr marL="3731" marR="3731" marT="373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800" b="1" i="0" u="none" strike="noStrike" dirty="0">
                        <a:effectLst/>
                        <a:highlight>
                          <a:srgbClr val="C0C0C0"/>
                        </a:highlight>
                        <a:latin typeface="+mn-lt"/>
                        <a:ea typeface="나눔스퀘어OTF Bold" panose="020B0600000101010101" pitchFamily="34" charset="-127"/>
                      </a:endParaRPr>
                    </a:p>
                  </a:txBody>
                  <a:tcPr marL="3731" marR="3731" marT="373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800" b="1" i="0" u="none" strike="noStrike" dirty="0">
                        <a:effectLst/>
                        <a:highlight>
                          <a:srgbClr val="C0C0C0"/>
                        </a:highlight>
                        <a:latin typeface="+mn-lt"/>
                        <a:ea typeface="나눔스퀘어OTF Bold" panose="020B0600000101010101" pitchFamily="34" charset="-127"/>
                      </a:endParaRPr>
                    </a:p>
                  </a:txBody>
                  <a:tcPr marL="3731" marR="3731" marT="373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</a:defRPr>
                      </a:lvl9pPr>
                    </a:lstStyle>
                    <a:p>
                      <a:pPr algn="ctr" fontAlgn="ctr"/>
                      <a:endParaRPr lang="en-US" altLang="ko-KR" sz="800" b="1" i="0" u="none" strike="noStrike" dirty="0">
                        <a:effectLst/>
                        <a:highlight>
                          <a:srgbClr val="C0C0C0"/>
                        </a:highlight>
                        <a:latin typeface="+mn-lt"/>
                        <a:ea typeface="나눔스퀘어OTF Bold" panose="020B0600000101010101" pitchFamily="34" charset="-127"/>
                      </a:endParaRPr>
                    </a:p>
                  </a:txBody>
                  <a:tcPr marL="3731" marR="3731" marT="373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800" b="1" i="0" u="none" strike="noStrike" dirty="0">
                        <a:effectLst/>
                        <a:highlight>
                          <a:srgbClr val="C0C0C0"/>
                        </a:highlight>
                        <a:latin typeface="+mn-lt"/>
                        <a:ea typeface="나눔스퀘어OTF Bold" panose="020B0600000101010101" pitchFamily="34" charset="-127"/>
                      </a:endParaRPr>
                    </a:p>
                  </a:txBody>
                  <a:tcPr marL="3731" marR="3731" marT="373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800" b="1" i="0" u="none" strike="noStrike" dirty="0">
                        <a:effectLst/>
                        <a:highlight>
                          <a:srgbClr val="C0C0C0"/>
                        </a:highlight>
                        <a:latin typeface="+mn-lt"/>
                        <a:ea typeface="나눔스퀘어OTF Bold" panose="020B0600000101010101" pitchFamily="34" charset="-127"/>
                      </a:endParaRPr>
                    </a:p>
                  </a:txBody>
                  <a:tcPr marL="3731" marR="3731" marT="373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800" b="1" i="0" u="none" strike="noStrike" dirty="0">
                        <a:effectLst/>
                        <a:highlight>
                          <a:srgbClr val="C0C0C0"/>
                        </a:highlight>
                        <a:latin typeface="+mn-lt"/>
                        <a:ea typeface="나눔스퀘어OTF Bold" panose="020B0600000101010101" pitchFamily="34" charset="-127"/>
                      </a:endParaRPr>
                    </a:p>
                  </a:txBody>
                  <a:tcPr marL="3731" marR="3731" marT="373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</a:defRPr>
                      </a:lvl9pPr>
                    </a:lstStyle>
                    <a:p>
                      <a:pPr algn="ctr" fontAlgn="ctr"/>
                      <a:endParaRPr lang="en-US" altLang="ko-KR" sz="800" b="1" i="0" u="none" strike="noStrike">
                        <a:effectLst/>
                        <a:highlight>
                          <a:srgbClr val="C0C0C0"/>
                        </a:highlight>
                        <a:latin typeface="+mn-lt"/>
                        <a:ea typeface="나눔스퀘어OTF Bold" panose="020B0600000101010101" pitchFamily="34" charset="-127"/>
                      </a:endParaRPr>
                    </a:p>
                  </a:txBody>
                  <a:tcPr marL="3731" marR="3731" marT="373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800" b="1" i="0" u="none" strike="noStrike">
                        <a:effectLst/>
                        <a:highlight>
                          <a:srgbClr val="C0C0C0"/>
                        </a:highlight>
                        <a:latin typeface="+mn-lt"/>
                        <a:ea typeface="나눔스퀘어OTF Bold" panose="020B0600000101010101" pitchFamily="34" charset="-127"/>
                      </a:endParaRPr>
                    </a:p>
                  </a:txBody>
                  <a:tcPr marL="3731" marR="3731" marT="373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800" b="1" i="0" u="none" strike="noStrike">
                        <a:effectLst/>
                        <a:highlight>
                          <a:srgbClr val="C0C0C0"/>
                        </a:highlight>
                        <a:latin typeface="+mn-lt"/>
                        <a:ea typeface="나눔스퀘어OTF Bold" panose="020B0600000101010101" pitchFamily="34" charset="-127"/>
                      </a:endParaRPr>
                    </a:p>
                  </a:txBody>
                  <a:tcPr marL="3731" marR="3731" marT="373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800" b="1" i="0" u="none" strike="noStrike">
                        <a:effectLst/>
                        <a:highlight>
                          <a:srgbClr val="C0C0C0"/>
                        </a:highlight>
                        <a:latin typeface="+mn-lt"/>
                        <a:ea typeface="나눔스퀘어OTF Bold" panose="020B0600000101010101" pitchFamily="34" charset="-127"/>
                      </a:endParaRPr>
                    </a:p>
                  </a:txBody>
                  <a:tcPr marL="3731" marR="3731" marT="373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800" b="1" i="0" u="none" strike="noStrike">
                        <a:effectLst/>
                        <a:latin typeface="+mn-lt"/>
                        <a:ea typeface="나눔스퀘어OTF Bold" panose="020B0600000101010101" pitchFamily="34" charset="-127"/>
                      </a:endParaRPr>
                    </a:p>
                  </a:txBody>
                  <a:tcPr marL="3731" marR="3731" marT="373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</a:defRPr>
                      </a:lvl9pPr>
                    </a:lstStyle>
                    <a:p>
                      <a:pPr algn="ctr" fontAlgn="ctr"/>
                      <a:endParaRPr lang="en-US" altLang="ko-KR" sz="800" b="1" i="0" u="none" strike="noStrike">
                        <a:effectLst/>
                        <a:latin typeface="+mn-lt"/>
                        <a:ea typeface="나눔스퀘어OTF Bold" panose="020B0600000101010101" pitchFamily="34" charset="-127"/>
                      </a:endParaRPr>
                    </a:p>
                  </a:txBody>
                  <a:tcPr marL="3731" marR="3731" marT="373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800" b="1" i="0" u="none" strike="noStrike">
                        <a:effectLst/>
                        <a:latin typeface="+mn-lt"/>
                        <a:ea typeface="나눔스퀘어OTF Bold" panose="020B0600000101010101" pitchFamily="34" charset="-127"/>
                      </a:endParaRPr>
                    </a:p>
                  </a:txBody>
                  <a:tcPr marL="3731" marR="3731" marT="373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800" b="1" i="0" u="none" strike="noStrike">
                        <a:effectLst/>
                        <a:latin typeface="+mn-lt"/>
                        <a:ea typeface="나눔스퀘어OTF Bold" panose="020B0600000101010101" pitchFamily="34" charset="-127"/>
                      </a:endParaRPr>
                    </a:p>
                  </a:txBody>
                  <a:tcPr marL="3731" marR="3731" marT="373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800" b="1" i="0" u="none" strike="noStrike">
                        <a:effectLst/>
                        <a:latin typeface="+mn-lt"/>
                        <a:ea typeface="나눔스퀘어OTF Bold" panose="020B0600000101010101" pitchFamily="34" charset="-127"/>
                      </a:endParaRPr>
                    </a:p>
                  </a:txBody>
                  <a:tcPr marL="3731" marR="3731" marT="373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</a:defRPr>
                      </a:lvl9pPr>
                    </a:lstStyle>
                    <a:p>
                      <a:pPr algn="ctr" fontAlgn="ctr"/>
                      <a:endParaRPr lang="en-US" altLang="ko-KR" sz="800" b="1" i="0" u="none" strike="noStrike" dirty="0">
                        <a:effectLst/>
                        <a:latin typeface="+mn-lt"/>
                        <a:ea typeface="나눔스퀘어OTF Bold" panose="020B0600000101010101" pitchFamily="34" charset="-127"/>
                      </a:endParaRPr>
                    </a:p>
                  </a:txBody>
                  <a:tcPr marL="3731" marR="3731" marT="373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800" b="1" i="0" u="none" strike="noStrike" dirty="0">
                        <a:effectLst/>
                        <a:latin typeface="+mn-lt"/>
                        <a:ea typeface="나눔스퀘어OTF Bold" panose="020B0600000101010101" pitchFamily="34" charset="-127"/>
                      </a:endParaRPr>
                    </a:p>
                  </a:txBody>
                  <a:tcPr marL="3731" marR="3731" marT="373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800" b="1" i="0" u="none" strike="noStrike" dirty="0">
                        <a:effectLst/>
                        <a:latin typeface="+mn-lt"/>
                        <a:ea typeface="나눔스퀘어OTF Bold" panose="020B0600000101010101" pitchFamily="34" charset="-127"/>
                      </a:endParaRPr>
                    </a:p>
                  </a:txBody>
                  <a:tcPr marL="3731" marR="3731" marT="373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800" b="1" i="0" u="none" strike="noStrike" dirty="0">
                        <a:effectLst/>
                        <a:latin typeface="+mn-lt"/>
                        <a:ea typeface="나눔스퀘어OTF Bold" panose="020B0600000101010101" pitchFamily="34" charset="-127"/>
                      </a:endParaRPr>
                    </a:p>
                  </a:txBody>
                  <a:tcPr marL="3731" marR="3731" marT="373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</a:defRPr>
                      </a:lvl9pPr>
                    </a:lstStyle>
                    <a:p>
                      <a:pPr algn="ctr" fontAlgn="ctr"/>
                      <a:endParaRPr lang="en-US" altLang="ko-KR" sz="800" b="1" i="0" u="none" strike="noStrike" dirty="0">
                        <a:effectLst/>
                        <a:latin typeface="+mn-lt"/>
                        <a:ea typeface="나눔스퀘어OTF Bold" panose="020B0600000101010101" pitchFamily="34" charset="-127"/>
                      </a:endParaRPr>
                    </a:p>
                  </a:txBody>
                  <a:tcPr marL="3731" marR="3731" marT="373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800" b="1" i="0" u="none" strike="noStrike" dirty="0">
                        <a:effectLst/>
                        <a:latin typeface="+mn-lt"/>
                        <a:ea typeface="나눔스퀘어OTF Bold" panose="020B0600000101010101" pitchFamily="34" charset="-127"/>
                      </a:endParaRPr>
                    </a:p>
                  </a:txBody>
                  <a:tcPr marL="3731" marR="3731" marT="373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800" b="1" i="0" u="none" strike="noStrike" dirty="0">
                        <a:effectLst/>
                        <a:latin typeface="+mn-lt"/>
                        <a:ea typeface="나눔스퀘어OTF Bold" panose="020B0600000101010101" pitchFamily="34" charset="-127"/>
                      </a:endParaRPr>
                    </a:p>
                  </a:txBody>
                  <a:tcPr marL="3731" marR="3731" marT="373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800" b="1" i="0" u="none" strike="noStrike" dirty="0">
                        <a:effectLst/>
                        <a:latin typeface="+mn-lt"/>
                        <a:ea typeface="나눔스퀘어OTF Bold" panose="020B0600000101010101" pitchFamily="34" charset="-127"/>
                      </a:endParaRPr>
                    </a:p>
                  </a:txBody>
                  <a:tcPr marL="3731" marR="3731" marT="373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800" b="1" i="0" u="none" strike="noStrike" dirty="0">
                        <a:effectLst/>
                        <a:latin typeface="+mn-lt"/>
                        <a:ea typeface="나눔스퀘어OTF Bold" panose="020B0600000101010101" pitchFamily="34" charset="-127"/>
                      </a:endParaRPr>
                    </a:p>
                  </a:txBody>
                  <a:tcPr marL="3731" marR="3731" marT="373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72C4">
                              <a:lumMod val="50000"/>
                            </a:srgbClr>
                          </a:solidFill>
                          <a:effectLst/>
                          <a:uLnTx/>
                          <a:uFillTx/>
                          <a:latin typeface="+mn-lt"/>
                          <a:ea typeface="나눔스퀘어OTF Bold" panose="020B0600000101010101" pitchFamily="34" charset="-127"/>
                          <a:cs typeface="+mn-cs"/>
                        </a:rPr>
                        <a:t>정보화시스템 구축 </a:t>
                      </a: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72C4">
                              <a:lumMod val="50000"/>
                            </a:srgbClr>
                          </a:solidFill>
                          <a:effectLst/>
                          <a:uLnTx/>
                          <a:uFillTx/>
                          <a:latin typeface="+mn-lt"/>
                          <a:ea typeface="나눔스퀘어OTF Bold" panose="020B0600000101010101" pitchFamily="34" charset="-127"/>
                          <a:cs typeface="+mn-cs"/>
                        </a:rPr>
                        <a:t>TF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72C4">
                            <a:lumMod val="50000"/>
                          </a:srgbClr>
                        </a:solidFill>
                        <a:effectLst/>
                        <a:uLnTx/>
                        <a:uFillTx/>
                        <a:latin typeface="+mn-lt"/>
                        <a:ea typeface="나눔스퀘어OTF Bold" panose="020B0600000101010101" pitchFamily="34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72C4">
                              <a:lumMod val="50000"/>
                            </a:srgbClr>
                          </a:solidFill>
                          <a:effectLst/>
                          <a:uLnTx/>
                          <a:uFillTx/>
                          <a:latin typeface="+mn-lt"/>
                          <a:ea typeface="나눔스퀘어OTF Bold" panose="020B0600000101010101" pitchFamily="34" charset="-127"/>
                          <a:cs typeface="+mn-cs"/>
                        </a:rPr>
                        <a:t>Working Group</a:t>
                      </a:r>
                    </a:p>
                  </a:txBody>
                  <a:tcPr marL="3731" marR="3731" marT="373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1" i="0" u="none" strike="noStrike" dirty="0">
                          <a:effectLst/>
                          <a:latin typeface="+mn-lt"/>
                          <a:ea typeface="나눔스퀘어OTF Bold" panose="020B0600000101010101" pitchFamily="34" charset="-127"/>
                        </a:rPr>
                        <a:t>2</a:t>
                      </a:r>
                      <a:r>
                        <a:rPr lang="en-US" altLang="ko-KR" sz="800" b="1" i="0" u="none" strike="noStrike">
                          <a:effectLst/>
                          <a:latin typeface="+mn-lt"/>
                          <a:ea typeface="나눔스퀘어OTF Bold" panose="020B0600000101010101" pitchFamily="34" charset="-127"/>
                        </a:rPr>
                        <a:t>. </a:t>
                      </a:r>
                      <a:r>
                        <a:rPr lang="ko-KR" altLang="en-US" sz="800" b="1" i="0" u="none" strike="noStrike" dirty="0">
                          <a:effectLst/>
                          <a:latin typeface="+mn-lt"/>
                          <a:ea typeface="나눔스퀘어OTF Bold" panose="020B0600000101010101" pitchFamily="34" charset="-127"/>
                        </a:rPr>
                        <a:t>설계 </a:t>
                      </a:r>
                      <a:r>
                        <a:rPr lang="en-US" altLang="ko-KR" sz="800" b="1" i="0" u="none" strike="noStrike" dirty="0">
                          <a:effectLst/>
                          <a:latin typeface="+mn-lt"/>
                          <a:ea typeface="나눔스퀘어OTF Bold" panose="020B0600000101010101" pitchFamily="34" charset="-127"/>
                        </a:rPr>
                        <a:t>– </a:t>
                      </a:r>
                      <a:r>
                        <a:rPr lang="ko-KR" altLang="en-US" sz="800" b="1" i="0" u="none" strike="noStrike">
                          <a:effectLst/>
                          <a:latin typeface="+mn-lt"/>
                          <a:ea typeface="나눔스퀘어OTF Bold" panose="020B0600000101010101" pitchFamily="34" charset="-127"/>
                        </a:rPr>
                        <a:t>프로그램 커스터마이징</a:t>
                      </a:r>
                      <a:r>
                        <a:rPr lang="en-US" altLang="ko-KR" sz="800" b="1" i="0" u="none" strike="noStrike">
                          <a:effectLst/>
                          <a:latin typeface="+mn-lt"/>
                          <a:ea typeface="나눔스퀘어OTF Bold" panose="020B0600000101010101" pitchFamily="34" charset="-127"/>
                        </a:rPr>
                        <a:t>(</a:t>
                      </a:r>
                      <a:r>
                        <a:rPr lang="en-US" altLang="ko-KR" sz="800" b="1" i="0" u="none" strike="noStrike" dirty="0">
                          <a:effectLst/>
                          <a:latin typeface="+mn-lt"/>
                          <a:ea typeface="나눔스퀘어OTF Bold" panose="020B0600000101010101" pitchFamily="34" charset="-127"/>
                        </a:rPr>
                        <a:t>Define)</a:t>
                      </a:r>
                    </a:p>
                    <a:p>
                      <a:pPr algn="l" fontAlgn="ctr"/>
                      <a:r>
                        <a:rPr lang="en-US" altLang="ko-KR" sz="800" b="1" i="0" u="none" strike="noStrike">
                          <a:effectLst/>
                          <a:latin typeface="+mn-lt"/>
                          <a:ea typeface="나눔스퀘어OTF Bold" panose="020B0600000101010101" pitchFamily="34" charset="-127"/>
                        </a:rPr>
                        <a:t> </a:t>
                      </a:r>
                      <a:r>
                        <a:rPr lang="en-US" altLang="ko-KR" sz="800" b="0" i="0" u="none" strike="noStrike">
                          <a:effectLst/>
                          <a:latin typeface="+mn-lt"/>
                          <a:ea typeface="나눔스퀘어OTF Bold" panose="020B0600000101010101" pitchFamily="34" charset="-127"/>
                        </a:rPr>
                        <a:t>  - </a:t>
                      </a:r>
                      <a:r>
                        <a:rPr lang="ko-KR" altLang="en-US" sz="800" b="0" i="0" u="none" strike="noStrike" dirty="0">
                          <a:effectLst/>
                          <a:latin typeface="+mn-lt"/>
                          <a:ea typeface="나눔스퀘어OTF Bold" panose="020B0600000101010101" pitchFamily="34" charset="-127"/>
                        </a:rPr>
                        <a:t>데이터베이스 설계</a:t>
                      </a:r>
                      <a:endParaRPr lang="en-US" altLang="ko-KR" sz="800" b="0" i="0" u="none" strike="noStrike" dirty="0">
                        <a:effectLst/>
                        <a:latin typeface="+mn-lt"/>
                        <a:ea typeface="나눔스퀘어OTF Bold" panose="020B0600000101010101" pitchFamily="34" charset="-127"/>
                      </a:endParaRPr>
                    </a:p>
                    <a:p>
                      <a:pPr algn="l" fontAlgn="ctr"/>
                      <a:r>
                        <a:rPr lang="en-US" altLang="ko-KR" sz="800" b="0" i="0" u="none" strike="noStrike">
                          <a:effectLst/>
                          <a:latin typeface="+mn-lt"/>
                          <a:ea typeface="나눔스퀘어OTF Bold" panose="020B0600000101010101" pitchFamily="34" charset="-127"/>
                        </a:rPr>
                        <a:t>   - </a:t>
                      </a:r>
                      <a:r>
                        <a:rPr lang="ko-KR" altLang="en-US" sz="800" b="0" i="0" u="none" strike="noStrike" dirty="0">
                          <a:effectLst/>
                          <a:latin typeface="+mn-lt"/>
                          <a:ea typeface="나눔스퀘어OTF Bold" panose="020B0600000101010101" pitchFamily="34" charset="-127"/>
                        </a:rPr>
                        <a:t>프로그램 설계</a:t>
                      </a:r>
                    </a:p>
                  </a:txBody>
                  <a:tcPr marL="36000" marR="3731" marT="37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800" b="1" i="0" u="none" strike="noStrike" dirty="0">
                        <a:effectLst/>
                        <a:highlight>
                          <a:srgbClr val="C0C0C0"/>
                        </a:highlight>
                        <a:latin typeface="+mn-lt"/>
                        <a:ea typeface="나눔스퀘어OTF Bold" panose="020B0600000101010101" pitchFamily="34" charset="-127"/>
                      </a:endParaRPr>
                    </a:p>
                  </a:txBody>
                  <a:tcPr marL="3731" marR="3731" marT="37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800" b="1" i="0" u="none" strike="noStrike" dirty="0">
                        <a:effectLst/>
                        <a:highlight>
                          <a:srgbClr val="C0C0C0"/>
                        </a:highlight>
                        <a:latin typeface="+mn-lt"/>
                        <a:ea typeface="나눔스퀘어OTF Bold" panose="020B0600000101010101" pitchFamily="34" charset="-127"/>
                      </a:endParaRPr>
                    </a:p>
                  </a:txBody>
                  <a:tcPr marL="3731" marR="3731" marT="373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800" b="1" i="0" u="none" strike="noStrike" dirty="0">
                        <a:effectLst/>
                        <a:highlight>
                          <a:srgbClr val="C0C0C0"/>
                        </a:highlight>
                        <a:latin typeface="+mn-lt"/>
                        <a:ea typeface="나눔스퀘어OTF Bold" panose="020B0600000101010101" pitchFamily="34" charset="-127"/>
                      </a:endParaRPr>
                    </a:p>
                  </a:txBody>
                  <a:tcPr marL="3731" marR="3731" marT="373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800" b="1" i="0" u="none" strike="noStrike" dirty="0">
                        <a:effectLst/>
                        <a:highlight>
                          <a:srgbClr val="C0C0C0"/>
                        </a:highlight>
                        <a:latin typeface="+mn-lt"/>
                        <a:ea typeface="나눔스퀘어OTF Bold" panose="020B0600000101010101" pitchFamily="34" charset="-127"/>
                      </a:endParaRPr>
                    </a:p>
                  </a:txBody>
                  <a:tcPr marL="3731" marR="3731" marT="373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800" b="1" i="0" u="none" strike="noStrike" dirty="0">
                        <a:effectLst/>
                        <a:highlight>
                          <a:srgbClr val="C0C0C0"/>
                        </a:highlight>
                        <a:latin typeface="+mn-lt"/>
                        <a:ea typeface="나눔스퀘어OTF Bold" panose="020B0600000101010101" pitchFamily="34" charset="-127"/>
                      </a:endParaRPr>
                    </a:p>
                  </a:txBody>
                  <a:tcPr marL="3731" marR="3731" marT="373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800" b="1" i="0" u="none" strike="noStrike" dirty="0">
                        <a:effectLst/>
                        <a:highlight>
                          <a:srgbClr val="C0C0C0"/>
                        </a:highlight>
                        <a:latin typeface="+mn-lt"/>
                        <a:ea typeface="나눔스퀘어OTF Bold" panose="020B0600000101010101" pitchFamily="34" charset="-127"/>
                      </a:endParaRPr>
                    </a:p>
                  </a:txBody>
                  <a:tcPr marL="3731" marR="3731" marT="373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800" b="1" i="0" u="none" strike="noStrike" dirty="0">
                        <a:effectLst/>
                        <a:highlight>
                          <a:srgbClr val="C0C0C0"/>
                        </a:highlight>
                        <a:latin typeface="+mn-lt"/>
                        <a:ea typeface="나눔스퀘어OTF Bold" panose="020B0600000101010101" pitchFamily="34" charset="-127"/>
                      </a:endParaRPr>
                    </a:p>
                  </a:txBody>
                  <a:tcPr marL="3731" marR="3731" marT="373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800" b="1" i="0" u="none" strike="noStrike" dirty="0">
                        <a:effectLst/>
                        <a:highlight>
                          <a:srgbClr val="C0C0C0"/>
                        </a:highlight>
                        <a:latin typeface="+mn-lt"/>
                        <a:ea typeface="나눔스퀘어OTF Bold" panose="020B0600000101010101" pitchFamily="34" charset="-127"/>
                      </a:endParaRPr>
                    </a:p>
                  </a:txBody>
                  <a:tcPr marL="3731" marR="3731" marT="373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800" b="1" i="0" u="none" strike="noStrike">
                        <a:effectLst/>
                        <a:highlight>
                          <a:srgbClr val="C0C0C0"/>
                        </a:highlight>
                        <a:latin typeface="+mn-lt"/>
                        <a:ea typeface="나눔스퀘어OTF Bold" panose="020B0600000101010101" pitchFamily="34" charset="-127"/>
                      </a:endParaRPr>
                    </a:p>
                  </a:txBody>
                  <a:tcPr marL="3731" marR="3731" marT="373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800" b="1" i="0" u="none" strike="noStrike">
                        <a:effectLst/>
                        <a:highlight>
                          <a:srgbClr val="C0C0C0"/>
                        </a:highlight>
                        <a:latin typeface="+mn-lt"/>
                        <a:ea typeface="나눔스퀘어OTF Bold" panose="020B0600000101010101" pitchFamily="34" charset="-127"/>
                      </a:endParaRPr>
                    </a:p>
                  </a:txBody>
                  <a:tcPr marL="3731" marR="3731" marT="373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800" b="1" i="0" u="none" strike="noStrike">
                        <a:effectLst/>
                        <a:highlight>
                          <a:srgbClr val="C0C0C0"/>
                        </a:highlight>
                        <a:latin typeface="+mn-lt"/>
                        <a:ea typeface="나눔스퀘어OTF Bold" panose="020B0600000101010101" pitchFamily="34" charset="-127"/>
                      </a:endParaRPr>
                    </a:p>
                  </a:txBody>
                  <a:tcPr marL="3731" marR="3731" marT="373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800" b="1" i="0" u="none" strike="noStrike">
                        <a:effectLst/>
                        <a:highlight>
                          <a:srgbClr val="C0C0C0"/>
                        </a:highlight>
                        <a:latin typeface="+mn-lt"/>
                        <a:ea typeface="나눔스퀘어OTF Bold" panose="020B0600000101010101" pitchFamily="34" charset="-127"/>
                      </a:endParaRPr>
                    </a:p>
                  </a:txBody>
                  <a:tcPr marL="3731" marR="3731" marT="373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800" b="1" i="0" u="none" strike="noStrike">
                        <a:effectLst/>
                        <a:latin typeface="+mn-lt"/>
                        <a:ea typeface="나눔스퀘어OTF Bold" panose="020B0600000101010101" pitchFamily="34" charset="-127"/>
                      </a:endParaRPr>
                    </a:p>
                  </a:txBody>
                  <a:tcPr marL="3731" marR="3731" marT="373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800" b="1" i="0" u="none" strike="noStrike">
                        <a:effectLst/>
                        <a:latin typeface="+mn-lt"/>
                        <a:ea typeface="나눔스퀘어OTF Bold" panose="020B0600000101010101" pitchFamily="34" charset="-127"/>
                      </a:endParaRPr>
                    </a:p>
                  </a:txBody>
                  <a:tcPr marL="3731" marR="3731" marT="373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800" b="1" i="0" u="none" strike="noStrike">
                        <a:effectLst/>
                        <a:latin typeface="+mn-lt"/>
                        <a:ea typeface="나눔스퀘어OTF Bold" panose="020B0600000101010101" pitchFamily="34" charset="-127"/>
                      </a:endParaRPr>
                    </a:p>
                  </a:txBody>
                  <a:tcPr marL="3731" marR="3731" marT="373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800" b="1" i="0" u="none" strike="noStrike">
                        <a:effectLst/>
                        <a:latin typeface="+mn-lt"/>
                        <a:ea typeface="나눔스퀘어OTF Bold" panose="020B0600000101010101" pitchFamily="34" charset="-127"/>
                      </a:endParaRPr>
                    </a:p>
                  </a:txBody>
                  <a:tcPr marL="3731" marR="3731" marT="373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800" b="1" i="0" u="none" strike="noStrike">
                        <a:effectLst/>
                        <a:latin typeface="+mn-lt"/>
                        <a:ea typeface="나눔스퀘어OTF Bold" panose="020B0600000101010101" pitchFamily="34" charset="-127"/>
                      </a:endParaRPr>
                    </a:p>
                  </a:txBody>
                  <a:tcPr marL="3731" marR="3731" marT="373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800" b="1" i="0" u="none" strike="noStrike" dirty="0">
                        <a:effectLst/>
                        <a:latin typeface="+mn-lt"/>
                        <a:ea typeface="나눔스퀘어OTF Bold" panose="020B0600000101010101" pitchFamily="34" charset="-127"/>
                      </a:endParaRPr>
                    </a:p>
                  </a:txBody>
                  <a:tcPr marL="3731" marR="3731" marT="373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800" b="1" i="0" u="none" strike="noStrike" dirty="0">
                        <a:effectLst/>
                        <a:latin typeface="+mn-lt"/>
                        <a:ea typeface="나눔스퀘어OTF Bold" panose="020B0600000101010101" pitchFamily="34" charset="-127"/>
                      </a:endParaRPr>
                    </a:p>
                  </a:txBody>
                  <a:tcPr marL="3731" marR="3731" marT="373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800" b="1" i="0" u="none" strike="noStrike" dirty="0">
                        <a:effectLst/>
                        <a:latin typeface="+mn-lt"/>
                        <a:ea typeface="나눔스퀘어OTF Bold" panose="020B0600000101010101" pitchFamily="34" charset="-127"/>
                      </a:endParaRPr>
                    </a:p>
                  </a:txBody>
                  <a:tcPr marL="3731" marR="3731" marT="373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800" b="1" i="0" u="none" strike="noStrike" dirty="0">
                        <a:effectLst/>
                        <a:latin typeface="+mn-lt"/>
                        <a:ea typeface="나눔스퀘어OTF Bold" panose="020B0600000101010101" pitchFamily="34" charset="-127"/>
                      </a:endParaRPr>
                    </a:p>
                  </a:txBody>
                  <a:tcPr marL="3731" marR="3731" marT="373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800" b="1" i="0" u="none" strike="noStrike" dirty="0">
                        <a:effectLst/>
                        <a:latin typeface="+mn-lt"/>
                        <a:ea typeface="나눔스퀘어OTF Bold" panose="020B0600000101010101" pitchFamily="34" charset="-127"/>
                      </a:endParaRPr>
                    </a:p>
                  </a:txBody>
                  <a:tcPr marL="3731" marR="3731" marT="373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800" b="1" i="0" u="none" strike="noStrike" dirty="0">
                        <a:effectLst/>
                        <a:latin typeface="+mn-lt"/>
                        <a:ea typeface="나눔스퀘어OTF Bold" panose="020B0600000101010101" pitchFamily="34" charset="-127"/>
                      </a:endParaRPr>
                    </a:p>
                  </a:txBody>
                  <a:tcPr marL="3731" marR="3731" marT="373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800" b="1" i="0" u="none" strike="noStrike" dirty="0">
                        <a:effectLst/>
                        <a:latin typeface="+mn-lt"/>
                        <a:ea typeface="나눔스퀘어OTF Bold" panose="020B0600000101010101" pitchFamily="34" charset="-127"/>
                      </a:endParaRPr>
                    </a:p>
                  </a:txBody>
                  <a:tcPr marL="3731" marR="3731" marT="373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800" b="1" i="0" u="none" strike="noStrike" dirty="0">
                        <a:effectLst/>
                        <a:latin typeface="+mn-lt"/>
                        <a:ea typeface="나눔스퀘어OTF Bold" panose="020B0600000101010101" pitchFamily="34" charset="-127"/>
                      </a:endParaRPr>
                    </a:p>
                  </a:txBody>
                  <a:tcPr marL="3731" marR="3731" marT="373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800" b="1" i="0" u="none" strike="noStrike" dirty="0">
                        <a:effectLst/>
                        <a:latin typeface="+mn-lt"/>
                        <a:ea typeface="나눔스퀘어OTF Bold" panose="020B0600000101010101" pitchFamily="34" charset="-127"/>
                      </a:endParaRPr>
                    </a:p>
                  </a:txBody>
                  <a:tcPr marL="3731" marR="3731" marT="373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72C4">
                              <a:lumMod val="50000"/>
                            </a:srgbClr>
                          </a:solidFill>
                          <a:effectLst/>
                          <a:uLnTx/>
                          <a:uFillTx/>
                          <a:latin typeface="+mn-lt"/>
                          <a:ea typeface="나눔스퀘어OTF Bold" panose="020B0600000101010101" pitchFamily="34" charset="-127"/>
                          <a:cs typeface="+mn-cs"/>
                        </a:rPr>
                        <a:t>정보화시스템 구축 </a:t>
                      </a: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72C4">
                              <a:lumMod val="50000"/>
                            </a:srgbClr>
                          </a:solidFill>
                          <a:effectLst/>
                          <a:uLnTx/>
                          <a:uFillTx/>
                          <a:latin typeface="+mn-lt"/>
                          <a:ea typeface="나눔스퀘어OTF Bold" panose="020B0600000101010101" pitchFamily="34" charset="-127"/>
                          <a:cs typeface="+mn-cs"/>
                        </a:rPr>
                        <a:t>TF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72C4">
                            <a:lumMod val="50000"/>
                          </a:srgbClr>
                        </a:solidFill>
                        <a:effectLst/>
                        <a:uLnTx/>
                        <a:uFillTx/>
                        <a:latin typeface="+mn-lt"/>
                        <a:ea typeface="나눔스퀘어OTF Bold" panose="020B0600000101010101" pitchFamily="34" charset="-127"/>
                        <a:cs typeface="+mn-cs"/>
                      </a:endParaRPr>
                    </a:p>
                  </a:txBody>
                  <a:tcPr marL="3731" marR="3731" marT="373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1" i="0" u="none" strike="noStrike" dirty="0">
                          <a:effectLst/>
                          <a:latin typeface="+mn-lt"/>
                          <a:ea typeface="나눔스퀘어OTF Bold" panose="020B0600000101010101" pitchFamily="34" charset="-127"/>
                        </a:rPr>
                        <a:t>3</a:t>
                      </a:r>
                      <a:r>
                        <a:rPr lang="en-US" altLang="ko-KR" sz="800" b="1" i="0" u="none" strike="noStrike">
                          <a:effectLst/>
                          <a:latin typeface="+mn-lt"/>
                          <a:ea typeface="나눔스퀘어OTF Bold" panose="020B0600000101010101" pitchFamily="34" charset="-127"/>
                        </a:rPr>
                        <a:t>. </a:t>
                      </a:r>
                      <a:r>
                        <a:rPr lang="ko-KR" altLang="en-US" sz="800" b="1" i="0" u="none" strike="noStrike" dirty="0">
                          <a:effectLst/>
                          <a:latin typeface="+mn-lt"/>
                          <a:ea typeface="나눔스퀘어OTF Bold" panose="020B0600000101010101" pitchFamily="34" charset="-127"/>
                        </a:rPr>
                        <a:t>개발 </a:t>
                      </a:r>
                      <a:r>
                        <a:rPr lang="en-US" altLang="ko-KR" sz="800" b="1" i="0" u="none" strike="noStrike" dirty="0">
                          <a:effectLst/>
                          <a:latin typeface="+mn-lt"/>
                          <a:ea typeface="나눔스퀘어OTF Bold" panose="020B0600000101010101" pitchFamily="34" charset="-127"/>
                        </a:rPr>
                        <a:t>–</a:t>
                      </a:r>
                      <a:r>
                        <a:rPr lang="ko-KR" altLang="en-US" sz="800" b="1" i="0" u="none" strike="noStrike">
                          <a:effectLst/>
                          <a:latin typeface="+mn-lt"/>
                          <a:ea typeface="나눔스퀘어OTF Bold" panose="020B0600000101010101" pitchFamily="34" charset="-127"/>
                        </a:rPr>
                        <a:t>프로그램 커스터마이징</a:t>
                      </a:r>
                      <a:r>
                        <a:rPr lang="en-US" altLang="ko-KR" sz="800" b="1" i="0" u="none" strike="noStrike">
                          <a:effectLst/>
                          <a:latin typeface="+mn-lt"/>
                          <a:ea typeface="나눔스퀘어OTF Bold" panose="020B0600000101010101" pitchFamily="34" charset="-127"/>
                        </a:rPr>
                        <a:t>(</a:t>
                      </a:r>
                      <a:r>
                        <a:rPr lang="en-US" altLang="ko-KR" sz="800" b="1" i="0" u="none" strike="noStrike" dirty="0">
                          <a:effectLst/>
                          <a:latin typeface="+mn-lt"/>
                          <a:ea typeface="나눔스퀘어OTF Bold" panose="020B0600000101010101" pitchFamily="34" charset="-127"/>
                        </a:rPr>
                        <a:t>Optimizing)</a:t>
                      </a:r>
                    </a:p>
                    <a:p>
                      <a:pPr algn="l" fontAlgn="ctr"/>
                      <a:r>
                        <a:rPr lang="en-US" altLang="ko-KR" sz="800" b="1" i="0" u="none" strike="noStrike">
                          <a:effectLst/>
                          <a:latin typeface="+mn-lt"/>
                          <a:ea typeface="나눔스퀘어OTF Bold" panose="020B0600000101010101" pitchFamily="34" charset="-127"/>
                        </a:rPr>
                        <a:t> </a:t>
                      </a:r>
                      <a:r>
                        <a:rPr lang="en-US" altLang="ko-KR" sz="800" b="0" i="0" u="none" strike="noStrike">
                          <a:effectLst/>
                          <a:latin typeface="+mn-lt"/>
                          <a:ea typeface="나눔스퀘어OTF Bold" panose="020B0600000101010101" pitchFamily="34" charset="-127"/>
                        </a:rPr>
                        <a:t>  - </a:t>
                      </a:r>
                      <a:r>
                        <a:rPr lang="ko-KR" altLang="en-US" sz="800" b="0" i="0" u="none" strike="noStrike" dirty="0">
                          <a:effectLst/>
                          <a:latin typeface="+mn-lt"/>
                          <a:ea typeface="나눔스퀘어OTF Bold" panose="020B0600000101010101" pitchFamily="34" charset="-127"/>
                        </a:rPr>
                        <a:t>프로그램 개발 </a:t>
                      </a:r>
                      <a:r>
                        <a:rPr lang="ko-KR" altLang="en-US" sz="800" b="0" i="0" u="none" strike="noStrike">
                          <a:effectLst/>
                          <a:latin typeface="+mn-lt"/>
                          <a:ea typeface="나눔스퀘어OTF Bold" panose="020B0600000101010101" pitchFamily="34" charset="-127"/>
                        </a:rPr>
                        <a:t>및 단위</a:t>
                      </a:r>
                      <a:r>
                        <a:rPr lang="en-US" altLang="ko-KR" sz="800" b="0" i="0" u="none" strike="noStrike">
                          <a:effectLst/>
                          <a:latin typeface="+mn-lt"/>
                          <a:ea typeface="나눔스퀘어OTF Bold" panose="020B0600000101010101" pitchFamily="34" charset="-127"/>
                        </a:rPr>
                        <a:t>Test(</a:t>
                      </a:r>
                      <a:r>
                        <a:rPr lang="ko-KR" altLang="en-US" sz="800" b="0" i="0" u="none" strike="noStrike" dirty="0">
                          <a:effectLst/>
                          <a:latin typeface="+mn-lt"/>
                          <a:ea typeface="나눔스퀘어OTF Bold" panose="020B0600000101010101" pitchFamily="34" charset="-127"/>
                        </a:rPr>
                        <a:t>입력</a:t>
                      </a:r>
                      <a:r>
                        <a:rPr lang="en-US" altLang="ko-KR" sz="800" b="0" i="0" u="none" strike="noStrike" dirty="0">
                          <a:effectLst/>
                          <a:latin typeface="+mn-lt"/>
                          <a:ea typeface="나눔스퀘어OTF Bold" panose="020B0600000101010101" pitchFamily="34" charset="-127"/>
                        </a:rPr>
                        <a:t>/</a:t>
                      </a:r>
                      <a:r>
                        <a:rPr lang="ko-KR" altLang="en-US" sz="800" b="0" i="0" u="none" strike="noStrike">
                          <a:effectLst/>
                          <a:latin typeface="+mn-lt"/>
                          <a:ea typeface="나눔스퀘어OTF Bold" panose="020B0600000101010101" pitchFamily="34" charset="-127"/>
                        </a:rPr>
                        <a:t>배치  </a:t>
                      </a:r>
                      <a:r>
                        <a:rPr lang="en-US" altLang="ko-KR" sz="800" b="0" i="0" u="none" strike="noStrike">
                          <a:effectLst/>
                          <a:latin typeface="+mn-lt"/>
                          <a:ea typeface="나눔스퀘어OTF Bold" panose="020B0600000101010101" pitchFamily="34" charset="-127"/>
                        </a:rPr>
                        <a:t>PGM)</a:t>
                      </a:r>
                      <a:endParaRPr lang="en-US" altLang="ko-KR" sz="800" b="0" i="0" u="none" strike="noStrike" dirty="0">
                        <a:effectLst/>
                        <a:latin typeface="+mn-lt"/>
                        <a:ea typeface="나눔스퀘어OTF Bold" panose="020B0600000101010101" pitchFamily="34" charset="-127"/>
                      </a:endParaRPr>
                    </a:p>
                    <a:p>
                      <a:pPr algn="l" fontAlgn="ctr"/>
                      <a:r>
                        <a:rPr lang="en-US" altLang="ko-KR" sz="800" b="0" i="0" u="none" strike="noStrike">
                          <a:effectLst/>
                          <a:latin typeface="+mn-lt"/>
                          <a:ea typeface="나눔스퀘어OTF Bold" panose="020B0600000101010101" pitchFamily="34" charset="-127"/>
                        </a:rPr>
                        <a:t>   - </a:t>
                      </a:r>
                      <a:r>
                        <a:rPr lang="ko-KR" altLang="en-US" sz="800" b="0" i="0" u="none" strike="noStrike" dirty="0">
                          <a:effectLst/>
                          <a:latin typeface="+mn-lt"/>
                          <a:ea typeface="나눔스퀘어OTF Bold" panose="020B0600000101010101" pitchFamily="34" charset="-127"/>
                        </a:rPr>
                        <a:t>프로그램 개발 </a:t>
                      </a:r>
                      <a:r>
                        <a:rPr lang="ko-KR" altLang="en-US" sz="800" b="0" i="0" u="none" strike="noStrike">
                          <a:effectLst/>
                          <a:latin typeface="+mn-lt"/>
                          <a:ea typeface="나눔스퀘어OTF Bold" panose="020B0600000101010101" pitchFamily="34" charset="-127"/>
                        </a:rPr>
                        <a:t>및 단위</a:t>
                      </a:r>
                      <a:r>
                        <a:rPr lang="en-US" altLang="ko-KR" sz="800" b="0" i="0" u="none" strike="noStrike" baseline="0">
                          <a:effectLst/>
                          <a:latin typeface="+mn-lt"/>
                          <a:ea typeface="나눔스퀘어OTF Bold" panose="020B0600000101010101" pitchFamily="34" charset="-127"/>
                        </a:rPr>
                        <a:t>Test</a:t>
                      </a:r>
                      <a:r>
                        <a:rPr lang="en-US" altLang="ko-KR" sz="800" b="0" i="0" u="none" strike="noStrike">
                          <a:effectLst/>
                          <a:latin typeface="+mn-lt"/>
                          <a:ea typeface="나눔스퀘어OTF Bold" panose="020B0600000101010101" pitchFamily="34" charset="-127"/>
                        </a:rPr>
                        <a:t>(</a:t>
                      </a:r>
                      <a:r>
                        <a:rPr lang="ko-KR" altLang="en-US" sz="800" b="0" i="0" u="none" strike="noStrike" dirty="0">
                          <a:effectLst/>
                          <a:latin typeface="+mn-lt"/>
                          <a:ea typeface="나눔스퀘어OTF Bold" panose="020B0600000101010101" pitchFamily="34" charset="-127"/>
                        </a:rPr>
                        <a:t>조회</a:t>
                      </a:r>
                      <a:r>
                        <a:rPr lang="en-US" altLang="ko-KR" sz="800" b="0" i="0" u="none" strike="noStrike" dirty="0">
                          <a:effectLst/>
                          <a:latin typeface="+mn-lt"/>
                          <a:ea typeface="나눔스퀘어OTF Bold" panose="020B0600000101010101" pitchFamily="34" charset="-127"/>
                        </a:rPr>
                        <a:t>/</a:t>
                      </a:r>
                      <a:r>
                        <a:rPr lang="ko-KR" altLang="en-US" sz="800" b="0" i="0" u="none" strike="noStrike" dirty="0">
                          <a:effectLst/>
                          <a:latin typeface="+mn-lt"/>
                          <a:ea typeface="나눔스퀘어OTF Bold" panose="020B0600000101010101" pitchFamily="34" charset="-127"/>
                        </a:rPr>
                        <a:t>출력물</a:t>
                      </a:r>
                      <a:r>
                        <a:rPr lang="en-US" altLang="ko-KR" sz="800" b="0" i="0" u="none" strike="noStrike" dirty="0">
                          <a:effectLst/>
                          <a:latin typeface="+mn-lt"/>
                          <a:ea typeface="나눔스퀘어OTF Bold" panose="020B0600000101010101" pitchFamily="34" charset="-127"/>
                        </a:rPr>
                        <a:t>)</a:t>
                      </a:r>
                      <a:endParaRPr lang="ko-KR" altLang="en-US" sz="800" b="0" i="0" u="none" strike="noStrike" dirty="0">
                        <a:effectLst/>
                        <a:latin typeface="+mn-lt"/>
                        <a:ea typeface="나눔스퀘어OTF Bold" panose="020B0600000101010101" pitchFamily="34" charset="-127"/>
                      </a:endParaRPr>
                    </a:p>
                  </a:txBody>
                  <a:tcPr marL="36000" marR="3731" marT="37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800" b="1" i="0" u="none" strike="noStrike" dirty="0">
                        <a:effectLst/>
                        <a:highlight>
                          <a:srgbClr val="C0C0C0"/>
                        </a:highlight>
                        <a:latin typeface="+mn-lt"/>
                        <a:ea typeface="나눔스퀘어OTF Bold" panose="020B0600000101010101" pitchFamily="34" charset="-127"/>
                      </a:endParaRPr>
                    </a:p>
                  </a:txBody>
                  <a:tcPr marL="3731" marR="3731" marT="37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800" b="1" i="0" u="none" strike="noStrike" dirty="0">
                        <a:effectLst/>
                        <a:highlight>
                          <a:srgbClr val="C0C0C0"/>
                        </a:highlight>
                        <a:latin typeface="+mn-lt"/>
                        <a:ea typeface="나눔스퀘어OTF Bold" panose="020B0600000101010101" pitchFamily="34" charset="-127"/>
                      </a:endParaRPr>
                    </a:p>
                  </a:txBody>
                  <a:tcPr marL="3731" marR="3731" marT="373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800" b="1" i="0" u="none" strike="noStrike" dirty="0">
                        <a:effectLst/>
                        <a:highlight>
                          <a:srgbClr val="C0C0C0"/>
                        </a:highlight>
                        <a:latin typeface="+mn-lt"/>
                        <a:ea typeface="나눔스퀘어OTF Bold" panose="020B0600000101010101" pitchFamily="34" charset="-127"/>
                      </a:endParaRPr>
                    </a:p>
                  </a:txBody>
                  <a:tcPr marL="3731" marR="3731" marT="373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800" b="1" i="0" u="none" strike="noStrike" dirty="0">
                        <a:effectLst/>
                        <a:highlight>
                          <a:srgbClr val="C0C0C0"/>
                        </a:highlight>
                        <a:latin typeface="+mn-lt"/>
                        <a:ea typeface="나눔스퀘어OTF Bold" panose="020B0600000101010101" pitchFamily="34" charset="-127"/>
                      </a:endParaRPr>
                    </a:p>
                  </a:txBody>
                  <a:tcPr marL="3731" marR="3731" marT="373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800" b="1" i="0" u="none" strike="noStrike" dirty="0">
                        <a:effectLst/>
                        <a:highlight>
                          <a:srgbClr val="C0C0C0"/>
                        </a:highlight>
                        <a:latin typeface="+mn-lt"/>
                        <a:ea typeface="나눔스퀘어OTF Bold" panose="020B0600000101010101" pitchFamily="34" charset="-127"/>
                      </a:endParaRPr>
                    </a:p>
                  </a:txBody>
                  <a:tcPr marL="3731" marR="3731" marT="373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800" b="1" i="0" u="none" strike="noStrike" dirty="0">
                        <a:effectLst/>
                        <a:highlight>
                          <a:srgbClr val="C0C0C0"/>
                        </a:highlight>
                        <a:latin typeface="+mn-lt"/>
                        <a:ea typeface="나눔스퀘어OTF Bold" panose="020B0600000101010101" pitchFamily="34" charset="-127"/>
                      </a:endParaRPr>
                    </a:p>
                  </a:txBody>
                  <a:tcPr marL="3731" marR="3731" marT="373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800" b="1" i="0" u="none" strike="noStrike" dirty="0">
                        <a:effectLst/>
                        <a:highlight>
                          <a:srgbClr val="C0C0C0"/>
                        </a:highlight>
                        <a:latin typeface="+mn-lt"/>
                        <a:ea typeface="나눔스퀘어OTF Bold" panose="020B0600000101010101" pitchFamily="34" charset="-127"/>
                      </a:endParaRPr>
                    </a:p>
                  </a:txBody>
                  <a:tcPr marL="3731" marR="3731" marT="373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800" b="1" i="0" u="none" strike="noStrike" dirty="0">
                        <a:effectLst/>
                        <a:highlight>
                          <a:srgbClr val="C0C0C0"/>
                        </a:highlight>
                        <a:latin typeface="+mn-lt"/>
                        <a:ea typeface="나눔스퀘어OTF Bold" panose="020B0600000101010101" pitchFamily="34" charset="-127"/>
                      </a:endParaRPr>
                    </a:p>
                  </a:txBody>
                  <a:tcPr marL="3731" marR="3731" marT="373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800" b="1" i="0" u="none" strike="noStrike">
                        <a:effectLst/>
                        <a:highlight>
                          <a:srgbClr val="C0C0C0"/>
                        </a:highlight>
                        <a:latin typeface="+mn-lt"/>
                        <a:ea typeface="나눔스퀘어OTF Bold" panose="020B0600000101010101" pitchFamily="34" charset="-127"/>
                      </a:endParaRPr>
                    </a:p>
                  </a:txBody>
                  <a:tcPr marL="3731" marR="3731" marT="373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800" b="1" i="0" u="none" strike="noStrike">
                        <a:effectLst/>
                        <a:highlight>
                          <a:srgbClr val="C0C0C0"/>
                        </a:highlight>
                        <a:latin typeface="+mn-lt"/>
                        <a:ea typeface="나눔스퀘어OTF Bold" panose="020B0600000101010101" pitchFamily="34" charset="-127"/>
                      </a:endParaRPr>
                    </a:p>
                  </a:txBody>
                  <a:tcPr marL="3731" marR="3731" marT="373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800" b="1" i="0" u="none" strike="noStrike">
                        <a:effectLst/>
                        <a:highlight>
                          <a:srgbClr val="C0C0C0"/>
                        </a:highlight>
                        <a:latin typeface="+mn-lt"/>
                        <a:ea typeface="나눔스퀘어OTF Bold" panose="020B0600000101010101" pitchFamily="34" charset="-127"/>
                      </a:endParaRPr>
                    </a:p>
                  </a:txBody>
                  <a:tcPr marL="3731" marR="3731" marT="373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800" b="1" i="0" u="none" strike="noStrike">
                        <a:effectLst/>
                        <a:highlight>
                          <a:srgbClr val="C0C0C0"/>
                        </a:highlight>
                        <a:latin typeface="+mn-lt"/>
                        <a:ea typeface="나눔스퀘어OTF Bold" panose="020B0600000101010101" pitchFamily="34" charset="-127"/>
                      </a:endParaRPr>
                    </a:p>
                  </a:txBody>
                  <a:tcPr marL="3731" marR="3731" marT="373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800" b="1" i="0" u="none" strike="noStrike">
                        <a:effectLst/>
                        <a:latin typeface="+mn-lt"/>
                        <a:ea typeface="나눔스퀘어OTF Bold" panose="020B0600000101010101" pitchFamily="34" charset="-127"/>
                      </a:endParaRPr>
                    </a:p>
                  </a:txBody>
                  <a:tcPr marL="3731" marR="3731" marT="373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800" b="1" i="0" u="none" strike="noStrike">
                        <a:effectLst/>
                        <a:latin typeface="+mn-lt"/>
                        <a:ea typeface="나눔스퀘어OTF Bold" panose="020B0600000101010101" pitchFamily="34" charset="-127"/>
                      </a:endParaRPr>
                    </a:p>
                  </a:txBody>
                  <a:tcPr marL="3731" marR="3731" marT="373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800" b="1" i="0" u="none" strike="noStrike">
                        <a:effectLst/>
                        <a:latin typeface="+mn-lt"/>
                        <a:ea typeface="나눔스퀘어OTF Bold" panose="020B0600000101010101" pitchFamily="34" charset="-127"/>
                      </a:endParaRPr>
                    </a:p>
                  </a:txBody>
                  <a:tcPr marL="3731" marR="3731" marT="373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800" b="1" i="0" u="none" strike="noStrike">
                        <a:effectLst/>
                        <a:latin typeface="+mn-lt"/>
                        <a:ea typeface="나눔스퀘어OTF Bold" panose="020B0600000101010101" pitchFamily="34" charset="-127"/>
                      </a:endParaRPr>
                    </a:p>
                  </a:txBody>
                  <a:tcPr marL="3731" marR="3731" marT="373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800" b="1" i="0" u="none" strike="noStrike">
                        <a:effectLst/>
                        <a:latin typeface="+mn-lt"/>
                        <a:ea typeface="나눔스퀘어OTF Bold" panose="020B0600000101010101" pitchFamily="34" charset="-127"/>
                      </a:endParaRPr>
                    </a:p>
                  </a:txBody>
                  <a:tcPr marL="3731" marR="3731" marT="373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800" b="1" i="0" u="none" strike="noStrike" dirty="0">
                        <a:effectLst/>
                        <a:latin typeface="+mn-lt"/>
                        <a:ea typeface="나눔스퀘어OTF Bold" panose="020B0600000101010101" pitchFamily="34" charset="-127"/>
                      </a:endParaRPr>
                    </a:p>
                  </a:txBody>
                  <a:tcPr marL="3731" marR="3731" marT="373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800" b="1" i="0" u="none" strike="noStrike" dirty="0">
                        <a:effectLst/>
                        <a:latin typeface="+mn-lt"/>
                        <a:ea typeface="나눔스퀘어OTF Bold" panose="020B0600000101010101" pitchFamily="34" charset="-127"/>
                      </a:endParaRPr>
                    </a:p>
                  </a:txBody>
                  <a:tcPr marL="3731" marR="3731" marT="373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800" b="1" i="0" u="none" strike="noStrike" dirty="0">
                        <a:effectLst/>
                        <a:latin typeface="+mn-lt"/>
                        <a:ea typeface="나눔스퀘어OTF Bold" panose="020B0600000101010101" pitchFamily="34" charset="-127"/>
                      </a:endParaRPr>
                    </a:p>
                  </a:txBody>
                  <a:tcPr marL="3731" marR="3731" marT="373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800" b="1" i="0" u="none" strike="noStrike" dirty="0">
                        <a:effectLst/>
                        <a:latin typeface="+mn-lt"/>
                        <a:ea typeface="나눔스퀘어OTF Bold" panose="020B0600000101010101" pitchFamily="34" charset="-127"/>
                      </a:endParaRPr>
                    </a:p>
                  </a:txBody>
                  <a:tcPr marL="3731" marR="3731" marT="373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800" b="1" i="0" u="none" strike="noStrike" dirty="0">
                        <a:effectLst/>
                        <a:latin typeface="+mn-lt"/>
                        <a:ea typeface="나눔스퀘어OTF Bold" panose="020B0600000101010101" pitchFamily="34" charset="-127"/>
                      </a:endParaRPr>
                    </a:p>
                  </a:txBody>
                  <a:tcPr marL="3731" marR="3731" marT="373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800" b="1" i="0" u="none" strike="noStrike" dirty="0">
                        <a:effectLst/>
                        <a:latin typeface="+mn-lt"/>
                        <a:ea typeface="나눔스퀘어OTF Bold" panose="020B0600000101010101" pitchFamily="34" charset="-127"/>
                      </a:endParaRPr>
                    </a:p>
                  </a:txBody>
                  <a:tcPr marL="3731" marR="3731" marT="373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800" b="1" i="0" u="none" strike="noStrike" dirty="0">
                        <a:effectLst/>
                        <a:latin typeface="+mn-lt"/>
                        <a:ea typeface="나눔스퀘어OTF Bold" panose="020B0600000101010101" pitchFamily="34" charset="-127"/>
                      </a:endParaRPr>
                    </a:p>
                  </a:txBody>
                  <a:tcPr marL="3731" marR="3731" marT="373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800" b="1" i="0" u="none" strike="noStrike" dirty="0">
                        <a:effectLst/>
                        <a:latin typeface="+mn-lt"/>
                        <a:ea typeface="나눔스퀘어OTF Bold" panose="020B0600000101010101" pitchFamily="34" charset="-127"/>
                      </a:endParaRPr>
                    </a:p>
                  </a:txBody>
                  <a:tcPr marL="3731" marR="3731" marT="373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800" b="1" i="0" u="none" strike="noStrike" dirty="0">
                        <a:effectLst/>
                        <a:latin typeface="+mn-lt"/>
                        <a:ea typeface="나눔스퀘어OTF Bold" panose="020B0600000101010101" pitchFamily="34" charset="-127"/>
                      </a:endParaRPr>
                    </a:p>
                  </a:txBody>
                  <a:tcPr marL="3731" marR="3731" marT="373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72C4">
                              <a:lumMod val="50000"/>
                            </a:srgbClr>
                          </a:solidFill>
                          <a:effectLst/>
                          <a:uLnTx/>
                          <a:uFillTx/>
                          <a:latin typeface="+mn-lt"/>
                          <a:ea typeface="나눔스퀘어OTF Bold" panose="020B0600000101010101" pitchFamily="34" charset="-127"/>
                          <a:cs typeface="+mn-cs"/>
                        </a:rPr>
                        <a:t>정보화시스템 구축 </a:t>
                      </a: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72C4">
                              <a:lumMod val="50000"/>
                            </a:srgbClr>
                          </a:solidFill>
                          <a:effectLst/>
                          <a:uLnTx/>
                          <a:uFillTx/>
                          <a:latin typeface="+mn-lt"/>
                          <a:ea typeface="나눔스퀘어OTF Bold" panose="020B0600000101010101" pitchFamily="34" charset="-127"/>
                          <a:cs typeface="+mn-cs"/>
                        </a:rPr>
                        <a:t>TF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72C4">
                            <a:lumMod val="50000"/>
                          </a:srgbClr>
                        </a:solidFill>
                        <a:effectLst/>
                        <a:uLnTx/>
                        <a:uFillTx/>
                        <a:latin typeface="+mn-lt"/>
                        <a:ea typeface="나눔스퀘어OTF Bold" panose="020B0600000101010101" pitchFamily="34" charset="-127"/>
                        <a:cs typeface="+mn-cs"/>
                      </a:endParaRPr>
                    </a:p>
                  </a:txBody>
                  <a:tcPr marL="3731" marR="3731" marT="373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7600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1" i="0" u="none" strike="noStrike">
                          <a:effectLst/>
                          <a:latin typeface="+mn-lt"/>
                          <a:ea typeface="나눔스퀘어OTF Bold" panose="020B0600000101010101" pitchFamily="34" charset="-127"/>
                        </a:rPr>
                        <a:t>4. </a:t>
                      </a:r>
                      <a:r>
                        <a:rPr lang="ko-KR" altLang="en-US" sz="800" b="1" i="0" u="none" strike="noStrike">
                          <a:effectLst/>
                          <a:latin typeface="+mn-lt"/>
                          <a:ea typeface="나눔스퀘어OTF Bold" panose="020B0600000101010101" pitchFamily="34" charset="-127"/>
                        </a:rPr>
                        <a:t>사용자교육 및 시범운영</a:t>
                      </a:r>
                      <a:r>
                        <a:rPr lang="en-US" altLang="ko-KR" sz="800" b="1" i="0" u="none" strike="noStrike">
                          <a:effectLst/>
                          <a:latin typeface="+mn-lt"/>
                          <a:ea typeface="나눔스퀘어OTF Bold" panose="020B0600000101010101" pitchFamily="34" charset="-127"/>
                        </a:rPr>
                        <a:t>(Simulation)</a:t>
                      </a:r>
                    </a:p>
                    <a:p>
                      <a:pPr algn="l" fontAlgn="ctr"/>
                      <a:r>
                        <a:rPr lang="en-US" altLang="ko-KR" sz="800" b="1" i="0" u="none" strike="noStrike">
                          <a:effectLst/>
                          <a:latin typeface="+mn-lt"/>
                          <a:ea typeface="나눔스퀘어OTF Bold" panose="020B0600000101010101" pitchFamily="34" charset="-127"/>
                        </a:rPr>
                        <a:t>   - </a:t>
                      </a:r>
                      <a:r>
                        <a:rPr lang="ko-KR" altLang="en-US" sz="800" b="1" i="0" u="none" strike="noStrike">
                          <a:effectLst/>
                          <a:latin typeface="+mn-lt"/>
                          <a:ea typeface="나눔스퀘어OTF Bold" panose="020B0600000101010101" pitchFamily="34" charset="-127"/>
                        </a:rPr>
                        <a:t>사용자 심화 교육</a:t>
                      </a:r>
                      <a:endParaRPr lang="en-US" altLang="ko-KR" sz="800" b="1" i="0" u="none" strike="noStrike">
                        <a:effectLst/>
                        <a:latin typeface="+mn-lt"/>
                        <a:ea typeface="나눔스퀘어OTF Bold" panose="020B0600000101010101" pitchFamily="34" charset="-127"/>
                      </a:endParaRPr>
                    </a:p>
                    <a:p>
                      <a:pPr algn="l" fontAlgn="ctr"/>
                      <a:r>
                        <a:rPr lang="en-US" altLang="ko-KR" sz="800" b="1" i="0" u="none" strike="noStrike">
                          <a:effectLst/>
                          <a:latin typeface="+mn-lt"/>
                          <a:ea typeface="나눔스퀘어OTF Bold" panose="020B0600000101010101" pitchFamily="34" charset="-127"/>
                        </a:rPr>
                        <a:t>   - </a:t>
                      </a:r>
                      <a:r>
                        <a:rPr lang="ko-KR" altLang="en-US" sz="800" b="1" i="0" u="none" strike="noStrike">
                          <a:effectLst/>
                          <a:latin typeface="+mn-lt"/>
                          <a:ea typeface="나눔스퀘어OTF Bold" panose="020B0600000101010101" pitchFamily="34" charset="-127"/>
                        </a:rPr>
                        <a:t>시스템 통합 </a:t>
                      </a:r>
                      <a:r>
                        <a:rPr lang="en-US" altLang="ko-KR" sz="800" b="1" i="0" u="none" strike="noStrike">
                          <a:effectLst/>
                          <a:latin typeface="+mn-lt"/>
                          <a:ea typeface="나눔스퀘어OTF Bold" panose="020B0600000101010101" pitchFamily="34" charset="-127"/>
                        </a:rPr>
                        <a:t>Test</a:t>
                      </a:r>
                    </a:p>
                    <a:p>
                      <a:pPr algn="l" fontAlgn="ctr"/>
                      <a:r>
                        <a:rPr lang="en-US" altLang="ko-KR" sz="800" b="1" i="0" u="none" strike="noStrike">
                          <a:effectLst/>
                          <a:latin typeface="+mn-lt"/>
                          <a:ea typeface="나눔스퀘어OTF Bold" panose="020B0600000101010101" pitchFamily="34" charset="-127"/>
                        </a:rPr>
                        <a:t>   - </a:t>
                      </a:r>
                      <a:r>
                        <a:rPr lang="ko-KR" altLang="en-US" sz="800" b="1" i="0" u="none" strike="noStrike">
                          <a:effectLst/>
                          <a:latin typeface="+mn-lt"/>
                          <a:ea typeface="나눔스퀘어OTF Bold" panose="020B0600000101010101" pitchFamily="34" charset="-127"/>
                        </a:rPr>
                        <a:t>시스템 시범운영</a:t>
                      </a:r>
                      <a:endParaRPr lang="ko-KR" altLang="en-US" sz="800" b="1" i="0" u="none" strike="noStrike" dirty="0">
                        <a:effectLst/>
                        <a:latin typeface="+mn-lt"/>
                        <a:ea typeface="나눔스퀘어OTF Bold" panose="020B0600000101010101" pitchFamily="34" charset="-127"/>
                      </a:endParaRPr>
                    </a:p>
                  </a:txBody>
                  <a:tcPr marL="36000" marR="3731" marT="37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800" b="1" i="0" u="none" strike="noStrike" dirty="0">
                        <a:effectLst/>
                        <a:highlight>
                          <a:srgbClr val="C0C0C0"/>
                        </a:highlight>
                        <a:latin typeface="+mn-lt"/>
                        <a:ea typeface="나눔스퀘어OTF Bold" panose="020B0600000101010101" pitchFamily="34" charset="-127"/>
                      </a:endParaRPr>
                    </a:p>
                  </a:txBody>
                  <a:tcPr marL="3731" marR="3731" marT="37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800" b="1" i="0" u="none" strike="noStrike" dirty="0">
                        <a:effectLst/>
                        <a:highlight>
                          <a:srgbClr val="C0C0C0"/>
                        </a:highlight>
                        <a:latin typeface="+mn-lt"/>
                        <a:ea typeface="나눔스퀘어OTF Bold" panose="020B0600000101010101" pitchFamily="34" charset="-127"/>
                      </a:endParaRPr>
                    </a:p>
                  </a:txBody>
                  <a:tcPr marL="3731" marR="3731" marT="373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800" b="1" i="0" u="none" strike="noStrike" dirty="0">
                        <a:effectLst/>
                        <a:highlight>
                          <a:srgbClr val="C0C0C0"/>
                        </a:highlight>
                        <a:latin typeface="+mn-lt"/>
                        <a:ea typeface="나눔스퀘어OTF Bold" panose="020B0600000101010101" pitchFamily="34" charset="-127"/>
                      </a:endParaRPr>
                    </a:p>
                  </a:txBody>
                  <a:tcPr marL="3731" marR="3731" marT="373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800" b="1" i="0" u="none" strike="noStrike" dirty="0">
                        <a:effectLst/>
                        <a:highlight>
                          <a:srgbClr val="C0C0C0"/>
                        </a:highlight>
                        <a:latin typeface="+mn-lt"/>
                        <a:ea typeface="나눔스퀘어OTF Bold" panose="020B0600000101010101" pitchFamily="34" charset="-127"/>
                      </a:endParaRPr>
                    </a:p>
                  </a:txBody>
                  <a:tcPr marL="3731" marR="3731" marT="373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800" b="1" i="0" u="none" strike="noStrike" dirty="0">
                        <a:effectLst/>
                        <a:highlight>
                          <a:srgbClr val="C0C0C0"/>
                        </a:highlight>
                        <a:latin typeface="+mn-lt"/>
                        <a:ea typeface="나눔스퀘어OTF Bold" panose="020B0600000101010101" pitchFamily="34" charset="-127"/>
                      </a:endParaRPr>
                    </a:p>
                  </a:txBody>
                  <a:tcPr marL="3731" marR="3731" marT="373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800" b="1" i="0" u="none" strike="noStrike" dirty="0">
                        <a:effectLst/>
                        <a:highlight>
                          <a:srgbClr val="C0C0C0"/>
                        </a:highlight>
                        <a:latin typeface="+mn-lt"/>
                        <a:ea typeface="나눔스퀘어OTF Bold" panose="020B0600000101010101" pitchFamily="34" charset="-127"/>
                      </a:endParaRPr>
                    </a:p>
                  </a:txBody>
                  <a:tcPr marL="3731" marR="3731" marT="373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800" b="1" i="0" u="none" strike="noStrike" dirty="0">
                        <a:effectLst/>
                        <a:highlight>
                          <a:srgbClr val="C0C0C0"/>
                        </a:highlight>
                        <a:latin typeface="+mn-lt"/>
                        <a:ea typeface="나눔스퀘어OTF Bold" panose="020B0600000101010101" pitchFamily="34" charset="-127"/>
                      </a:endParaRPr>
                    </a:p>
                  </a:txBody>
                  <a:tcPr marL="3731" marR="3731" marT="373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800" b="1" i="0" u="none" strike="noStrike" dirty="0">
                        <a:effectLst/>
                        <a:highlight>
                          <a:srgbClr val="C0C0C0"/>
                        </a:highlight>
                        <a:latin typeface="+mn-lt"/>
                        <a:ea typeface="나눔스퀘어OTF Bold" panose="020B0600000101010101" pitchFamily="34" charset="-127"/>
                      </a:endParaRPr>
                    </a:p>
                  </a:txBody>
                  <a:tcPr marL="3731" marR="3731" marT="373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800" b="1" i="0" u="none" strike="noStrike">
                        <a:effectLst/>
                        <a:highlight>
                          <a:srgbClr val="C0C0C0"/>
                        </a:highlight>
                        <a:latin typeface="+mn-lt"/>
                        <a:ea typeface="나눔스퀘어OTF Bold" panose="020B0600000101010101" pitchFamily="34" charset="-127"/>
                      </a:endParaRPr>
                    </a:p>
                  </a:txBody>
                  <a:tcPr marL="3731" marR="3731" marT="373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800" b="1" i="0" u="none" strike="noStrike">
                        <a:effectLst/>
                        <a:highlight>
                          <a:srgbClr val="C0C0C0"/>
                        </a:highlight>
                        <a:latin typeface="+mn-lt"/>
                        <a:ea typeface="나눔스퀘어OTF Bold" panose="020B0600000101010101" pitchFamily="34" charset="-127"/>
                      </a:endParaRPr>
                    </a:p>
                  </a:txBody>
                  <a:tcPr marL="3731" marR="3731" marT="373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800" b="1" i="0" u="none" strike="noStrike">
                        <a:effectLst/>
                        <a:highlight>
                          <a:srgbClr val="C0C0C0"/>
                        </a:highlight>
                        <a:latin typeface="+mn-lt"/>
                        <a:ea typeface="나눔스퀘어OTF Bold" panose="020B0600000101010101" pitchFamily="34" charset="-127"/>
                      </a:endParaRPr>
                    </a:p>
                  </a:txBody>
                  <a:tcPr marL="3731" marR="3731" marT="373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800" b="1" i="0" u="none" strike="noStrike">
                        <a:effectLst/>
                        <a:highlight>
                          <a:srgbClr val="C0C0C0"/>
                        </a:highlight>
                        <a:latin typeface="+mn-lt"/>
                        <a:ea typeface="나눔스퀘어OTF Bold" panose="020B0600000101010101" pitchFamily="34" charset="-127"/>
                      </a:endParaRPr>
                    </a:p>
                  </a:txBody>
                  <a:tcPr marL="3731" marR="3731" marT="373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800" b="1" i="0" u="none" strike="noStrike">
                        <a:effectLst/>
                        <a:latin typeface="+mn-lt"/>
                        <a:ea typeface="나눔스퀘어OTF Bold" panose="020B0600000101010101" pitchFamily="34" charset="-127"/>
                      </a:endParaRPr>
                    </a:p>
                  </a:txBody>
                  <a:tcPr marL="3731" marR="3731" marT="373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800" b="1" i="0" u="none" strike="noStrike">
                        <a:effectLst/>
                        <a:latin typeface="+mn-lt"/>
                        <a:ea typeface="나눔스퀘어OTF Bold" panose="020B0600000101010101" pitchFamily="34" charset="-127"/>
                      </a:endParaRPr>
                    </a:p>
                  </a:txBody>
                  <a:tcPr marL="3731" marR="3731" marT="373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800" b="1" i="0" u="none" strike="noStrike">
                        <a:effectLst/>
                        <a:latin typeface="+mn-lt"/>
                        <a:ea typeface="나눔스퀘어OTF Bold" panose="020B0600000101010101" pitchFamily="34" charset="-127"/>
                      </a:endParaRPr>
                    </a:p>
                  </a:txBody>
                  <a:tcPr marL="3731" marR="3731" marT="373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800" b="1" i="0" u="none" strike="noStrike">
                        <a:effectLst/>
                        <a:latin typeface="+mn-lt"/>
                        <a:ea typeface="나눔스퀘어OTF Bold" panose="020B0600000101010101" pitchFamily="34" charset="-127"/>
                      </a:endParaRPr>
                    </a:p>
                  </a:txBody>
                  <a:tcPr marL="3731" marR="3731" marT="373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800" b="1" i="0" u="none" strike="noStrike">
                        <a:effectLst/>
                        <a:latin typeface="+mn-lt"/>
                        <a:ea typeface="나눔스퀘어OTF Bold" panose="020B0600000101010101" pitchFamily="34" charset="-127"/>
                      </a:endParaRPr>
                    </a:p>
                  </a:txBody>
                  <a:tcPr marL="3731" marR="3731" marT="373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800" b="1" i="0" u="none" strike="noStrike" dirty="0">
                        <a:effectLst/>
                        <a:latin typeface="+mn-lt"/>
                        <a:ea typeface="나눔스퀘어OTF Bold" panose="020B0600000101010101" pitchFamily="34" charset="-127"/>
                      </a:endParaRPr>
                    </a:p>
                  </a:txBody>
                  <a:tcPr marL="3731" marR="3731" marT="373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800" b="1" i="0" u="none" strike="noStrike" dirty="0">
                        <a:effectLst/>
                        <a:latin typeface="+mn-lt"/>
                        <a:ea typeface="나눔스퀘어OTF Bold" panose="020B0600000101010101" pitchFamily="34" charset="-127"/>
                      </a:endParaRPr>
                    </a:p>
                  </a:txBody>
                  <a:tcPr marL="3731" marR="3731" marT="373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800" b="1" i="0" u="none" strike="noStrike" dirty="0">
                        <a:effectLst/>
                        <a:latin typeface="+mn-lt"/>
                        <a:ea typeface="나눔스퀘어OTF Bold" panose="020B0600000101010101" pitchFamily="34" charset="-127"/>
                      </a:endParaRPr>
                    </a:p>
                  </a:txBody>
                  <a:tcPr marL="3731" marR="3731" marT="373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800" b="1" i="0" u="none" strike="noStrike" dirty="0">
                        <a:effectLst/>
                        <a:latin typeface="+mn-lt"/>
                        <a:ea typeface="나눔스퀘어OTF Bold" panose="020B0600000101010101" pitchFamily="34" charset="-127"/>
                      </a:endParaRPr>
                    </a:p>
                  </a:txBody>
                  <a:tcPr marL="3731" marR="3731" marT="373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800" b="1" i="0" u="none" strike="noStrike" dirty="0">
                        <a:effectLst/>
                        <a:latin typeface="+mn-lt"/>
                        <a:ea typeface="나눔스퀘어OTF Bold" panose="020B0600000101010101" pitchFamily="34" charset="-127"/>
                      </a:endParaRPr>
                    </a:p>
                  </a:txBody>
                  <a:tcPr marL="3731" marR="3731" marT="373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800" b="1" i="0" u="none" strike="noStrike" dirty="0">
                        <a:effectLst/>
                        <a:latin typeface="+mn-lt"/>
                        <a:ea typeface="나눔스퀘어OTF Bold" panose="020B0600000101010101" pitchFamily="34" charset="-127"/>
                      </a:endParaRPr>
                    </a:p>
                  </a:txBody>
                  <a:tcPr marL="3731" marR="3731" marT="373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800" b="1" i="0" u="none" strike="noStrike" dirty="0">
                        <a:effectLst/>
                        <a:latin typeface="+mn-lt"/>
                        <a:ea typeface="나눔스퀘어OTF Bold" panose="020B0600000101010101" pitchFamily="34" charset="-127"/>
                      </a:endParaRPr>
                    </a:p>
                  </a:txBody>
                  <a:tcPr marL="3731" marR="3731" marT="373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800" b="1" i="0" u="none" strike="noStrike" dirty="0">
                        <a:effectLst/>
                        <a:latin typeface="+mn-lt"/>
                        <a:ea typeface="나눔스퀘어OTF Bold" panose="020B0600000101010101" pitchFamily="34" charset="-127"/>
                      </a:endParaRPr>
                    </a:p>
                  </a:txBody>
                  <a:tcPr marL="3731" marR="3731" marT="373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800" b="1" i="0" u="none" strike="noStrike" dirty="0">
                        <a:effectLst/>
                        <a:latin typeface="+mn-lt"/>
                        <a:ea typeface="나눔스퀘어OTF Bold" panose="020B0600000101010101" pitchFamily="34" charset="-127"/>
                      </a:endParaRPr>
                    </a:p>
                  </a:txBody>
                  <a:tcPr marL="3731" marR="3731" marT="373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72C4">
                              <a:lumMod val="50000"/>
                            </a:srgbClr>
                          </a:solidFill>
                          <a:effectLst/>
                          <a:uLnTx/>
                          <a:uFillTx/>
                          <a:latin typeface="+mn-lt"/>
                          <a:ea typeface="나눔스퀘어OTF Bold" panose="020B0600000101010101" pitchFamily="34" charset="-127"/>
                          <a:cs typeface="+mn-cs"/>
                        </a:rPr>
                        <a:t>정보화시스템 구축 </a:t>
                      </a: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72C4">
                              <a:lumMod val="50000"/>
                            </a:srgbClr>
                          </a:solidFill>
                          <a:effectLst/>
                          <a:uLnTx/>
                          <a:uFillTx/>
                          <a:latin typeface="+mn-lt"/>
                          <a:ea typeface="나눔스퀘어OTF Bold" panose="020B0600000101010101" pitchFamily="34" charset="-127"/>
                          <a:cs typeface="+mn-cs"/>
                        </a:rPr>
                        <a:t>TF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72C4">
                            <a:lumMod val="50000"/>
                          </a:srgbClr>
                        </a:solidFill>
                        <a:effectLst/>
                        <a:uLnTx/>
                        <a:uFillTx/>
                        <a:latin typeface="+mn-lt"/>
                        <a:ea typeface="나눔스퀘어OTF Bold" panose="020B0600000101010101" pitchFamily="34" charset="-127"/>
                        <a:cs typeface="+mn-cs"/>
                      </a:endParaRPr>
                    </a:p>
                  </a:txBody>
                  <a:tcPr marL="3731" marR="3731" marT="373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7600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1" i="0" u="none" strike="noStrike">
                          <a:effectLst/>
                          <a:latin typeface="+mn-lt"/>
                          <a:ea typeface="나눔스퀘어OTF Bold" panose="020B0600000101010101" pitchFamily="34" charset="-127"/>
                        </a:rPr>
                        <a:t>5.</a:t>
                      </a:r>
                      <a:r>
                        <a:rPr lang="en-US" altLang="ko-KR" sz="800" b="1" i="0" u="none" strike="noStrike" baseline="0">
                          <a:effectLst/>
                          <a:latin typeface="+mn-lt"/>
                          <a:ea typeface="나눔스퀘어OTF Bold" panose="020B0600000101010101" pitchFamily="34" charset="-127"/>
                        </a:rPr>
                        <a:t> </a:t>
                      </a:r>
                      <a:r>
                        <a:rPr lang="ko-KR" altLang="en-US" sz="800" b="1" i="0" u="none" strike="noStrike" baseline="0">
                          <a:effectLst/>
                          <a:latin typeface="+mn-lt"/>
                          <a:ea typeface="나눔스퀘어OTF Bold" panose="020B0600000101010101" pitchFamily="34" charset="-127"/>
                        </a:rPr>
                        <a:t>시스템 적용</a:t>
                      </a:r>
                      <a:endParaRPr lang="en-US" altLang="ko-KR" sz="800" b="1" i="0" u="none" strike="noStrike" dirty="0">
                        <a:effectLst/>
                        <a:latin typeface="+mn-lt"/>
                        <a:ea typeface="나눔스퀘어OTF Bold" panose="020B0600000101010101" pitchFamily="34" charset="-127"/>
                      </a:endParaRPr>
                    </a:p>
                    <a:p>
                      <a:pPr algn="l" fontAlgn="ctr"/>
                      <a:r>
                        <a:rPr lang="en-US" altLang="ko-KR" sz="800" b="1" i="0" u="none" strike="noStrike" dirty="0">
                          <a:effectLst/>
                          <a:latin typeface="+mn-lt"/>
                          <a:ea typeface="나눔스퀘어OTF Bold" panose="020B0600000101010101" pitchFamily="34" charset="-127"/>
                        </a:rPr>
                        <a:t>   </a:t>
                      </a:r>
                      <a:r>
                        <a:rPr lang="en-US" altLang="ko-KR" sz="800" b="1" i="0" u="none" strike="noStrike">
                          <a:effectLst/>
                          <a:latin typeface="+mn-lt"/>
                          <a:ea typeface="나눔스퀘어OTF Bold" panose="020B0600000101010101" pitchFamily="34" charset="-127"/>
                        </a:rPr>
                        <a:t>- </a:t>
                      </a:r>
                      <a:r>
                        <a:rPr lang="ko-KR" altLang="en-US" sz="800" b="1" i="0" u="none" strike="noStrike">
                          <a:effectLst/>
                          <a:latin typeface="+mn-lt"/>
                          <a:ea typeface="나눔스퀘어OTF Bold" panose="020B0600000101010101" pitchFamily="34" charset="-127"/>
                        </a:rPr>
                        <a:t>오픈 준비 및 점검</a:t>
                      </a:r>
                      <a:endParaRPr lang="en-US" altLang="ko-KR" sz="800" b="1" i="0" u="none" strike="noStrike">
                        <a:effectLst/>
                        <a:latin typeface="+mn-lt"/>
                        <a:ea typeface="나눔스퀘어OTF Bold" panose="020B0600000101010101" pitchFamily="34" charset="-127"/>
                      </a:endParaRPr>
                    </a:p>
                    <a:p>
                      <a:pPr algn="l" fontAlgn="ctr"/>
                      <a:r>
                        <a:rPr lang="en-US" altLang="ko-KR" sz="800" b="1" i="0" u="none" strike="noStrike">
                          <a:effectLst/>
                          <a:latin typeface="+mn-lt"/>
                          <a:ea typeface="나눔스퀘어OTF Bold" panose="020B0600000101010101" pitchFamily="34" charset="-127"/>
                        </a:rPr>
                        <a:t>   - </a:t>
                      </a:r>
                      <a:r>
                        <a:rPr lang="ko-KR" altLang="en-US" sz="800" b="1" i="0" u="none" strike="noStrike">
                          <a:effectLst/>
                          <a:latin typeface="+mn-lt"/>
                          <a:ea typeface="나눔스퀘어OTF Bold" panose="020B0600000101010101" pitchFamily="34" charset="-127"/>
                        </a:rPr>
                        <a:t>기초 </a:t>
                      </a:r>
                      <a:r>
                        <a:rPr lang="en-US" altLang="ko-KR" sz="800" b="1" i="0" u="none" strike="noStrike">
                          <a:effectLst/>
                          <a:latin typeface="+mn-lt"/>
                          <a:ea typeface="나눔스퀘어OTF Bold" panose="020B0600000101010101" pitchFamily="34" charset="-127"/>
                        </a:rPr>
                        <a:t>Data</a:t>
                      </a:r>
                      <a:r>
                        <a:rPr lang="en-US" altLang="ko-KR" sz="800" b="1" i="0" u="none" strike="noStrike" baseline="0">
                          <a:effectLst/>
                          <a:latin typeface="+mn-lt"/>
                          <a:ea typeface="나눔스퀘어OTF Bold" panose="020B0600000101010101" pitchFamily="34" charset="-127"/>
                        </a:rPr>
                        <a:t> Setting</a:t>
                      </a:r>
                      <a:endParaRPr lang="en-US" altLang="ko-KR" sz="800" b="1" i="0" u="none" strike="noStrike" dirty="0">
                        <a:effectLst/>
                        <a:latin typeface="+mn-lt"/>
                        <a:ea typeface="나눔스퀘어OTF Bold" panose="020B0600000101010101" pitchFamily="34" charset="-127"/>
                      </a:endParaRPr>
                    </a:p>
                    <a:p>
                      <a:pPr algn="l" fontAlgn="ctr"/>
                      <a:r>
                        <a:rPr lang="en-US" altLang="ko-KR" sz="800" b="1" i="0" u="none" strike="noStrike" dirty="0">
                          <a:effectLst/>
                          <a:latin typeface="+mn-lt"/>
                          <a:ea typeface="나눔스퀘어OTF Bold" panose="020B0600000101010101" pitchFamily="34" charset="-127"/>
                        </a:rPr>
                        <a:t>   </a:t>
                      </a:r>
                      <a:r>
                        <a:rPr lang="en-US" altLang="ko-KR" sz="800" b="1" i="0" u="none" strike="noStrike">
                          <a:effectLst/>
                          <a:latin typeface="+mn-lt"/>
                          <a:ea typeface="나눔스퀘어OTF Bold" panose="020B0600000101010101" pitchFamily="34" charset="-127"/>
                        </a:rPr>
                        <a:t>- </a:t>
                      </a:r>
                      <a:r>
                        <a:rPr lang="ko-KR" altLang="en-US" sz="800" b="1" i="0" u="none" strike="noStrike">
                          <a:effectLst/>
                          <a:latin typeface="+mn-lt"/>
                          <a:ea typeface="나눔스퀘어OTF Bold" panose="020B0600000101010101" pitchFamily="34" charset="-127"/>
                        </a:rPr>
                        <a:t>시범오픈</a:t>
                      </a:r>
                      <a:r>
                        <a:rPr lang="en-US" altLang="ko-KR" sz="800" b="1" i="0" u="none" strike="noStrike" baseline="0">
                          <a:effectLst/>
                          <a:latin typeface="+mn-lt"/>
                          <a:ea typeface="나눔스퀘어OTF Bold" panose="020B0600000101010101" pitchFamily="34" charset="-127"/>
                        </a:rPr>
                        <a:t>(Open)</a:t>
                      </a:r>
                      <a:endParaRPr lang="ko-KR" altLang="en-US" sz="800" b="1" i="0" u="none" strike="noStrike" dirty="0">
                        <a:effectLst/>
                        <a:latin typeface="+mn-lt"/>
                        <a:ea typeface="나눔스퀘어OTF Bold" panose="020B0600000101010101" pitchFamily="34" charset="-127"/>
                      </a:endParaRPr>
                    </a:p>
                  </a:txBody>
                  <a:tcPr marL="36000" marR="3731" marT="37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800" b="1" i="0" u="none" strike="noStrike" dirty="0">
                        <a:effectLst/>
                        <a:highlight>
                          <a:srgbClr val="C0C0C0"/>
                        </a:highlight>
                        <a:latin typeface="+mn-lt"/>
                        <a:ea typeface="나눔스퀘어OTF Bold" panose="020B0600000101010101" pitchFamily="34" charset="-127"/>
                      </a:endParaRPr>
                    </a:p>
                  </a:txBody>
                  <a:tcPr marL="3731" marR="3731" marT="37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800" b="1" i="0" u="none" strike="noStrike" dirty="0">
                        <a:effectLst/>
                        <a:highlight>
                          <a:srgbClr val="C0C0C0"/>
                        </a:highlight>
                        <a:latin typeface="+mn-lt"/>
                        <a:ea typeface="나눔스퀘어OTF Bold" panose="020B0600000101010101" pitchFamily="34" charset="-127"/>
                      </a:endParaRPr>
                    </a:p>
                  </a:txBody>
                  <a:tcPr marL="3731" marR="3731" marT="373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800" b="1" i="0" u="none" strike="noStrike" dirty="0">
                        <a:effectLst/>
                        <a:highlight>
                          <a:srgbClr val="C0C0C0"/>
                        </a:highlight>
                        <a:latin typeface="+mn-lt"/>
                        <a:ea typeface="나눔스퀘어OTF Bold" panose="020B0600000101010101" pitchFamily="34" charset="-127"/>
                      </a:endParaRPr>
                    </a:p>
                  </a:txBody>
                  <a:tcPr marL="3731" marR="3731" marT="373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800" b="1" i="0" u="none" strike="noStrike" dirty="0">
                        <a:effectLst/>
                        <a:highlight>
                          <a:srgbClr val="C0C0C0"/>
                        </a:highlight>
                        <a:latin typeface="+mn-lt"/>
                        <a:ea typeface="나눔스퀘어OTF Bold" panose="020B0600000101010101" pitchFamily="34" charset="-127"/>
                      </a:endParaRPr>
                    </a:p>
                  </a:txBody>
                  <a:tcPr marL="3731" marR="3731" marT="373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800" b="1" i="0" u="none" strike="noStrike" dirty="0">
                        <a:effectLst/>
                        <a:highlight>
                          <a:srgbClr val="C0C0C0"/>
                        </a:highlight>
                        <a:latin typeface="+mn-lt"/>
                        <a:ea typeface="나눔스퀘어OTF Bold" panose="020B0600000101010101" pitchFamily="34" charset="-127"/>
                      </a:endParaRPr>
                    </a:p>
                  </a:txBody>
                  <a:tcPr marL="3731" marR="3731" marT="373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800" b="1" i="0" u="none" strike="noStrike" dirty="0">
                        <a:effectLst/>
                        <a:highlight>
                          <a:srgbClr val="C0C0C0"/>
                        </a:highlight>
                        <a:latin typeface="+mn-lt"/>
                        <a:ea typeface="나눔스퀘어OTF Bold" panose="020B0600000101010101" pitchFamily="34" charset="-127"/>
                      </a:endParaRPr>
                    </a:p>
                  </a:txBody>
                  <a:tcPr marL="3731" marR="3731" marT="373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800" b="1" i="0" u="none" strike="noStrike" dirty="0">
                        <a:effectLst/>
                        <a:highlight>
                          <a:srgbClr val="C0C0C0"/>
                        </a:highlight>
                        <a:latin typeface="+mn-lt"/>
                        <a:ea typeface="나눔스퀘어OTF Bold" panose="020B0600000101010101" pitchFamily="34" charset="-127"/>
                      </a:endParaRPr>
                    </a:p>
                  </a:txBody>
                  <a:tcPr marL="3731" marR="3731" marT="373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800" b="1" i="0" u="none" strike="noStrike" dirty="0">
                        <a:effectLst/>
                        <a:highlight>
                          <a:srgbClr val="C0C0C0"/>
                        </a:highlight>
                        <a:latin typeface="+mn-lt"/>
                        <a:ea typeface="나눔스퀘어OTF Bold" panose="020B0600000101010101" pitchFamily="34" charset="-127"/>
                      </a:endParaRPr>
                    </a:p>
                  </a:txBody>
                  <a:tcPr marL="3731" marR="3731" marT="373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800" b="1" i="0" u="none" strike="noStrike">
                        <a:effectLst/>
                        <a:highlight>
                          <a:srgbClr val="C0C0C0"/>
                        </a:highlight>
                        <a:latin typeface="+mn-lt"/>
                        <a:ea typeface="나눔스퀘어OTF Bold" panose="020B0600000101010101" pitchFamily="34" charset="-127"/>
                      </a:endParaRPr>
                    </a:p>
                  </a:txBody>
                  <a:tcPr marL="3731" marR="3731" marT="373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800" b="1" i="0" u="none" strike="noStrike">
                        <a:effectLst/>
                        <a:highlight>
                          <a:srgbClr val="C0C0C0"/>
                        </a:highlight>
                        <a:latin typeface="+mn-lt"/>
                        <a:ea typeface="나눔스퀘어OTF Bold" panose="020B0600000101010101" pitchFamily="34" charset="-127"/>
                      </a:endParaRPr>
                    </a:p>
                  </a:txBody>
                  <a:tcPr marL="3731" marR="3731" marT="373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800" b="1" i="0" u="none" strike="noStrike">
                        <a:effectLst/>
                        <a:highlight>
                          <a:srgbClr val="C0C0C0"/>
                        </a:highlight>
                        <a:latin typeface="+mn-lt"/>
                        <a:ea typeface="나눔스퀘어OTF Bold" panose="020B0600000101010101" pitchFamily="34" charset="-127"/>
                      </a:endParaRPr>
                    </a:p>
                  </a:txBody>
                  <a:tcPr marL="3731" marR="3731" marT="373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800" b="1" i="0" u="none" strike="noStrike">
                        <a:effectLst/>
                        <a:highlight>
                          <a:srgbClr val="C0C0C0"/>
                        </a:highlight>
                        <a:latin typeface="+mn-lt"/>
                        <a:ea typeface="나눔스퀘어OTF Bold" panose="020B0600000101010101" pitchFamily="34" charset="-127"/>
                      </a:endParaRPr>
                    </a:p>
                  </a:txBody>
                  <a:tcPr marL="3731" marR="3731" marT="373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800" b="1" i="0" u="none" strike="noStrike">
                        <a:effectLst/>
                        <a:latin typeface="+mn-lt"/>
                        <a:ea typeface="나눔스퀘어OTF Bold" panose="020B0600000101010101" pitchFamily="34" charset="-127"/>
                      </a:endParaRPr>
                    </a:p>
                  </a:txBody>
                  <a:tcPr marL="3731" marR="3731" marT="373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800" b="1" i="0" u="none" strike="noStrike">
                        <a:effectLst/>
                        <a:latin typeface="+mn-lt"/>
                        <a:ea typeface="나눔스퀘어OTF Bold" panose="020B0600000101010101" pitchFamily="34" charset="-127"/>
                      </a:endParaRPr>
                    </a:p>
                  </a:txBody>
                  <a:tcPr marL="3731" marR="3731" marT="373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800" b="1" i="0" u="none" strike="noStrike">
                        <a:effectLst/>
                        <a:latin typeface="+mn-lt"/>
                        <a:ea typeface="나눔스퀘어OTF Bold" panose="020B0600000101010101" pitchFamily="34" charset="-127"/>
                      </a:endParaRPr>
                    </a:p>
                  </a:txBody>
                  <a:tcPr marL="3731" marR="3731" marT="373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800" b="1" i="0" u="none" strike="noStrike">
                        <a:effectLst/>
                        <a:latin typeface="+mn-lt"/>
                        <a:ea typeface="나눔스퀘어OTF Bold" panose="020B0600000101010101" pitchFamily="34" charset="-127"/>
                      </a:endParaRPr>
                    </a:p>
                  </a:txBody>
                  <a:tcPr marL="3731" marR="3731" marT="373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800" b="1" i="0" u="none" strike="noStrike">
                        <a:effectLst/>
                        <a:latin typeface="+mn-lt"/>
                        <a:ea typeface="나눔스퀘어OTF Bold" panose="020B0600000101010101" pitchFamily="34" charset="-127"/>
                      </a:endParaRPr>
                    </a:p>
                  </a:txBody>
                  <a:tcPr marL="3731" marR="3731" marT="373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800" b="1" i="0" u="none" strike="noStrike" dirty="0">
                        <a:effectLst/>
                        <a:latin typeface="+mn-lt"/>
                        <a:ea typeface="나눔스퀘어OTF Bold" panose="020B0600000101010101" pitchFamily="34" charset="-127"/>
                      </a:endParaRPr>
                    </a:p>
                  </a:txBody>
                  <a:tcPr marL="3731" marR="3731" marT="373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800" b="1" i="0" u="none" strike="noStrike" dirty="0">
                        <a:effectLst/>
                        <a:latin typeface="+mn-lt"/>
                        <a:ea typeface="나눔스퀘어OTF Bold" panose="020B0600000101010101" pitchFamily="34" charset="-127"/>
                      </a:endParaRPr>
                    </a:p>
                  </a:txBody>
                  <a:tcPr marL="3731" marR="3731" marT="373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800" b="1" i="0" u="none" strike="noStrike" dirty="0">
                        <a:effectLst/>
                        <a:latin typeface="+mn-lt"/>
                        <a:ea typeface="나눔스퀘어OTF Bold" panose="020B0600000101010101" pitchFamily="34" charset="-127"/>
                      </a:endParaRPr>
                    </a:p>
                  </a:txBody>
                  <a:tcPr marL="3731" marR="3731" marT="373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800" b="1" i="0" u="none" strike="noStrike" dirty="0">
                        <a:effectLst/>
                        <a:latin typeface="+mn-lt"/>
                        <a:ea typeface="나눔스퀘어OTF Bold" panose="020B0600000101010101" pitchFamily="34" charset="-127"/>
                      </a:endParaRPr>
                    </a:p>
                  </a:txBody>
                  <a:tcPr marL="3731" marR="3731" marT="373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800" b="1" i="0" u="none" strike="noStrike" dirty="0">
                        <a:effectLst/>
                        <a:latin typeface="+mn-lt"/>
                        <a:ea typeface="나눔스퀘어OTF Bold" panose="020B0600000101010101" pitchFamily="34" charset="-127"/>
                      </a:endParaRPr>
                    </a:p>
                  </a:txBody>
                  <a:tcPr marL="3731" marR="3731" marT="373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800" b="1" i="0" u="none" strike="noStrike" dirty="0">
                        <a:effectLst/>
                        <a:latin typeface="+mn-lt"/>
                        <a:ea typeface="나눔스퀘어OTF Bold" panose="020B0600000101010101" pitchFamily="34" charset="-127"/>
                      </a:endParaRPr>
                    </a:p>
                  </a:txBody>
                  <a:tcPr marL="3731" marR="3731" marT="373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800" b="1" i="0" u="none" strike="noStrike" dirty="0">
                        <a:effectLst/>
                        <a:latin typeface="+mn-lt"/>
                        <a:ea typeface="나눔스퀘어OTF Bold" panose="020B0600000101010101" pitchFamily="34" charset="-127"/>
                      </a:endParaRPr>
                    </a:p>
                  </a:txBody>
                  <a:tcPr marL="3731" marR="3731" marT="373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800" b="1" i="0" u="none" strike="noStrike" dirty="0">
                        <a:effectLst/>
                        <a:latin typeface="+mn-lt"/>
                        <a:ea typeface="나눔스퀘어OTF Bold" panose="020B0600000101010101" pitchFamily="34" charset="-127"/>
                      </a:endParaRPr>
                    </a:p>
                  </a:txBody>
                  <a:tcPr marL="3731" marR="3731" marT="373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800" b="1" i="0" u="none" strike="noStrike" dirty="0">
                        <a:effectLst/>
                        <a:latin typeface="+mn-lt"/>
                        <a:ea typeface="나눔스퀘어OTF Bold" panose="020B0600000101010101" pitchFamily="34" charset="-127"/>
                      </a:endParaRPr>
                    </a:p>
                  </a:txBody>
                  <a:tcPr marL="3731" marR="3731" marT="373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72C4">
                              <a:lumMod val="50000"/>
                            </a:srgbClr>
                          </a:solidFill>
                          <a:effectLst/>
                          <a:uLnTx/>
                          <a:uFillTx/>
                          <a:latin typeface="+mn-lt"/>
                          <a:ea typeface="나눔스퀘어OTF Bold" panose="020B0600000101010101" pitchFamily="34" charset="-127"/>
                          <a:cs typeface="+mn-cs"/>
                        </a:rPr>
                        <a:t>정보화시스템 구축 </a:t>
                      </a: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72C4">
                              <a:lumMod val="50000"/>
                            </a:srgbClr>
                          </a:solidFill>
                          <a:effectLst/>
                          <a:uLnTx/>
                          <a:uFillTx/>
                          <a:latin typeface="+mn-lt"/>
                          <a:ea typeface="나눔스퀘어OTF Bold" panose="020B0600000101010101" pitchFamily="34" charset="-127"/>
                          <a:cs typeface="+mn-cs"/>
                        </a:rPr>
                        <a:t>TF</a:t>
                      </a: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72C4">
                              <a:lumMod val="50000"/>
                            </a:srgbClr>
                          </a:solidFill>
                          <a:effectLst/>
                          <a:uLnTx/>
                          <a:uFillTx/>
                          <a:latin typeface="+mn-lt"/>
                          <a:ea typeface="나눔스퀘어OTF Bold" panose="020B0600000101010101" pitchFamily="34" charset="-127"/>
                          <a:cs typeface="+mn-cs"/>
                        </a:rPr>
                        <a:t>Working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72C4">
                              <a:lumMod val="50000"/>
                            </a:srgbClr>
                          </a:solidFill>
                          <a:effectLst/>
                          <a:uLnTx/>
                          <a:uFillTx/>
                          <a:latin typeface="+mn-lt"/>
                          <a:ea typeface="나눔스퀘어OTF Bold" panose="020B0600000101010101" pitchFamily="34" charset="-127"/>
                          <a:cs typeface="+mn-cs"/>
                        </a:rPr>
                        <a:t>Group</a:t>
                      </a:r>
                    </a:p>
                  </a:txBody>
                  <a:tcPr marL="3731" marR="3731" marT="373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1" i="0" u="none" strike="noStrike">
                          <a:effectLst/>
                          <a:latin typeface="+mn-lt"/>
                          <a:ea typeface="나눔스퀘어OTF Bold" panose="020B0600000101010101" pitchFamily="34" charset="-127"/>
                        </a:rPr>
                        <a:t>6. </a:t>
                      </a:r>
                      <a:r>
                        <a:rPr lang="ko-KR" altLang="en-US" sz="800" b="1" i="0" u="none" strike="noStrike">
                          <a:effectLst/>
                          <a:latin typeface="+mn-lt"/>
                          <a:ea typeface="나눔스퀘어OTF Bold" panose="020B0600000101010101" pitchFamily="34" charset="-127"/>
                        </a:rPr>
                        <a:t>오픈</a:t>
                      </a:r>
                      <a:r>
                        <a:rPr lang="en-US" altLang="ko-KR" sz="800" b="1" i="0" u="none" strike="noStrike">
                          <a:effectLst/>
                          <a:latin typeface="+mn-lt"/>
                          <a:ea typeface="나눔스퀘어OTF Bold" panose="020B0600000101010101" pitchFamily="34" charset="-127"/>
                        </a:rPr>
                        <a:t>(Open)</a:t>
                      </a:r>
                      <a:r>
                        <a:rPr lang="en-US" altLang="ko-KR" sz="800" b="1" i="0" u="none" strike="noStrike" baseline="0">
                          <a:effectLst/>
                          <a:latin typeface="+mn-lt"/>
                          <a:ea typeface="나눔스퀘어OTF Bold" panose="020B0600000101010101" pitchFamily="34" charset="-127"/>
                        </a:rPr>
                        <a:t> </a:t>
                      </a:r>
                      <a:r>
                        <a:rPr lang="ko-KR" altLang="en-US" sz="800" b="1" i="0" u="none" strike="noStrike" baseline="0">
                          <a:effectLst/>
                          <a:latin typeface="+mn-lt"/>
                          <a:ea typeface="나눔스퀘어OTF Bold" panose="020B0600000101010101" pitchFamily="34" charset="-127"/>
                        </a:rPr>
                        <a:t>운영지원 및 종료 보고</a:t>
                      </a:r>
                      <a:endParaRPr lang="en-US" altLang="ko-KR" sz="800" b="1" i="0" u="none" strike="noStrike" baseline="0">
                        <a:effectLst/>
                        <a:latin typeface="+mn-lt"/>
                        <a:ea typeface="나눔스퀘어OTF Bold" panose="020B0600000101010101" pitchFamily="34" charset="-127"/>
                      </a:endParaRPr>
                    </a:p>
                    <a:p>
                      <a:pPr algn="l" fontAlgn="ctr"/>
                      <a:r>
                        <a:rPr lang="en-US" altLang="ko-KR" sz="800" b="1" i="0" u="none" strike="noStrike" baseline="0">
                          <a:effectLst/>
                          <a:latin typeface="+mn-lt"/>
                          <a:ea typeface="나눔스퀘어OTF Bold" panose="020B0600000101010101" pitchFamily="34" charset="-127"/>
                        </a:rPr>
                        <a:t>   - </a:t>
                      </a:r>
                      <a:r>
                        <a:rPr lang="ko-KR" altLang="en-US" sz="800" b="1" i="0" u="none" strike="noStrike" baseline="0">
                          <a:effectLst/>
                          <a:latin typeface="+mn-lt"/>
                          <a:ea typeface="나눔스퀘어OTF Bold" panose="020B0600000101010101" pitchFamily="34" charset="-127"/>
                        </a:rPr>
                        <a:t>운영 안정화 전개</a:t>
                      </a:r>
                      <a:endParaRPr lang="ko-KR" altLang="en-US" sz="800" b="1" i="0" u="none" strike="noStrike" dirty="0">
                        <a:effectLst/>
                        <a:latin typeface="+mn-lt"/>
                        <a:ea typeface="나눔스퀘어OTF Bold" panose="020B0600000101010101" pitchFamily="34" charset="-127"/>
                      </a:endParaRPr>
                    </a:p>
                  </a:txBody>
                  <a:tcPr marL="36000" marR="3731" marT="37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800" b="1" i="0" u="none" strike="noStrike" dirty="0">
                        <a:effectLst/>
                        <a:highlight>
                          <a:srgbClr val="C0C0C0"/>
                        </a:highlight>
                        <a:latin typeface="+mn-lt"/>
                        <a:ea typeface="나눔스퀘어OTF Bold" panose="020B0600000101010101" pitchFamily="34" charset="-127"/>
                      </a:endParaRPr>
                    </a:p>
                  </a:txBody>
                  <a:tcPr marL="3731" marR="3731" marT="37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800" b="1" i="0" u="none" strike="noStrike" dirty="0">
                        <a:effectLst/>
                        <a:highlight>
                          <a:srgbClr val="C0C0C0"/>
                        </a:highlight>
                        <a:latin typeface="+mn-lt"/>
                        <a:ea typeface="나눔스퀘어OTF Bold" panose="020B0600000101010101" pitchFamily="34" charset="-127"/>
                      </a:endParaRPr>
                    </a:p>
                  </a:txBody>
                  <a:tcPr marL="3731" marR="3731" marT="373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800" b="1" i="0" u="none" strike="noStrike" dirty="0">
                        <a:effectLst/>
                        <a:highlight>
                          <a:srgbClr val="C0C0C0"/>
                        </a:highlight>
                        <a:latin typeface="+mn-lt"/>
                        <a:ea typeface="나눔스퀘어OTF Bold" panose="020B0600000101010101" pitchFamily="34" charset="-127"/>
                      </a:endParaRPr>
                    </a:p>
                  </a:txBody>
                  <a:tcPr marL="3731" marR="3731" marT="373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800" b="1" i="0" u="none" strike="noStrike" dirty="0">
                        <a:effectLst/>
                        <a:highlight>
                          <a:srgbClr val="C0C0C0"/>
                        </a:highlight>
                        <a:latin typeface="+mn-lt"/>
                        <a:ea typeface="나눔스퀘어OTF Bold" panose="020B0600000101010101" pitchFamily="34" charset="-127"/>
                      </a:endParaRPr>
                    </a:p>
                  </a:txBody>
                  <a:tcPr marL="3731" marR="3731" marT="373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800" b="1" i="0" u="none" strike="noStrike" dirty="0">
                        <a:effectLst/>
                        <a:highlight>
                          <a:srgbClr val="C0C0C0"/>
                        </a:highlight>
                        <a:latin typeface="+mn-lt"/>
                        <a:ea typeface="나눔스퀘어OTF Bold" panose="020B0600000101010101" pitchFamily="34" charset="-127"/>
                      </a:endParaRPr>
                    </a:p>
                  </a:txBody>
                  <a:tcPr marL="3731" marR="3731" marT="373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800" b="1" i="0" u="none" strike="noStrike" dirty="0">
                        <a:effectLst/>
                        <a:highlight>
                          <a:srgbClr val="C0C0C0"/>
                        </a:highlight>
                        <a:latin typeface="+mn-lt"/>
                        <a:ea typeface="나눔스퀘어OTF Bold" panose="020B0600000101010101" pitchFamily="34" charset="-127"/>
                      </a:endParaRPr>
                    </a:p>
                  </a:txBody>
                  <a:tcPr marL="3731" marR="3731" marT="373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800" b="1" i="0" u="none" strike="noStrike" dirty="0">
                        <a:effectLst/>
                        <a:highlight>
                          <a:srgbClr val="C0C0C0"/>
                        </a:highlight>
                        <a:latin typeface="+mn-lt"/>
                        <a:ea typeface="나눔스퀘어OTF Bold" panose="020B0600000101010101" pitchFamily="34" charset="-127"/>
                      </a:endParaRPr>
                    </a:p>
                  </a:txBody>
                  <a:tcPr marL="3731" marR="3731" marT="373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800" b="1" i="0" u="none" strike="noStrike" dirty="0">
                        <a:effectLst/>
                        <a:highlight>
                          <a:srgbClr val="C0C0C0"/>
                        </a:highlight>
                        <a:latin typeface="+mn-lt"/>
                        <a:ea typeface="나눔스퀘어OTF Bold" panose="020B0600000101010101" pitchFamily="34" charset="-127"/>
                      </a:endParaRPr>
                    </a:p>
                  </a:txBody>
                  <a:tcPr marL="3731" marR="3731" marT="373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800" b="1" i="0" u="none" strike="noStrike">
                        <a:effectLst/>
                        <a:highlight>
                          <a:srgbClr val="C0C0C0"/>
                        </a:highlight>
                        <a:latin typeface="+mn-lt"/>
                        <a:ea typeface="나눔스퀘어OTF Bold" panose="020B0600000101010101" pitchFamily="34" charset="-127"/>
                      </a:endParaRPr>
                    </a:p>
                  </a:txBody>
                  <a:tcPr marL="3731" marR="3731" marT="373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800" b="1" i="0" u="none" strike="noStrike">
                        <a:effectLst/>
                        <a:highlight>
                          <a:srgbClr val="C0C0C0"/>
                        </a:highlight>
                        <a:latin typeface="+mn-lt"/>
                        <a:ea typeface="나눔스퀘어OTF Bold" panose="020B0600000101010101" pitchFamily="34" charset="-127"/>
                      </a:endParaRPr>
                    </a:p>
                  </a:txBody>
                  <a:tcPr marL="3731" marR="3731" marT="373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800" b="1" i="0" u="none" strike="noStrike">
                        <a:effectLst/>
                        <a:highlight>
                          <a:srgbClr val="C0C0C0"/>
                        </a:highlight>
                        <a:latin typeface="+mn-lt"/>
                        <a:ea typeface="나눔스퀘어OTF Bold" panose="020B0600000101010101" pitchFamily="34" charset="-127"/>
                      </a:endParaRPr>
                    </a:p>
                  </a:txBody>
                  <a:tcPr marL="3731" marR="3731" marT="373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800" b="1" i="0" u="none" strike="noStrike">
                        <a:effectLst/>
                        <a:highlight>
                          <a:srgbClr val="C0C0C0"/>
                        </a:highlight>
                        <a:latin typeface="+mn-lt"/>
                        <a:ea typeface="나눔스퀘어OTF Bold" panose="020B0600000101010101" pitchFamily="34" charset="-127"/>
                      </a:endParaRPr>
                    </a:p>
                  </a:txBody>
                  <a:tcPr marL="3731" marR="3731" marT="373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800" b="1" i="0" u="none" strike="noStrike">
                        <a:effectLst/>
                        <a:latin typeface="+mn-lt"/>
                        <a:ea typeface="나눔스퀘어OTF Bold" panose="020B0600000101010101" pitchFamily="34" charset="-127"/>
                      </a:endParaRPr>
                    </a:p>
                  </a:txBody>
                  <a:tcPr marL="3731" marR="3731" marT="373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800" b="1" i="0" u="none" strike="noStrike">
                        <a:effectLst/>
                        <a:latin typeface="+mn-lt"/>
                        <a:ea typeface="나눔스퀘어OTF Bold" panose="020B0600000101010101" pitchFamily="34" charset="-127"/>
                      </a:endParaRPr>
                    </a:p>
                  </a:txBody>
                  <a:tcPr marL="3731" marR="3731" marT="373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800" b="1" i="0" u="none" strike="noStrike">
                        <a:effectLst/>
                        <a:latin typeface="+mn-lt"/>
                        <a:ea typeface="나눔스퀘어OTF Bold" panose="020B0600000101010101" pitchFamily="34" charset="-127"/>
                      </a:endParaRPr>
                    </a:p>
                  </a:txBody>
                  <a:tcPr marL="3731" marR="3731" marT="373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800" b="1" i="0" u="none" strike="noStrike">
                        <a:effectLst/>
                        <a:latin typeface="+mn-lt"/>
                        <a:ea typeface="나눔스퀘어OTF Bold" panose="020B0600000101010101" pitchFamily="34" charset="-127"/>
                      </a:endParaRPr>
                    </a:p>
                  </a:txBody>
                  <a:tcPr marL="3731" marR="3731" marT="373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800" b="1" i="0" u="none" strike="noStrike">
                        <a:effectLst/>
                        <a:latin typeface="+mn-lt"/>
                        <a:ea typeface="나눔스퀘어OTF Bold" panose="020B0600000101010101" pitchFamily="34" charset="-127"/>
                      </a:endParaRPr>
                    </a:p>
                  </a:txBody>
                  <a:tcPr marL="3731" marR="3731" marT="373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800" b="1" i="0" u="none" strike="noStrike" dirty="0">
                        <a:effectLst/>
                        <a:latin typeface="+mn-lt"/>
                        <a:ea typeface="나눔스퀘어OTF Bold" panose="020B0600000101010101" pitchFamily="34" charset="-127"/>
                      </a:endParaRPr>
                    </a:p>
                  </a:txBody>
                  <a:tcPr marL="3731" marR="3731" marT="373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800" b="1" i="0" u="none" strike="noStrike" dirty="0">
                        <a:effectLst/>
                        <a:latin typeface="+mn-lt"/>
                        <a:ea typeface="나눔스퀘어OTF Bold" panose="020B0600000101010101" pitchFamily="34" charset="-127"/>
                      </a:endParaRPr>
                    </a:p>
                  </a:txBody>
                  <a:tcPr marL="3731" marR="3731" marT="373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800" b="1" i="0" u="none" strike="noStrike" dirty="0">
                        <a:effectLst/>
                        <a:latin typeface="+mn-lt"/>
                        <a:ea typeface="나눔스퀘어OTF Bold" panose="020B0600000101010101" pitchFamily="34" charset="-127"/>
                      </a:endParaRPr>
                    </a:p>
                  </a:txBody>
                  <a:tcPr marL="3731" marR="3731" marT="373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800" b="1" i="0" u="none" strike="noStrike" dirty="0">
                        <a:effectLst/>
                        <a:latin typeface="+mn-lt"/>
                        <a:ea typeface="나눔스퀘어OTF Bold" panose="020B0600000101010101" pitchFamily="34" charset="-127"/>
                      </a:endParaRPr>
                    </a:p>
                  </a:txBody>
                  <a:tcPr marL="3731" marR="3731" marT="373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800" b="1" i="0" u="none" strike="noStrike" dirty="0">
                        <a:effectLst/>
                        <a:latin typeface="+mn-lt"/>
                        <a:ea typeface="나눔스퀘어OTF Bold" panose="020B0600000101010101" pitchFamily="34" charset="-127"/>
                      </a:endParaRPr>
                    </a:p>
                  </a:txBody>
                  <a:tcPr marL="3731" marR="3731" marT="373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800" b="1" i="0" u="none" strike="noStrike" dirty="0">
                        <a:effectLst/>
                        <a:latin typeface="+mn-lt"/>
                        <a:ea typeface="나눔스퀘어OTF Bold" panose="020B0600000101010101" pitchFamily="34" charset="-127"/>
                      </a:endParaRPr>
                    </a:p>
                  </a:txBody>
                  <a:tcPr marL="3731" marR="3731" marT="373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800" b="1" i="0" u="none" strike="noStrike" dirty="0">
                        <a:effectLst/>
                        <a:latin typeface="+mn-lt"/>
                        <a:ea typeface="나눔스퀘어OTF Bold" panose="020B0600000101010101" pitchFamily="34" charset="-127"/>
                      </a:endParaRPr>
                    </a:p>
                  </a:txBody>
                  <a:tcPr marL="3731" marR="3731" marT="373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800" b="1" i="0" u="none" strike="noStrike" dirty="0">
                        <a:effectLst/>
                        <a:latin typeface="+mn-lt"/>
                        <a:ea typeface="나눔스퀘어OTF Bold" panose="020B0600000101010101" pitchFamily="34" charset="-127"/>
                      </a:endParaRPr>
                    </a:p>
                  </a:txBody>
                  <a:tcPr marL="3731" marR="3731" marT="373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800" b="1" i="0" u="none" strike="noStrike" dirty="0">
                        <a:effectLst/>
                        <a:latin typeface="+mn-lt"/>
                        <a:ea typeface="나눔스퀘어OTF Bold" panose="020B0600000101010101" pitchFamily="34" charset="-127"/>
                      </a:endParaRPr>
                    </a:p>
                  </a:txBody>
                  <a:tcPr marL="3731" marR="3731" marT="373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72C4">
                              <a:lumMod val="50000"/>
                            </a:srgbClr>
                          </a:solidFill>
                          <a:effectLst/>
                          <a:uLnTx/>
                          <a:uFillTx/>
                          <a:latin typeface="+mn-lt"/>
                          <a:ea typeface="나눔스퀘어OTF Bold" panose="020B0600000101010101" pitchFamily="34" charset="-127"/>
                          <a:cs typeface="+mn-cs"/>
                        </a:rPr>
                        <a:t>정보화시스템 구축 </a:t>
                      </a: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72C4">
                              <a:lumMod val="50000"/>
                            </a:srgbClr>
                          </a:solidFill>
                          <a:effectLst/>
                          <a:uLnTx/>
                          <a:uFillTx/>
                          <a:latin typeface="+mn-lt"/>
                          <a:ea typeface="나눔스퀘어OTF Bold" panose="020B0600000101010101" pitchFamily="34" charset="-127"/>
                          <a:cs typeface="+mn-cs"/>
                        </a:rPr>
                        <a:t>TF</a:t>
                      </a: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72C4">
                              <a:lumMod val="50000"/>
                            </a:srgbClr>
                          </a:solidFill>
                          <a:effectLst/>
                          <a:uLnTx/>
                          <a:uFillTx/>
                          <a:latin typeface="+mn-lt"/>
                          <a:ea typeface="나눔스퀘어OTF Bold" panose="020B0600000101010101" pitchFamily="34" charset="-127"/>
                          <a:cs typeface="+mn-cs"/>
                        </a:rPr>
                        <a:t>Working Group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72C4">
                            <a:lumMod val="50000"/>
                          </a:srgbClr>
                        </a:solidFill>
                        <a:effectLst/>
                        <a:uLnTx/>
                        <a:uFillTx/>
                        <a:latin typeface="+mn-lt"/>
                        <a:ea typeface="나눔스퀘어OTF Bold" panose="020B0600000101010101" pitchFamily="34" charset="-127"/>
                        <a:cs typeface="+mn-cs"/>
                      </a:endParaRPr>
                    </a:p>
                  </a:txBody>
                  <a:tcPr marL="3731" marR="3731" marT="373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70022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</a:defRPr>
                      </a:lvl9pPr>
                    </a:lstStyle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003366"/>
                          </a:solidFill>
                          <a:effectLst/>
                          <a:latin typeface="+mn-lt"/>
                          <a:ea typeface="나눔스퀘어OTF Bold" panose="020B0600000101010101" pitchFamily="34" charset="-127"/>
                        </a:rPr>
                        <a:t>주요 </a:t>
                      </a:r>
                      <a:r>
                        <a:rPr lang="ko-KR" altLang="en-US" sz="800" b="1" i="0" u="none" strike="noStrike" dirty="0" err="1">
                          <a:solidFill>
                            <a:srgbClr val="003366"/>
                          </a:solidFill>
                          <a:effectLst/>
                          <a:latin typeface="+mn-lt"/>
                          <a:ea typeface="나눔스퀘어OTF Bold" panose="020B0600000101010101" pitchFamily="34" charset="-127"/>
                        </a:rPr>
                        <a:t>마일스톤</a:t>
                      </a:r>
                      <a:endParaRPr lang="ko-KR" altLang="en-US" sz="800" b="1" i="0" u="none" strike="noStrike" dirty="0">
                        <a:solidFill>
                          <a:srgbClr val="003366"/>
                        </a:solidFill>
                        <a:effectLst/>
                        <a:latin typeface="+mn-lt"/>
                        <a:ea typeface="나눔스퀘어OTF Bold" panose="020B0600000101010101" pitchFamily="34" charset="-127"/>
                      </a:endParaRPr>
                    </a:p>
                  </a:txBody>
                  <a:tcPr marL="3731" marR="3731" marT="37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5D9F1"/>
                    </a:solidFill>
                  </a:tcPr>
                </a:tc>
                <a:tc gridSpan="26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</a:defRPr>
                      </a:lvl9pPr>
                    </a:lstStyle>
                    <a:p>
                      <a:pPr algn="ctr" fontAlgn="ctr"/>
                      <a:endParaRPr lang="en-US" altLang="ko-KR" sz="800" b="1" i="0" u="none" strike="noStrike" dirty="0">
                        <a:solidFill>
                          <a:srgbClr val="003366"/>
                        </a:solidFill>
                        <a:effectLst/>
                        <a:latin typeface="+mn-lt"/>
                        <a:ea typeface="나눔스퀘어OTF Bold" panose="020B0600000101010101" pitchFamily="34" charset="-127"/>
                      </a:endParaRPr>
                    </a:p>
                  </a:txBody>
                  <a:tcPr marL="3731" marR="3731" marT="37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5D9F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altLang="ko-KR" sz="800" b="1" i="0" u="none" strike="noStrike" dirty="0">
                        <a:solidFill>
                          <a:srgbClr val="003366"/>
                        </a:solidFill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3731" marR="3731" marT="37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5D9F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altLang="ko-KR" sz="800" b="1" i="0" u="none" strike="noStrike" dirty="0">
                        <a:solidFill>
                          <a:srgbClr val="003366"/>
                        </a:solidFill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3731" marR="3731" marT="37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5D9F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altLang="ko-KR" sz="800" b="1" i="0" u="none" strike="noStrike" dirty="0">
                        <a:solidFill>
                          <a:srgbClr val="003366"/>
                        </a:solidFill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3731" marR="3731" marT="373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5D9F1"/>
                    </a:solidFill>
                  </a:tcPr>
                </a:tc>
                <a:tc hMerge="1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</a:defRPr>
                      </a:lvl9pPr>
                    </a:lstStyle>
                    <a:p>
                      <a:pPr algn="ctr" fontAlgn="ctr"/>
                      <a:endParaRPr lang="en-US" altLang="ko-KR" sz="800" b="1" i="0" u="none" strike="noStrike" dirty="0">
                        <a:solidFill>
                          <a:srgbClr val="003366"/>
                        </a:solidFill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3731" marR="3731" marT="373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5D9F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altLang="ko-KR" sz="800" b="1" i="0" u="none" strike="noStrike" dirty="0">
                        <a:solidFill>
                          <a:srgbClr val="003366"/>
                        </a:solidFill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3731" marR="3731" marT="37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5D9F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altLang="ko-KR" sz="800" b="1" i="0" u="none" strike="noStrike" dirty="0">
                        <a:solidFill>
                          <a:srgbClr val="003366"/>
                        </a:solidFill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3731" marR="3731" marT="37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5D9F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altLang="ko-KR" sz="800" b="1" i="0" u="none" strike="noStrike" dirty="0">
                        <a:solidFill>
                          <a:srgbClr val="003366"/>
                        </a:solidFill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3731" marR="3731" marT="373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5D9F1"/>
                    </a:solidFill>
                  </a:tcPr>
                </a:tc>
                <a:tc hMerge="1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</a:defRPr>
                      </a:lvl9pPr>
                    </a:lstStyle>
                    <a:p>
                      <a:pPr algn="ctr" fontAlgn="ctr"/>
                      <a:endParaRPr lang="en-US" altLang="ko-KR" sz="800" b="1" i="0" u="none" strike="noStrike" dirty="0">
                        <a:solidFill>
                          <a:srgbClr val="003366"/>
                        </a:solidFill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3731" marR="3731" marT="373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5D9F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altLang="ko-KR" sz="800" b="1" i="0" u="none" strike="noStrike" dirty="0">
                        <a:solidFill>
                          <a:srgbClr val="003366"/>
                        </a:solidFill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3731" marR="3731" marT="37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5D9F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altLang="ko-KR" sz="800" b="1" i="0" u="none" strike="noStrike" dirty="0">
                        <a:solidFill>
                          <a:srgbClr val="003366"/>
                        </a:solidFill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3731" marR="3731" marT="37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5D9F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altLang="ko-KR" sz="800" b="1" i="0" u="none" strike="noStrike" dirty="0">
                        <a:solidFill>
                          <a:srgbClr val="003366"/>
                        </a:solidFill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3731" marR="3731" marT="373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5D9F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</a:defRPr>
                      </a:lvl9pPr>
                    </a:lstStyle>
                    <a:p>
                      <a:pPr algn="ctr" fontAlgn="ctr"/>
                      <a:endParaRPr lang="en-US" altLang="ko-KR" sz="800" b="1" i="0" u="none" strike="noStrike" dirty="0">
                        <a:solidFill>
                          <a:srgbClr val="003366"/>
                        </a:solidFill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3731" marR="3731" marT="373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5D9F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altLang="ko-KR" sz="800" b="1" i="0" u="none" strike="noStrike">
                        <a:solidFill>
                          <a:srgbClr val="003366"/>
                        </a:solidFill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3731" marR="3731" marT="37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5D9F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altLang="ko-KR" sz="800" b="1" i="0" u="none" strike="noStrike">
                        <a:solidFill>
                          <a:srgbClr val="003366"/>
                        </a:solidFill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3731" marR="3731" marT="37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5D9F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altLang="ko-KR" sz="800" b="1" i="0" u="none" strike="noStrike" dirty="0">
                        <a:solidFill>
                          <a:srgbClr val="003366"/>
                        </a:solidFill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3731" marR="3731" marT="373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5D9F1"/>
                    </a:solidFill>
                  </a:tcPr>
                </a:tc>
                <a:tc hMerge="1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</a:defRPr>
                      </a:lvl9pPr>
                    </a:lstStyle>
                    <a:p>
                      <a:pPr algn="ctr" fontAlgn="ctr"/>
                      <a:endParaRPr lang="en-US" altLang="ko-KR" sz="800" b="1" i="0" u="none" strike="noStrike" dirty="0">
                        <a:solidFill>
                          <a:srgbClr val="003366"/>
                        </a:solidFill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3731" marR="3731" marT="373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5D9F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altLang="ko-KR" sz="800" b="1" i="0" u="none" strike="noStrike" dirty="0">
                        <a:solidFill>
                          <a:srgbClr val="003366"/>
                        </a:solidFill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3731" marR="3731" marT="37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5D9F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altLang="ko-KR" sz="800" b="1" i="0" u="none" strike="noStrike" dirty="0">
                        <a:solidFill>
                          <a:srgbClr val="003366"/>
                        </a:solidFill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3731" marR="3731" marT="37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5D9F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altLang="ko-KR" sz="800" b="1" i="0" u="none" strike="noStrike" dirty="0">
                        <a:solidFill>
                          <a:srgbClr val="003366"/>
                        </a:solidFill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3731" marR="3731" marT="373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5D9F1"/>
                    </a:solidFill>
                  </a:tcPr>
                </a:tc>
                <a:tc hMerge="1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</a:defRPr>
                      </a:lvl9pPr>
                    </a:lstStyle>
                    <a:p>
                      <a:pPr algn="ctr" fontAlgn="ctr"/>
                      <a:endParaRPr lang="en-US" altLang="ko-KR" sz="800" b="1" i="0" u="none" strike="noStrike" dirty="0">
                        <a:solidFill>
                          <a:srgbClr val="003366"/>
                        </a:solidFill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3731" marR="3731" marT="373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5D9F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altLang="ko-KR" sz="800" b="1" i="0" u="none" strike="noStrike">
                        <a:solidFill>
                          <a:srgbClr val="003366"/>
                        </a:solidFill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3731" marR="3731" marT="37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5D9F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altLang="ko-KR" sz="800" b="1" i="0" u="none" strike="noStrike">
                        <a:solidFill>
                          <a:srgbClr val="003366"/>
                        </a:solidFill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3731" marR="3731" marT="37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5D9F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altLang="ko-KR" sz="800" b="1" i="0" u="none" strike="noStrike" dirty="0">
                        <a:solidFill>
                          <a:srgbClr val="003366"/>
                        </a:solidFill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3731" marR="3731" marT="373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5D9F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체"/>
                        </a:defRPr>
                      </a:lvl9pPr>
                    </a:lstStyle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+mn-lt"/>
                          <a:ea typeface="나눔스퀘어OTF Bold" panose="020B0600000101010101" pitchFamily="34" charset="-127"/>
                        </a:rPr>
                        <a:t>　</a:t>
                      </a:r>
                    </a:p>
                  </a:txBody>
                  <a:tcPr marL="3731" marR="3731" marT="373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5D9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E61FEFC-AAAC-4035-A2A1-18EA1655699D}"/>
              </a:ext>
            </a:extLst>
          </p:cNvPr>
          <p:cNvCxnSpPr>
            <a:cxnSpLocks/>
          </p:cNvCxnSpPr>
          <p:nvPr/>
        </p:nvCxnSpPr>
        <p:spPr>
          <a:xfrm>
            <a:off x="4357094" y="2397680"/>
            <a:ext cx="2160000" cy="0"/>
          </a:xfrm>
          <a:prstGeom prst="line">
            <a:avLst/>
          </a:prstGeom>
          <a:ln w="508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F2B55E1D-216B-4569-85BB-07179A4DB312}"/>
              </a:ext>
            </a:extLst>
          </p:cNvPr>
          <p:cNvCxnSpPr>
            <a:cxnSpLocks/>
          </p:cNvCxnSpPr>
          <p:nvPr/>
        </p:nvCxnSpPr>
        <p:spPr>
          <a:xfrm>
            <a:off x="4357093" y="2497331"/>
            <a:ext cx="1198800" cy="0"/>
          </a:xfrm>
          <a:prstGeom prst="line">
            <a:avLst/>
          </a:prstGeom>
          <a:ln w="50800">
            <a:solidFill>
              <a:srgbClr val="11204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DFE67C7C-008F-4A1E-868E-5C26B70BFA02}"/>
              </a:ext>
            </a:extLst>
          </p:cNvPr>
          <p:cNvCxnSpPr>
            <a:cxnSpLocks/>
          </p:cNvCxnSpPr>
          <p:nvPr/>
        </p:nvCxnSpPr>
        <p:spPr>
          <a:xfrm>
            <a:off x="4359474" y="2967690"/>
            <a:ext cx="2160000" cy="0"/>
          </a:xfrm>
          <a:prstGeom prst="line">
            <a:avLst/>
          </a:prstGeom>
          <a:ln w="508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25987FA0-335A-4CA6-A9CD-7C1A448E934E}"/>
              </a:ext>
            </a:extLst>
          </p:cNvPr>
          <p:cNvCxnSpPr>
            <a:cxnSpLocks/>
          </p:cNvCxnSpPr>
          <p:nvPr/>
        </p:nvCxnSpPr>
        <p:spPr>
          <a:xfrm>
            <a:off x="4359475" y="3094304"/>
            <a:ext cx="1674000" cy="0"/>
          </a:xfrm>
          <a:prstGeom prst="line">
            <a:avLst/>
          </a:prstGeom>
          <a:ln w="508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4A6C2AE-E47F-40E9-A73C-63F98D61152B}"/>
              </a:ext>
            </a:extLst>
          </p:cNvPr>
          <p:cNvCxnSpPr>
            <a:cxnSpLocks/>
          </p:cNvCxnSpPr>
          <p:nvPr/>
        </p:nvCxnSpPr>
        <p:spPr>
          <a:xfrm>
            <a:off x="5078457" y="3214044"/>
            <a:ext cx="1440000" cy="0"/>
          </a:xfrm>
          <a:prstGeom prst="line">
            <a:avLst/>
          </a:prstGeom>
          <a:ln w="508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D104D1B3-330D-4210-BDC2-BE3A30082B2B}"/>
              </a:ext>
            </a:extLst>
          </p:cNvPr>
          <p:cNvCxnSpPr>
            <a:cxnSpLocks/>
          </p:cNvCxnSpPr>
          <p:nvPr/>
        </p:nvCxnSpPr>
        <p:spPr>
          <a:xfrm>
            <a:off x="5312246" y="3477800"/>
            <a:ext cx="2177888" cy="0"/>
          </a:xfrm>
          <a:prstGeom prst="line">
            <a:avLst/>
          </a:prstGeom>
          <a:ln w="508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09D95553-D306-4BAD-A1E6-D336B3CDC2B4}"/>
              </a:ext>
            </a:extLst>
          </p:cNvPr>
          <p:cNvCxnSpPr>
            <a:cxnSpLocks/>
          </p:cNvCxnSpPr>
          <p:nvPr/>
        </p:nvCxnSpPr>
        <p:spPr>
          <a:xfrm>
            <a:off x="5312246" y="3603660"/>
            <a:ext cx="1944216" cy="0"/>
          </a:xfrm>
          <a:prstGeom prst="line">
            <a:avLst/>
          </a:prstGeom>
          <a:ln w="508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E7C8351-D139-4E1F-B4D1-DB348B2E10AD}"/>
              </a:ext>
            </a:extLst>
          </p:cNvPr>
          <p:cNvCxnSpPr>
            <a:cxnSpLocks/>
          </p:cNvCxnSpPr>
          <p:nvPr/>
        </p:nvCxnSpPr>
        <p:spPr>
          <a:xfrm>
            <a:off x="6516955" y="3724266"/>
            <a:ext cx="964676" cy="0"/>
          </a:xfrm>
          <a:prstGeom prst="line">
            <a:avLst/>
          </a:prstGeom>
          <a:ln w="508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53D607E6-7768-4238-BAD8-0E4A8DD13694}"/>
              </a:ext>
            </a:extLst>
          </p:cNvPr>
          <p:cNvCxnSpPr/>
          <p:nvPr/>
        </p:nvCxnSpPr>
        <p:spPr>
          <a:xfrm>
            <a:off x="6516955" y="4005380"/>
            <a:ext cx="972000" cy="0"/>
          </a:xfrm>
          <a:prstGeom prst="line">
            <a:avLst/>
          </a:prstGeom>
          <a:ln w="508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AF3EA8B7-134F-4B4E-81E5-77D8D18D9842}"/>
              </a:ext>
            </a:extLst>
          </p:cNvPr>
          <p:cNvCxnSpPr>
            <a:cxnSpLocks/>
          </p:cNvCxnSpPr>
          <p:nvPr/>
        </p:nvCxnSpPr>
        <p:spPr>
          <a:xfrm>
            <a:off x="6759549" y="4578480"/>
            <a:ext cx="972000" cy="0"/>
          </a:xfrm>
          <a:prstGeom prst="line">
            <a:avLst/>
          </a:prstGeom>
          <a:ln w="508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177FB710-3D74-4433-90A2-B252078858C9}"/>
              </a:ext>
            </a:extLst>
          </p:cNvPr>
          <p:cNvCxnSpPr/>
          <p:nvPr/>
        </p:nvCxnSpPr>
        <p:spPr>
          <a:xfrm>
            <a:off x="6518145" y="4130418"/>
            <a:ext cx="972000" cy="0"/>
          </a:xfrm>
          <a:prstGeom prst="line">
            <a:avLst/>
          </a:prstGeom>
          <a:ln w="50800">
            <a:solidFill>
              <a:srgbClr val="11204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B9C593AA-B35E-41FA-B7DB-FE28DA603185}"/>
              </a:ext>
            </a:extLst>
          </p:cNvPr>
          <p:cNvCxnSpPr/>
          <p:nvPr/>
        </p:nvCxnSpPr>
        <p:spPr>
          <a:xfrm>
            <a:off x="7489440" y="5214084"/>
            <a:ext cx="738000" cy="0"/>
          </a:xfrm>
          <a:prstGeom prst="line">
            <a:avLst/>
          </a:prstGeom>
          <a:ln w="508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206" descr="ㅇ">
            <a:extLst>
              <a:ext uri="{FF2B5EF4-FFF2-40B4-BE49-F238E27FC236}">
                <a16:creationId xmlns:a16="http://schemas.microsoft.com/office/drawing/2014/main" id="{BFCB939E-B98C-4A87-A6BA-1DC97337F2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lum bright="-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6629" y="5439390"/>
            <a:ext cx="171514" cy="1715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 Box 163">
            <a:extLst>
              <a:ext uri="{FF2B5EF4-FFF2-40B4-BE49-F238E27FC236}">
                <a16:creationId xmlns:a16="http://schemas.microsoft.com/office/drawing/2014/main" id="{12620503-3993-4C4A-A42F-41815054A4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66833" y="5578800"/>
            <a:ext cx="410370" cy="128177"/>
          </a:xfrm>
          <a:prstGeom prst="rect">
            <a:avLst/>
          </a:prstGeom>
          <a:noFill/>
          <a:ln w="3175" cap="rnd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defTabSz="914303" eaLnBrk="0" fontAlgn="base" latinLnBrk="0" hangingPunct="0">
              <a:lnSpc>
                <a:spcPts val="1100"/>
              </a:lnSpc>
              <a:spcBef>
                <a:spcPct val="0"/>
              </a:spcBef>
              <a:spcAft>
                <a:spcPct val="0"/>
              </a:spcAft>
              <a:buFont typeface="Times New Roman" pitchFamily="18" charset="0"/>
              <a:buNone/>
              <a:defRPr/>
            </a:pPr>
            <a:r>
              <a:rPr lang="ko-KR" altLang="en-US" sz="800" kern="0" dirty="0">
                <a:solidFill>
                  <a:srgbClr val="0000CC"/>
                </a:solidFill>
                <a:ea typeface="나눔스퀘어OTF Bold" panose="020B0600000101010101" pitchFamily="34" charset="-127"/>
              </a:rPr>
              <a:t>중간보고</a:t>
            </a:r>
            <a:endParaRPr lang="en-US" altLang="ko-KR" sz="800" kern="0" dirty="0">
              <a:solidFill>
                <a:srgbClr val="0000CC"/>
              </a:solidFill>
              <a:ea typeface="나눔스퀘어OTF Bold" panose="020B0600000101010101" pitchFamily="34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99AEEE9B-9F78-4CA7-A5EC-DD38C0215AFB}"/>
              </a:ext>
            </a:extLst>
          </p:cNvPr>
          <p:cNvCxnSpPr/>
          <p:nvPr/>
        </p:nvCxnSpPr>
        <p:spPr>
          <a:xfrm>
            <a:off x="4593555" y="2636912"/>
            <a:ext cx="486000" cy="0"/>
          </a:xfrm>
          <a:prstGeom prst="line">
            <a:avLst/>
          </a:prstGeom>
          <a:ln w="50800">
            <a:solidFill>
              <a:srgbClr val="11204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35DB5B6A-5FE2-48C9-9DF6-F3EBE25F9492}"/>
              </a:ext>
            </a:extLst>
          </p:cNvPr>
          <p:cNvCxnSpPr>
            <a:cxnSpLocks/>
          </p:cNvCxnSpPr>
          <p:nvPr/>
        </p:nvCxnSpPr>
        <p:spPr>
          <a:xfrm>
            <a:off x="5559224" y="2745136"/>
            <a:ext cx="964800" cy="0"/>
          </a:xfrm>
          <a:prstGeom prst="line">
            <a:avLst/>
          </a:prstGeom>
          <a:ln w="50800">
            <a:solidFill>
              <a:srgbClr val="11204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FAFF4036-3655-4174-8D65-0C5812378DCD}"/>
              </a:ext>
            </a:extLst>
          </p:cNvPr>
          <p:cNvCxnSpPr/>
          <p:nvPr/>
        </p:nvCxnSpPr>
        <p:spPr>
          <a:xfrm>
            <a:off x="6518145" y="4255456"/>
            <a:ext cx="972000" cy="0"/>
          </a:xfrm>
          <a:prstGeom prst="line">
            <a:avLst/>
          </a:prstGeom>
          <a:ln w="50800">
            <a:solidFill>
              <a:srgbClr val="11204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89BEB608-8593-41C3-B072-C6C5C327F92D}"/>
              </a:ext>
            </a:extLst>
          </p:cNvPr>
          <p:cNvCxnSpPr/>
          <p:nvPr/>
        </p:nvCxnSpPr>
        <p:spPr>
          <a:xfrm>
            <a:off x="6518145" y="4380494"/>
            <a:ext cx="972000" cy="0"/>
          </a:xfrm>
          <a:prstGeom prst="line">
            <a:avLst/>
          </a:prstGeom>
          <a:ln w="50800">
            <a:solidFill>
              <a:srgbClr val="11204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4B6DED36-347F-4F7C-995A-700833C3207E}"/>
              </a:ext>
            </a:extLst>
          </p:cNvPr>
          <p:cNvCxnSpPr/>
          <p:nvPr/>
        </p:nvCxnSpPr>
        <p:spPr>
          <a:xfrm>
            <a:off x="7495378" y="4951148"/>
            <a:ext cx="234000" cy="0"/>
          </a:xfrm>
          <a:prstGeom prst="line">
            <a:avLst/>
          </a:prstGeom>
          <a:ln w="50800">
            <a:solidFill>
              <a:srgbClr val="11204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44E2E58D-2F69-469B-9ADF-0379F2901B98}"/>
              </a:ext>
            </a:extLst>
          </p:cNvPr>
          <p:cNvCxnSpPr>
            <a:cxnSpLocks/>
          </p:cNvCxnSpPr>
          <p:nvPr/>
        </p:nvCxnSpPr>
        <p:spPr>
          <a:xfrm>
            <a:off x="6761930" y="4702703"/>
            <a:ext cx="720000" cy="0"/>
          </a:xfrm>
          <a:prstGeom prst="line">
            <a:avLst/>
          </a:prstGeom>
          <a:ln w="50800">
            <a:solidFill>
              <a:srgbClr val="11204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4F7A31AB-B317-4717-9DC1-CA22762D8C33}"/>
              </a:ext>
            </a:extLst>
          </p:cNvPr>
          <p:cNvCxnSpPr/>
          <p:nvPr/>
        </p:nvCxnSpPr>
        <p:spPr>
          <a:xfrm>
            <a:off x="7495830" y="5336930"/>
            <a:ext cx="1224000" cy="0"/>
          </a:xfrm>
          <a:prstGeom prst="line">
            <a:avLst/>
          </a:prstGeom>
          <a:ln w="50800">
            <a:solidFill>
              <a:srgbClr val="00B05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05" descr="번개">
            <a:extLst>
              <a:ext uri="{FF2B5EF4-FFF2-40B4-BE49-F238E27FC236}">
                <a16:creationId xmlns:a16="http://schemas.microsoft.com/office/drawing/2014/main" id="{024581BC-A94C-4203-88C1-CC8809AA15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0688" y="5318852"/>
            <a:ext cx="240670" cy="204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06" descr="ㅇ">
            <a:extLst>
              <a:ext uri="{FF2B5EF4-FFF2-40B4-BE49-F238E27FC236}">
                <a16:creationId xmlns:a16="http://schemas.microsoft.com/office/drawing/2014/main" id="{07443B97-B8E1-48E3-98EA-0DF6C4C0BB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lum bright="-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1375" y="5445224"/>
            <a:ext cx="171514" cy="1715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Text Box 163">
            <a:extLst>
              <a:ext uri="{FF2B5EF4-FFF2-40B4-BE49-F238E27FC236}">
                <a16:creationId xmlns:a16="http://schemas.microsoft.com/office/drawing/2014/main" id="{0AA4ABF2-2026-4309-8ABC-3736214A2F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91578" y="5584634"/>
            <a:ext cx="410370" cy="128177"/>
          </a:xfrm>
          <a:prstGeom prst="rect">
            <a:avLst/>
          </a:prstGeom>
          <a:noFill/>
          <a:ln w="3175" cap="rnd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defTabSz="914303" eaLnBrk="0" fontAlgn="base" latinLnBrk="0" hangingPunct="0">
              <a:lnSpc>
                <a:spcPts val="1100"/>
              </a:lnSpc>
              <a:spcBef>
                <a:spcPct val="0"/>
              </a:spcBef>
              <a:spcAft>
                <a:spcPct val="0"/>
              </a:spcAft>
              <a:buFont typeface="Times New Roman" pitchFamily="18" charset="0"/>
              <a:buNone/>
              <a:defRPr/>
            </a:pPr>
            <a:r>
              <a:rPr lang="ko-KR" altLang="en-US" sz="800" kern="0">
                <a:solidFill>
                  <a:srgbClr val="0000CC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종료보고</a:t>
            </a:r>
            <a:endParaRPr lang="en-US" altLang="ko-KR" sz="800" kern="0" dirty="0">
              <a:solidFill>
                <a:srgbClr val="0000CC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33" name="Text Box 163">
            <a:extLst>
              <a:ext uri="{FF2B5EF4-FFF2-40B4-BE49-F238E27FC236}">
                <a16:creationId xmlns:a16="http://schemas.microsoft.com/office/drawing/2014/main" id="{C05B8A2A-29EE-4492-B4C3-B50A66E0B2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73064" y="5534484"/>
            <a:ext cx="496932" cy="128177"/>
          </a:xfrm>
          <a:prstGeom prst="rect">
            <a:avLst/>
          </a:prstGeom>
          <a:noFill/>
          <a:ln w="3175" cap="rnd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defTabSz="914303" eaLnBrk="0" fontAlgn="base" latinLnBrk="0" hangingPunct="0">
              <a:lnSpc>
                <a:spcPts val="1100"/>
              </a:lnSpc>
              <a:spcBef>
                <a:spcPct val="0"/>
              </a:spcBef>
              <a:spcAft>
                <a:spcPct val="0"/>
              </a:spcAft>
              <a:buFont typeface="Times New Roman" pitchFamily="18" charset="0"/>
              <a:buNone/>
              <a:defRPr/>
            </a:pPr>
            <a:r>
              <a:rPr lang="ko-KR" altLang="en-US" sz="800" kern="0">
                <a:solidFill>
                  <a:srgbClr val="C0000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시범 </a:t>
            </a:r>
            <a:r>
              <a:rPr lang="en-US" altLang="ko-KR" sz="800" kern="0" dirty="0">
                <a:solidFill>
                  <a:srgbClr val="C0000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Open</a:t>
            </a: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67284E5A-88F4-418E-A92B-455D58B6091D}"/>
              </a:ext>
            </a:extLst>
          </p:cNvPr>
          <p:cNvCxnSpPr>
            <a:cxnSpLocks/>
          </p:cNvCxnSpPr>
          <p:nvPr/>
        </p:nvCxnSpPr>
        <p:spPr>
          <a:xfrm>
            <a:off x="6761631" y="4837629"/>
            <a:ext cx="720000" cy="0"/>
          </a:xfrm>
          <a:prstGeom prst="line">
            <a:avLst/>
          </a:prstGeom>
          <a:ln w="50800">
            <a:solidFill>
              <a:srgbClr val="11204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 Box 3">
            <a:extLst>
              <a:ext uri="{FF2B5EF4-FFF2-40B4-BE49-F238E27FC236}">
                <a16:creationId xmlns:a16="http://schemas.microsoft.com/office/drawing/2014/main" id="{3AE27C44-0F7F-46AD-8518-05F12FDA9D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692" y="6165304"/>
            <a:ext cx="8346914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9pPr>
          </a:lstStyle>
          <a:p>
            <a:pPr marL="179388" indent="-179388" eaLnBrk="1" fontAlgn="base" latinLnBrk="0" hangingPunct="1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u"/>
            </a:pPr>
            <a:r>
              <a:rPr lang="ko-KR" altLang="en-US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상기 일정표는 사업 초반 단계에서의 개략적인 일정사항이며</a:t>
            </a:r>
            <a:r>
              <a:rPr lang="en-US" altLang="ko-KR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, </a:t>
            </a:r>
            <a:r>
              <a:rPr lang="ko-KR" altLang="en-US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사업 수행계획서 작성시 상세 업무별 일정 수립 및 담당 업무 인원을 배정합니다</a:t>
            </a:r>
            <a:r>
              <a:rPr lang="en-US" altLang="ko-KR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618565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9904413" cy="6177238"/>
          </a:xfrm>
          <a:prstGeom prst="rect">
            <a:avLst/>
          </a:prstGeom>
        </p:spPr>
      </p:pic>
      <p:sp>
        <p:nvSpPr>
          <p:cNvPr id="20" name="양쪽 모서리가 둥근 사각형 19"/>
          <p:cNvSpPr/>
          <p:nvPr/>
        </p:nvSpPr>
        <p:spPr>
          <a:xfrm>
            <a:off x="0" y="1400420"/>
            <a:ext cx="9904413" cy="3684764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tx1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i="1" dirty="0"/>
          </a:p>
        </p:txBody>
      </p:sp>
      <p:sp>
        <p:nvSpPr>
          <p:cNvPr id="28" name="직사각형 27"/>
          <p:cNvSpPr/>
          <p:nvPr/>
        </p:nvSpPr>
        <p:spPr>
          <a:xfrm>
            <a:off x="0" y="6237313"/>
            <a:ext cx="9904413" cy="620686"/>
          </a:xfrm>
          <a:prstGeom prst="rect">
            <a:avLst/>
          </a:prstGeom>
          <a:solidFill>
            <a:srgbClr val="0109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직사각형 28"/>
          <p:cNvSpPr/>
          <p:nvPr/>
        </p:nvSpPr>
        <p:spPr>
          <a:xfrm>
            <a:off x="5006888" y="6528707"/>
            <a:ext cx="350769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latinLnBrk="0" hangingPunct="0"/>
            <a:r>
              <a:rPr lang="en-US" altLang="ko-KR" sz="8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Copyright © 2021 </a:t>
            </a:r>
            <a:r>
              <a:rPr lang="en-US" altLang="ko-KR" sz="800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Bizentro</a:t>
            </a:r>
            <a:r>
              <a:rPr lang="en-US" altLang="ko-KR" sz="8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Co., Ltd. All rights reserved   |  Confidential</a:t>
            </a: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3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9320" y="6422604"/>
            <a:ext cx="1369781" cy="375320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2467438" y="2491188"/>
            <a:ext cx="5827236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043056" fontAlgn="auto">
              <a:lnSpc>
                <a:spcPct val="100000"/>
              </a:lnSpc>
              <a:spcAft>
                <a:spcPts val="0"/>
              </a:spcAft>
              <a:defRPr/>
            </a:pPr>
            <a:r>
              <a:rPr lang="ko-KR" altLang="en-US" sz="8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60000" endA="900" endPos="58000" dir="5400000" sy="-100000" algn="bl" rotWithShape="0"/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감사합니다</a:t>
            </a:r>
            <a:endParaRPr lang="en-US" altLang="ko-KR" sz="8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60000" endA="900" endPos="58000" dir="5400000" sy="-100000" algn="bl" rotWithShape="0"/>
              </a:effectLst>
              <a:latin typeface="맑은 고딕" panose="020B0503020000020004" pitchFamily="50" charset="-127"/>
              <a:ea typeface="맑은 고딕" panose="020B0503020000020004" pitchFamily="50" charset="-127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14499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>
            <a:extLst>
              <a:ext uri="{FF2B5EF4-FFF2-40B4-BE49-F238E27FC236}">
                <a16:creationId xmlns:a16="http://schemas.microsoft.com/office/drawing/2014/main" id="{87FAE563-A712-43E5-857E-A3C4ECA43BAB}"/>
              </a:ext>
            </a:extLst>
          </p:cNvPr>
          <p:cNvSpPr txBox="1">
            <a:spLocks noChangeArrowheads="1"/>
          </p:cNvSpPr>
          <p:nvPr/>
        </p:nvSpPr>
        <p:spPr bwMode="black">
          <a:xfrm>
            <a:off x="199678" y="128419"/>
            <a:ext cx="6120000" cy="3666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 anchor="ctr"/>
          <a:lstStyle>
            <a:lvl1pPr marL="381000" indent="-38100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9pPr>
          </a:lstStyle>
          <a:p>
            <a:pPr marL="0" indent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ko-KR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en-US" altLang="ko-KR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구성도</a:t>
            </a:r>
            <a:r>
              <a:rPr lang="en-US" altLang="ko-KR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(1/3)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 Box 3">
            <a:extLst>
              <a:ext uri="{FF2B5EF4-FFF2-40B4-BE49-F238E27FC236}">
                <a16:creationId xmlns:a16="http://schemas.microsoft.com/office/drawing/2014/main" id="{D48BAEA2-5D30-4F6C-BC12-8CAD32FFCE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4427" y="782664"/>
            <a:ext cx="935990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9pPr>
          </a:lstStyle>
          <a:p>
            <a:pPr eaLnBrk="1" fontAlgn="base" latinLnBrk="0" hangingPunct="1">
              <a:spcBef>
                <a:spcPct val="0"/>
              </a:spcBef>
              <a:spcAft>
                <a:spcPct val="0"/>
              </a:spcAft>
            </a:pP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본 사업을 </a:t>
            </a:r>
            <a:r>
              <a:rPr lang="ko-KR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통해 조직간 연계된 프로세스와 데이터 공유 기반이 구축되어</a:t>
            </a:r>
            <a:r>
              <a:rPr lang="en-US" altLang="ko-KR" sz="160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</a:p>
          <a:p>
            <a:pPr eaLnBrk="1" fontAlgn="base" latinLnBrk="0" hangingPunct="1">
              <a:spcBef>
                <a:spcPct val="0"/>
              </a:spcBef>
              <a:spcAft>
                <a:spcPct val="0"/>
              </a:spcAft>
            </a:pPr>
            <a:r>
              <a:rPr lang="ko-KR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상호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유기적으로 통합 연계될 </a:t>
            </a:r>
            <a:r>
              <a:rPr lang="ko-KR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 있도록</a:t>
            </a:r>
            <a:r>
              <a:rPr lang="en-US" altLang="ko-KR" sz="160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Office </a:t>
            </a:r>
            <a:r>
              <a:rPr lang="ko-KR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업무</a:t>
            </a:r>
            <a:r>
              <a:rPr lang="en-US" altLang="ko-KR" sz="160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(ERP)</a:t>
            </a:r>
            <a:r>
              <a:rPr lang="ko-KR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와 현장 실행업무</a:t>
            </a:r>
            <a:r>
              <a:rPr lang="en-US" altLang="ko-KR" sz="160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(MES)</a:t>
            </a:r>
            <a:r>
              <a:rPr lang="ko-KR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대상으로 추진됩니다</a:t>
            </a:r>
            <a:r>
              <a:rPr lang="en-US" altLang="ko-KR" sz="160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ko-KR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61C02C3-E937-480E-87F6-D09AC81675FA}"/>
              </a:ext>
            </a:extLst>
          </p:cNvPr>
          <p:cNvSpPr/>
          <p:nvPr/>
        </p:nvSpPr>
        <p:spPr>
          <a:xfrm>
            <a:off x="1423814" y="1358077"/>
            <a:ext cx="8280000" cy="1000275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21000">
                <a:schemeClr val="bg1">
                  <a:lumMod val="85000"/>
                </a:schemeClr>
              </a:gs>
              <a:gs pos="50000">
                <a:schemeClr val="bg1">
                  <a:lumMod val="95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010FE8D-E0DF-4DE3-BAE3-33974E5E2FDB}"/>
              </a:ext>
            </a:extLst>
          </p:cNvPr>
          <p:cNvSpPr/>
          <p:nvPr/>
        </p:nvSpPr>
        <p:spPr>
          <a:xfrm>
            <a:off x="1567829" y="1438668"/>
            <a:ext cx="8071881" cy="856999"/>
          </a:xfrm>
          <a:prstGeom prst="rect">
            <a:avLst/>
          </a:prstGeom>
          <a:solidFill>
            <a:schemeClr val="bg1"/>
          </a:solidFill>
          <a:ln w="9525" cmpd="sng">
            <a:gradFill>
              <a:gsLst>
                <a:gs pos="0">
                  <a:srgbClr val="2C479C"/>
                </a:gs>
                <a:gs pos="50000">
                  <a:srgbClr val="9DB6ED"/>
                </a:gs>
                <a:gs pos="100000">
                  <a:srgbClr val="24397E"/>
                </a:gs>
              </a:gsLst>
              <a:lin ang="5400000" scaled="0"/>
            </a:gradFill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anchor="t"/>
          <a:lstStyle/>
          <a:p>
            <a:pPr algn="ctr" eaLnBrk="0" latinLnBrk="0" hangingPunct="0"/>
            <a:endParaRPr lang="en-US" altLang="ko-KR" sz="500" kern="0" dirty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 eaLnBrk="0" latinLnBrk="0" hangingPunct="0"/>
            <a:r>
              <a:rPr lang="en-US" altLang="ko-KR" sz="1400" b="1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UNIERP</a:t>
            </a:r>
            <a:endParaRPr lang="ko-KR" altLang="en-US" sz="1400" b="1" kern="0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8819BB1-FE00-486E-857E-85F5C26194E0}"/>
              </a:ext>
            </a:extLst>
          </p:cNvPr>
          <p:cNvSpPr/>
          <p:nvPr/>
        </p:nvSpPr>
        <p:spPr>
          <a:xfrm>
            <a:off x="1423814" y="2451616"/>
            <a:ext cx="8280000" cy="2232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21000">
                <a:schemeClr val="bg1">
                  <a:lumMod val="85000"/>
                </a:schemeClr>
              </a:gs>
              <a:gs pos="50000">
                <a:schemeClr val="bg1">
                  <a:lumMod val="95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defTabSz="914400" latinLnBrk="0"/>
            <a:endParaRPr lang="ko-KR" altLang="en-US" sz="1400" b="1" kern="0">
              <a:solidFill>
                <a:sysClr val="window" lastClr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A363977-B836-4C2E-A1A1-6DFE789A217C}"/>
              </a:ext>
            </a:extLst>
          </p:cNvPr>
          <p:cNvSpPr/>
          <p:nvPr/>
        </p:nvSpPr>
        <p:spPr>
          <a:xfrm>
            <a:off x="1567830" y="3969719"/>
            <a:ext cx="8071882" cy="624084"/>
          </a:xfrm>
          <a:prstGeom prst="rect">
            <a:avLst/>
          </a:prstGeom>
          <a:gradFill>
            <a:gsLst>
              <a:gs pos="0">
                <a:schemeClr val="accent1">
                  <a:tint val="37000"/>
                  <a:satMod val="300000"/>
                </a:schemeClr>
              </a:gs>
              <a:gs pos="100000">
                <a:schemeClr val="bg1"/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B3CDA47-00F5-4302-8856-F514AF0743AE}"/>
              </a:ext>
            </a:extLst>
          </p:cNvPr>
          <p:cNvSpPr/>
          <p:nvPr/>
        </p:nvSpPr>
        <p:spPr>
          <a:xfrm>
            <a:off x="1526564" y="4742562"/>
            <a:ext cx="2700000" cy="432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21000">
                <a:schemeClr val="bg1">
                  <a:lumMod val="85000"/>
                </a:schemeClr>
              </a:gs>
              <a:gs pos="50000">
                <a:schemeClr val="bg1">
                  <a:lumMod val="95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algn="ctr" defTabSz="914400" latinLnBrk="0"/>
            <a:r>
              <a:rPr kumimoji="1"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서버</a:t>
            </a:r>
            <a:r>
              <a:rPr kumimoji="1"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1"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장비 도입 및 설치</a:t>
            </a:r>
          </a:p>
        </p:txBody>
      </p:sp>
      <p:sp>
        <p:nvSpPr>
          <p:cNvPr id="18" name="오각형 74">
            <a:extLst>
              <a:ext uri="{FF2B5EF4-FFF2-40B4-BE49-F238E27FC236}">
                <a16:creationId xmlns:a16="http://schemas.microsoft.com/office/drawing/2014/main" id="{C05BF7F7-1C26-4C79-96B3-0D3C10A59D4D}"/>
              </a:ext>
            </a:extLst>
          </p:cNvPr>
          <p:cNvSpPr/>
          <p:nvPr/>
        </p:nvSpPr>
        <p:spPr bwMode="auto">
          <a:xfrm>
            <a:off x="209617" y="4742562"/>
            <a:ext cx="1247252" cy="432000"/>
          </a:xfrm>
          <a:prstGeom prst="homePlate">
            <a:avLst>
              <a:gd name="adj" fmla="val 0"/>
            </a:avLst>
          </a:prstGeom>
          <a:solidFill>
            <a:srgbClr val="13295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algn="ctr" latinLnBrk="0"/>
            <a:r>
              <a:rPr lang="ko-KR" altLang="en-US" sz="1400" b="1" kern="0" dirty="0">
                <a:solidFill>
                  <a:sysClr val="window" lastClr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정보 인프라</a:t>
            </a:r>
          </a:p>
        </p:txBody>
      </p:sp>
      <p:sp>
        <p:nvSpPr>
          <p:cNvPr id="23" name="오각형 136">
            <a:extLst>
              <a:ext uri="{FF2B5EF4-FFF2-40B4-BE49-F238E27FC236}">
                <a16:creationId xmlns:a16="http://schemas.microsoft.com/office/drawing/2014/main" id="{404A724D-A5C1-4CAC-B3C2-08D073913271}"/>
              </a:ext>
            </a:extLst>
          </p:cNvPr>
          <p:cNvSpPr/>
          <p:nvPr/>
        </p:nvSpPr>
        <p:spPr bwMode="auto">
          <a:xfrm>
            <a:off x="212525" y="2448528"/>
            <a:ext cx="1240369" cy="2243040"/>
          </a:xfrm>
          <a:prstGeom prst="homePlate">
            <a:avLst>
              <a:gd name="adj" fmla="val 0"/>
            </a:avLst>
          </a:prstGeom>
          <a:solidFill>
            <a:srgbClr val="1F458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algn="ctr" latinLnBrk="0"/>
            <a:endParaRPr lang="en-US" altLang="ko-KR" sz="1400" b="1" kern="0" dirty="0">
              <a:solidFill>
                <a:sysClr val="window" lastClr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algn="ctr" latinLnBrk="0"/>
            <a:endParaRPr lang="en-US" altLang="ko-KR" sz="1400" b="1" kern="0" dirty="0">
              <a:solidFill>
                <a:sysClr val="window" lastClr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algn="ctr" latinLnBrk="0"/>
            <a:endParaRPr lang="en-US" altLang="ko-KR" sz="1400" b="1" kern="0" dirty="0">
              <a:solidFill>
                <a:sysClr val="window" lastClr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algn="ctr" latinLnBrk="0"/>
            <a:r>
              <a:rPr lang="en-US" altLang="ko-KR" sz="1400" b="1" kern="0" dirty="0">
                <a:solidFill>
                  <a:sysClr val="window" lastClr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MES</a:t>
            </a:r>
            <a:r>
              <a:rPr lang="ko-KR" altLang="en-US" sz="1400" b="1" kern="0" dirty="0">
                <a:solidFill>
                  <a:sysClr val="window" lastClr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구축</a:t>
            </a:r>
          </a:p>
        </p:txBody>
      </p:sp>
      <p:sp>
        <p:nvSpPr>
          <p:cNvPr id="24" name="AutoShape 220">
            <a:extLst>
              <a:ext uri="{FF2B5EF4-FFF2-40B4-BE49-F238E27FC236}">
                <a16:creationId xmlns:a16="http://schemas.microsoft.com/office/drawing/2014/main" id="{2141DA0B-9172-42CF-9481-2903FDB879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7830" y="2513573"/>
            <a:ext cx="8071881" cy="12600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9525" cmpd="sng">
            <a:gradFill>
              <a:gsLst>
                <a:gs pos="0">
                  <a:srgbClr val="2C479C"/>
                </a:gs>
                <a:gs pos="50000">
                  <a:srgbClr val="9DB6ED"/>
                </a:gs>
                <a:gs pos="100000">
                  <a:srgbClr val="24397E"/>
                </a:gs>
              </a:gsLst>
              <a:lin ang="5400000" scaled="0"/>
            </a:gradFill>
            <a:miter lim="800000"/>
            <a:headEnd/>
            <a:tailEnd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anchor="ctr">
            <a:scene3d>
              <a:camera prst="orthographicFront"/>
              <a:lightRig rig="threePt" dir="t"/>
            </a:scene3d>
            <a:sp3d extrusionH="57150" contourW="31750">
              <a:bevelT w="0"/>
              <a:extrusionClr>
                <a:schemeClr val="tx1"/>
              </a:extrusionClr>
              <a:contourClr>
                <a:srgbClr val="101A38"/>
              </a:contourClr>
            </a:sp3d>
          </a:bodyPr>
          <a:lstStyle/>
          <a:p>
            <a:pPr algn="ctr" eaLnBrk="0" latinLnBrk="0" hangingPunct="0"/>
            <a:endParaRPr lang="ko-KR" altLang="en-US" sz="1200" kern="0" dirty="0">
              <a:solidFill>
                <a:srgbClr val="00006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5" name="그림 24" descr="시계이(가) 표시된 사진&#10;&#10;자동 생성된 설명">
            <a:extLst>
              <a:ext uri="{FF2B5EF4-FFF2-40B4-BE49-F238E27FC236}">
                <a16:creationId xmlns:a16="http://schemas.microsoft.com/office/drawing/2014/main" id="{BCE0A1A5-93D3-4674-8D36-4C68B66B1B0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56" t="15775" r="9250" b="15722"/>
          <a:stretch/>
        </p:blipFill>
        <p:spPr>
          <a:xfrm>
            <a:off x="5227879" y="2580252"/>
            <a:ext cx="751783" cy="180000"/>
          </a:xfrm>
          <a:prstGeom prst="rect">
            <a:avLst/>
          </a:prstGeom>
        </p:spPr>
      </p:pic>
      <p:sp>
        <p:nvSpPr>
          <p:cNvPr id="26" name="Rounded Rectangle 13">
            <a:extLst>
              <a:ext uri="{FF2B5EF4-FFF2-40B4-BE49-F238E27FC236}">
                <a16:creationId xmlns:a16="http://schemas.microsoft.com/office/drawing/2014/main" id="{51AC45E2-95AD-4AD5-BBB5-B43A94CCC6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91544" y="3422360"/>
            <a:ext cx="7848000" cy="244689"/>
          </a:xfrm>
          <a:prstGeom prst="roundRect">
            <a:avLst>
              <a:gd name="adj" fmla="val 1852"/>
            </a:avLst>
          </a:prstGeom>
          <a:gradFill flip="none" rotWithShape="1">
            <a:gsLst>
              <a:gs pos="0">
                <a:schemeClr val="accent1">
                  <a:lumMod val="75000"/>
                  <a:shade val="30000"/>
                  <a:satMod val="115000"/>
                </a:schemeClr>
              </a:gs>
              <a:gs pos="50000">
                <a:schemeClr val="accent1">
                  <a:lumMod val="75000"/>
                  <a:shade val="67500"/>
                  <a:satMod val="115000"/>
                </a:schemeClr>
              </a:gs>
              <a:gs pos="100000">
                <a:schemeClr val="accent1">
                  <a:lumMod val="75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  <a:headEnd/>
            <a:tailEnd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0" rIns="0" bIns="0" anchor="ctr"/>
          <a:lstStyle/>
          <a:p>
            <a:pPr algn="ctr"/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itchFamily="34" charset="0"/>
              </a:rPr>
              <a:t>Middleware</a:t>
            </a: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15461C78-89F3-4515-866F-0B4F54C6D833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227622" y="4022271"/>
            <a:ext cx="635306" cy="540000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B7E15C9E-5B2E-431B-AC64-E19D08EFD070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942064" y="4022271"/>
            <a:ext cx="467258" cy="540000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EF71B671-9377-432E-A641-BD13525952E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1004" y="4022271"/>
            <a:ext cx="514418" cy="540000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2E6A17AE-8F8F-4567-9D44-3655083C3B3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2922" y="4022271"/>
            <a:ext cx="728608" cy="540000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FD5EBFB6-F33A-4288-906E-4F223AC758F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3498" y="4022271"/>
            <a:ext cx="881348" cy="540000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ACDEFE24-4848-442A-8778-BBF080E390CE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grayscl/>
          </a:blip>
          <a:stretch>
            <a:fillRect/>
          </a:stretch>
        </p:blipFill>
        <p:spPr>
          <a:xfrm>
            <a:off x="4597398" y="4022271"/>
            <a:ext cx="442148" cy="540000"/>
          </a:xfrm>
          <a:prstGeom prst="rect">
            <a:avLst/>
          </a:prstGeom>
        </p:spPr>
      </p:pic>
      <p:pic>
        <p:nvPicPr>
          <p:cNvPr id="36" name="그림 35" descr="카메라, 전자기기이(가) 표시된 사진&#10;&#10;자동 생성된 설명">
            <a:extLst>
              <a:ext uri="{FF2B5EF4-FFF2-40B4-BE49-F238E27FC236}">
                <a16:creationId xmlns:a16="http://schemas.microsoft.com/office/drawing/2014/main" id="{4352C8E1-3D31-4223-94D9-8AAEAA42A2EF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9608" y="4022271"/>
            <a:ext cx="533078" cy="540000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42812A7C-9C15-4383-9409-19E44D067B93}"/>
              </a:ext>
            </a:extLst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grayscl/>
          </a:blip>
          <a:stretch>
            <a:fillRect/>
          </a:stretch>
        </p:blipFill>
        <p:spPr>
          <a:xfrm>
            <a:off x="3360812" y="4022271"/>
            <a:ext cx="393176" cy="540000"/>
          </a:xfrm>
          <a:prstGeom prst="rect">
            <a:avLst/>
          </a:prstGeom>
        </p:spPr>
      </p:pic>
      <p:grpSp>
        <p:nvGrpSpPr>
          <p:cNvPr id="38" name="그룹 37">
            <a:extLst>
              <a:ext uri="{FF2B5EF4-FFF2-40B4-BE49-F238E27FC236}">
                <a16:creationId xmlns:a16="http://schemas.microsoft.com/office/drawing/2014/main" id="{31F01FB7-E8AD-44F5-816B-F25E724D592E}"/>
              </a:ext>
            </a:extLst>
          </p:cNvPr>
          <p:cNvGrpSpPr/>
          <p:nvPr/>
        </p:nvGrpSpPr>
        <p:grpSpPr>
          <a:xfrm>
            <a:off x="1999878" y="4022271"/>
            <a:ext cx="655366" cy="540000"/>
            <a:chOff x="4042062" y="5085184"/>
            <a:chExt cx="655366" cy="540000"/>
          </a:xfrm>
        </p:grpSpPr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44407EAA-6142-4C81-9B22-B49D19BBE8A3}"/>
                </a:ext>
              </a:extLst>
            </p:cNvPr>
            <p:cNvGrpSpPr/>
            <p:nvPr/>
          </p:nvGrpSpPr>
          <p:grpSpPr>
            <a:xfrm>
              <a:off x="4042062" y="5151024"/>
              <a:ext cx="420964" cy="254119"/>
              <a:chOff x="9229897" y="5823944"/>
              <a:chExt cx="683027" cy="366713"/>
            </a:xfrm>
          </p:grpSpPr>
          <p:pic>
            <p:nvPicPr>
              <p:cNvPr id="42" name="Picture 6">
                <a:extLst>
                  <a:ext uri="{FF2B5EF4-FFF2-40B4-BE49-F238E27FC236}">
                    <a16:creationId xmlns:a16="http://schemas.microsoft.com/office/drawing/2014/main" id="{5FE970C7-FE75-40B0-972E-E635FED556E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29897" y="5823944"/>
                <a:ext cx="528637" cy="36036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43" name="Picture 7">
                <a:extLst>
                  <a:ext uri="{FF2B5EF4-FFF2-40B4-BE49-F238E27FC236}">
                    <a16:creationId xmlns:a16="http://schemas.microsoft.com/office/drawing/2014/main" id="{3C6CEDF4-6D2B-4276-BFFB-7727933C9B0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722424" y="5830294"/>
                <a:ext cx="190500" cy="36036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pic>
          <p:nvPicPr>
            <p:cNvPr id="40" name="Picture 61" descr="103-125">
              <a:extLst>
                <a:ext uri="{FF2B5EF4-FFF2-40B4-BE49-F238E27FC236}">
                  <a16:creationId xmlns:a16="http://schemas.microsoft.com/office/drawing/2014/main" id="{0E790C14-EE33-402A-9B4F-073EE2FA34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 cstate="print"/>
            <a:srcRect/>
            <a:stretch>
              <a:fillRect/>
            </a:stretch>
          </p:blipFill>
          <p:spPr bwMode="auto">
            <a:xfrm>
              <a:off x="4057063" y="5414046"/>
              <a:ext cx="460375" cy="2111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1" name="Picture 59" descr="570-302">
              <a:extLst>
                <a:ext uri="{FF2B5EF4-FFF2-40B4-BE49-F238E27FC236}">
                  <a16:creationId xmlns:a16="http://schemas.microsoft.com/office/drawing/2014/main" id="{3BE433BA-5734-4419-BB4B-50A4E75444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 cstate="print"/>
            <a:srcRect/>
            <a:stretch>
              <a:fillRect/>
            </a:stretch>
          </p:blipFill>
          <p:spPr bwMode="auto">
            <a:xfrm>
              <a:off x="4469792" y="5085184"/>
              <a:ext cx="227636" cy="540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5B95CFE1-B26B-4AF1-AB18-1F1D53F70102}"/>
              </a:ext>
            </a:extLst>
          </p:cNvPr>
          <p:cNvGrpSpPr/>
          <p:nvPr/>
        </p:nvGrpSpPr>
        <p:grpSpPr>
          <a:xfrm>
            <a:off x="3259363" y="3789719"/>
            <a:ext cx="284362" cy="180000"/>
            <a:chOff x="3397863" y="3619805"/>
            <a:chExt cx="284362" cy="180000"/>
          </a:xfrm>
        </p:grpSpPr>
        <p:sp>
          <p:nvSpPr>
            <p:cNvPr id="45" name="화살표: 위쪽 44">
              <a:extLst>
                <a:ext uri="{FF2B5EF4-FFF2-40B4-BE49-F238E27FC236}">
                  <a16:creationId xmlns:a16="http://schemas.microsoft.com/office/drawing/2014/main" id="{BA08DC5D-60E0-4890-B8DF-8FCE0773B0FF}"/>
                </a:ext>
              </a:extLst>
            </p:cNvPr>
            <p:cNvSpPr/>
            <p:nvPr/>
          </p:nvSpPr>
          <p:spPr>
            <a:xfrm>
              <a:off x="3397863" y="3619805"/>
              <a:ext cx="144000" cy="180000"/>
            </a:xfrm>
            <a:prstGeom prst="up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화살표: 아래쪽 45">
              <a:extLst>
                <a:ext uri="{FF2B5EF4-FFF2-40B4-BE49-F238E27FC236}">
                  <a16:creationId xmlns:a16="http://schemas.microsoft.com/office/drawing/2014/main" id="{EB6A8C76-4299-49BA-B0A0-57234398E076}"/>
                </a:ext>
              </a:extLst>
            </p:cNvPr>
            <p:cNvSpPr/>
            <p:nvPr/>
          </p:nvSpPr>
          <p:spPr>
            <a:xfrm>
              <a:off x="3538225" y="3619805"/>
              <a:ext cx="144000" cy="180000"/>
            </a:xfrm>
            <a:prstGeom prst="down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BBF8CE2A-07F6-40B5-9950-8FB57ED4361B}"/>
              </a:ext>
            </a:extLst>
          </p:cNvPr>
          <p:cNvGrpSpPr/>
          <p:nvPr/>
        </p:nvGrpSpPr>
        <p:grpSpPr>
          <a:xfrm>
            <a:off x="7670085" y="3789719"/>
            <a:ext cx="284362" cy="180000"/>
            <a:chOff x="3397863" y="3619805"/>
            <a:chExt cx="284362" cy="180000"/>
          </a:xfrm>
        </p:grpSpPr>
        <p:sp>
          <p:nvSpPr>
            <p:cNvPr id="48" name="화살표: 위쪽 47">
              <a:extLst>
                <a:ext uri="{FF2B5EF4-FFF2-40B4-BE49-F238E27FC236}">
                  <a16:creationId xmlns:a16="http://schemas.microsoft.com/office/drawing/2014/main" id="{E391E5E4-90D9-495B-B2BB-ED2C8A773C69}"/>
                </a:ext>
              </a:extLst>
            </p:cNvPr>
            <p:cNvSpPr/>
            <p:nvPr/>
          </p:nvSpPr>
          <p:spPr>
            <a:xfrm>
              <a:off x="3397863" y="3619805"/>
              <a:ext cx="144000" cy="180000"/>
            </a:xfrm>
            <a:prstGeom prst="up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화살표: 아래쪽 48">
              <a:extLst>
                <a:ext uri="{FF2B5EF4-FFF2-40B4-BE49-F238E27FC236}">
                  <a16:creationId xmlns:a16="http://schemas.microsoft.com/office/drawing/2014/main" id="{A53089C2-5A58-4836-BEF0-D477C7859851}"/>
                </a:ext>
              </a:extLst>
            </p:cNvPr>
            <p:cNvSpPr/>
            <p:nvPr/>
          </p:nvSpPr>
          <p:spPr>
            <a:xfrm>
              <a:off x="3538225" y="3619805"/>
              <a:ext cx="144000" cy="180000"/>
            </a:xfrm>
            <a:prstGeom prst="down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0" name="AutoShape 220">
            <a:extLst>
              <a:ext uri="{FF2B5EF4-FFF2-40B4-BE49-F238E27FC236}">
                <a16:creationId xmlns:a16="http://schemas.microsoft.com/office/drawing/2014/main" id="{7EADABFB-6DC4-40BE-BEF7-A32BC97849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91544" y="2801764"/>
            <a:ext cx="7830722" cy="377656"/>
          </a:xfrm>
          <a:prstGeom prst="roundRect">
            <a:avLst>
              <a:gd name="adj" fmla="val 2880"/>
            </a:avLst>
          </a:prstGeom>
          <a:solidFill>
            <a:schemeClr val="accent1">
              <a:lumMod val="20000"/>
              <a:lumOff val="80000"/>
            </a:schemeClr>
          </a:solidFill>
          <a:ln w="9525" cmpd="sng">
            <a:noFill/>
            <a:miter lim="800000"/>
            <a:headEnd/>
            <a:tailEnd/>
          </a:ln>
          <a:effectLst/>
        </p:spPr>
        <p:txBody>
          <a:bodyPr wrap="none" lIns="0" tIns="0" rIns="0" bIns="0" anchor="ctr">
            <a:scene3d>
              <a:camera prst="orthographicFront"/>
              <a:lightRig rig="threePt" dir="t"/>
            </a:scene3d>
            <a:sp3d extrusionH="57150" contourW="31750">
              <a:bevelT w="0"/>
              <a:extrusionClr>
                <a:schemeClr val="tx1"/>
              </a:extrusionClr>
              <a:contourClr>
                <a:srgbClr val="101A38"/>
              </a:contourClr>
            </a:sp3d>
          </a:bodyPr>
          <a:lstStyle/>
          <a:p>
            <a:pPr algn="ctr" eaLnBrk="0" latinLnBrk="0" hangingPunct="0"/>
            <a:endParaRPr lang="ko-KR" altLang="en-US" sz="1200" kern="0" dirty="0">
              <a:solidFill>
                <a:srgbClr val="00006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2" name="Rounded Rectangle 13">
            <a:extLst>
              <a:ext uri="{FF2B5EF4-FFF2-40B4-BE49-F238E27FC236}">
                <a16:creationId xmlns:a16="http://schemas.microsoft.com/office/drawing/2014/main" id="{135C36B1-ADED-4102-9F51-6AC340BCFF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60606" y="2853263"/>
            <a:ext cx="792000" cy="274659"/>
          </a:xfrm>
          <a:prstGeom prst="roundRect">
            <a:avLst>
              <a:gd name="adj" fmla="val 1852"/>
            </a:avLst>
          </a:prstGeom>
          <a:gradFill flip="none" rotWithShape="1">
            <a:gsLst>
              <a:gs pos="0">
                <a:schemeClr val="accent1">
                  <a:lumMod val="75000"/>
                  <a:shade val="30000"/>
                  <a:satMod val="115000"/>
                </a:schemeClr>
              </a:gs>
              <a:gs pos="50000">
                <a:schemeClr val="accent1">
                  <a:lumMod val="75000"/>
                  <a:shade val="67500"/>
                  <a:satMod val="115000"/>
                </a:schemeClr>
              </a:gs>
              <a:gs pos="100000">
                <a:schemeClr val="accent1">
                  <a:lumMod val="75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  <a:headEnd/>
            <a:tailEnd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0" rIns="0" bIns="0" anchor="ctr"/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itchFamily="34" charset="0"/>
              </a:rPr>
              <a:t>모니터링</a:t>
            </a:r>
            <a:endParaRPr lang="en-US" altLang="ko-KR" sz="1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itchFamily="34" charset="0"/>
            </a:endParaRPr>
          </a:p>
        </p:txBody>
      </p:sp>
      <p:sp>
        <p:nvSpPr>
          <p:cNvPr id="53" name="Rounded Rectangle 13">
            <a:extLst>
              <a:ext uri="{FF2B5EF4-FFF2-40B4-BE49-F238E27FC236}">
                <a16:creationId xmlns:a16="http://schemas.microsoft.com/office/drawing/2014/main" id="{2212E6B5-6393-48E7-A270-25C59DBF4E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38858" y="2853263"/>
            <a:ext cx="792000" cy="274659"/>
          </a:xfrm>
          <a:prstGeom prst="roundRect">
            <a:avLst>
              <a:gd name="adj" fmla="val 1852"/>
            </a:avLst>
          </a:prstGeom>
          <a:gradFill flip="none" rotWithShape="1">
            <a:gsLst>
              <a:gs pos="0">
                <a:schemeClr val="accent1">
                  <a:lumMod val="75000"/>
                  <a:shade val="30000"/>
                  <a:satMod val="115000"/>
                </a:schemeClr>
              </a:gs>
              <a:gs pos="50000">
                <a:schemeClr val="accent1">
                  <a:lumMod val="75000"/>
                  <a:shade val="67500"/>
                  <a:satMod val="115000"/>
                </a:schemeClr>
              </a:gs>
              <a:gs pos="100000">
                <a:schemeClr val="accent1">
                  <a:lumMod val="75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  <a:headEnd/>
            <a:tailEnd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0" rIns="0" bIns="0" anchor="ctr"/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itchFamily="34" charset="0"/>
              </a:rPr>
              <a:t>기준정보</a:t>
            </a:r>
            <a:endParaRPr lang="en-US" altLang="ko-KR" sz="1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itchFamily="34" charset="0"/>
            </a:endParaRPr>
          </a:p>
        </p:txBody>
      </p:sp>
      <p:sp>
        <p:nvSpPr>
          <p:cNvPr id="54" name="Rounded Rectangle 13">
            <a:extLst>
              <a:ext uri="{FF2B5EF4-FFF2-40B4-BE49-F238E27FC236}">
                <a16:creationId xmlns:a16="http://schemas.microsoft.com/office/drawing/2014/main" id="{7F6153EE-DA48-4609-AFDB-56D1D835D8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14646" y="2853263"/>
            <a:ext cx="792000" cy="274659"/>
          </a:xfrm>
          <a:prstGeom prst="roundRect">
            <a:avLst>
              <a:gd name="adj" fmla="val 1852"/>
            </a:avLst>
          </a:prstGeom>
          <a:gradFill flip="none" rotWithShape="1">
            <a:gsLst>
              <a:gs pos="0">
                <a:schemeClr val="accent1">
                  <a:lumMod val="75000"/>
                  <a:shade val="30000"/>
                  <a:satMod val="115000"/>
                </a:schemeClr>
              </a:gs>
              <a:gs pos="50000">
                <a:schemeClr val="accent1">
                  <a:lumMod val="75000"/>
                  <a:shade val="67500"/>
                  <a:satMod val="115000"/>
                </a:schemeClr>
              </a:gs>
              <a:gs pos="100000">
                <a:schemeClr val="accent1">
                  <a:lumMod val="75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  <a:headEnd/>
            <a:tailEnd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0" rIns="0" bIns="0" anchor="ctr"/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itchFamily="34" charset="0"/>
              </a:rPr>
              <a:t>생산정보</a:t>
            </a:r>
            <a:endParaRPr lang="en-US" altLang="ko-KR" sz="1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itchFamily="34" charset="0"/>
            </a:endParaRPr>
          </a:p>
        </p:txBody>
      </p:sp>
      <p:sp>
        <p:nvSpPr>
          <p:cNvPr id="55" name="Rounded Rectangle 13">
            <a:extLst>
              <a:ext uri="{FF2B5EF4-FFF2-40B4-BE49-F238E27FC236}">
                <a16:creationId xmlns:a16="http://schemas.microsoft.com/office/drawing/2014/main" id="{F1BC81C2-A995-4418-9795-197C8DCB07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39878" y="2853263"/>
            <a:ext cx="792000" cy="274659"/>
          </a:xfrm>
          <a:prstGeom prst="roundRect">
            <a:avLst>
              <a:gd name="adj" fmla="val 1852"/>
            </a:avLst>
          </a:prstGeom>
          <a:gradFill flip="none" rotWithShape="1">
            <a:gsLst>
              <a:gs pos="0">
                <a:schemeClr val="accent1">
                  <a:lumMod val="75000"/>
                  <a:shade val="30000"/>
                  <a:satMod val="115000"/>
                </a:schemeClr>
              </a:gs>
              <a:gs pos="50000">
                <a:schemeClr val="accent1">
                  <a:lumMod val="75000"/>
                  <a:shade val="67500"/>
                  <a:satMod val="115000"/>
                </a:schemeClr>
              </a:gs>
              <a:gs pos="100000">
                <a:schemeClr val="accent1">
                  <a:lumMod val="75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  <a:headEnd/>
            <a:tailEnd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0" rIns="0" bIns="0" anchor="ctr"/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itchFamily="34" charset="0"/>
              </a:rPr>
              <a:t>품질관리</a:t>
            </a:r>
            <a:endParaRPr lang="en-US" altLang="ko-KR" sz="1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itchFamily="34" charset="0"/>
            </a:endParaRPr>
          </a:p>
        </p:txBody>
      </p:sp>
      <p:sp>
        <p:nvSpPr>
          <p:cNvPr id="56" name="Rounded Rectangle 13">
            <a:extLst>
              <a:ext uri="{FF2B5EF4-FFF2-40B4-BE49-F238E27FC236}">
                <a16:creationId xmlns:a16="http://schemas.microsoft.com/office/drawing/2014/main" id="{0C3FF35C-A1E8-46E7-8002-43C46DF344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87657" y="2853263"/>
            <a:ext cx="792000" cy="274659"/>
          </a:xfrm>
          <a:prstGeom prst="roundRect">
            <a:avLst>
              <a:gd name="adj" fmla="val 1852"/>
            </a:avLst>
          </a:prstGeom>
          <a:gradFill flip="none" rotWithShape="1">
            <a:gsLst>
              <a:gs pos="0">
                <a:schemeClr val="accent1">
                  <a:lumMod val="75000"/>
                  <a:shade val="30000"/>
                  <a:satMod val="115000"/>
                </a:schemeClr>
              </a:gs>
              <a:gs pos="50000">
                <a:schemeClr val="accent1">
                  <a:lumMod val="75000"/>
                  <a:shade val="67500"/>
                  <a:satMod val="115000"/>
                </a:schemeClr>
              </a:gs>
              <a:gs pos="100000">
                <a:schemeClr val="accent1">
                  <a:lumMod val="75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  <a:headEnd/>
            <a:tailEnd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0" rIns="0" bIns="0" anchor="ctr"/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itchFamily="34" charset="0"/>
              </a:rPr>
              <a:t>POP</a:t>
            </a:r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831125D7-7B9D-4726-B3D7-8BE02C4B8BEE}"/>
              </a:ext>
            </a:extLst>
          </p:cNvPr>
          <p:cNvGrpSpPr/>
          <p:nvPr/>
        </p:nvGrpSpPr>
        <p:grpSpPr>
          <a:xfrm>
            <a:off x="5459932" y="3203836"/>
            <a:ext cx="284362" cy="180000"/>
            <a:chOff x="3397863" y="3619805"/>
            <a:chExt cx="284362" cy="180000"/>
          </a:xfrm>
        </p:grpSpPr>
        <p:sp>
          <p:nvSpPr>
            <p:cNvPr id="58" name="화살표: 위쪽 57">
              <a:extLst>
                <a:ext uri="{FF2B5EF4-FFF2-40B4-BE49-F238E27FC236}">
                  <a16:creationId xmlns:a16="http://schemas.microsoft.com/office/drawing/2014/main" id="{A25470D8-FFD6-4F40-A88E-72BEE8564BB3}"/>
                </a:ext>
              </a:extLst>
            </p:cNvPr>
            <p:cNvSpPr/>
            <p:nvPr/>
          </p:nvSpPr>
          <p:spPr>
            <a:xfrm>
              <a:off x="3397863" y="3619805"/>
              <a:ext cx="144000" cy="180000"/>
            </a:xfrm>
            <a:prstGeom prst="up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화살표: 아래쪽 58">
              <a:extLst>
                <a:ext uri="{FF2B5EF4-FFF2-40B4-BE49-F238E27FC236}">
                  <a16:creationId xmlns:a16="http://schemas.microsoft.com/office/drawing/2014/main" id="{CEABAA44-E36E-421E-B486-C2F18964D00D}"/>
                </a:ext>
              </a:extLst>
            </p:cNvPr>
            <p:cNvSpPr/>
            <p:nvPr/>
          </p:nvSpPr>
          <p:spPr>
            <a:xfrm>
              <a:off x="3538225" y="3619805"/>
              <a:ext cx="144000" cy="180000"/>
            </a:xfrm>
            <a:prstGeom prst="down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0" name="오각형 136">
            <a:extLst>
              <a:ext uri="{FF2B5EF4-FFF2-40B4-BE49-F238E27FC236}">
                <a16:creationId xmlns:a16="http://schemas.microsoft.com/office/drawing/2014/main" id="{8767580B-9814-4E9A-8F69-10271E2A68D8}"/>
              </a:ext>
            </a:extLst>
          </p:cNvPr>
          <p:cNvSpPr/>
          <p:nvPr/>
        </p:nvSpPr>
        <p:spPr bwMode="auto">
          <a:xfrm>
            <a:off x="216501" y="1350480"/>
            <a:ext cx="1240369" cy="1017152"/>
          </a:xfrm>
          <a:prstGeom prst="homePlate">
            <a:avLst>
              <a:gd name="adj" fmla="val 0"/>
            </a:avLst>
          </a:prstGeom>
          <a:solidFill>
            <a:srgbClr val="2D5AB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algn="ctr" latinLnBrk="0"/>
            <a:endParaRPr lang="en-US" altLang="ko-KR" sz="1400" b="1" kern="0" dirty="0">
              <a:solidFill>
                <a:sysClr val="window" lastClr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algn="ctr" latinLnBrk="0"/>
            <a:endParaRPr lang="en-US" altLang="ko-KR" sz="1400" b="1" kern="0" dirty="0">
              <a:solidFill>
                <a:sysClr val="window" lastClr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algn="ctr" latinLnBrk="0"/>
            <a:r>
              <a:rPr lang="en-US" altLang="ko-KR" sz="1400" b="1" kern="0" dirty="0">
                <a:solidFill>
                  <a:sysClr val="window" lastClr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ERP </a:t>
            </a:r>
            <a:r>
              <a:rPr lang="ko-KR" altLang="en-US" sz="1400" b="1" kern="0" dirty="0">
                <a:solidFill>
                  <a:sysClr val="window" lastClr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구축</a:t>
            </a:r>
          </a:p>
        </p:txBody>
      </p:sp>
      <p:sp>
        <p:nvSpPr>
          <p:cNvPr id="62" name="Rounded Rectangle 13">
            <a:extLst>
              <a:ext uri="{FF2B5EF4-FFF2-40B4-BE49-F238E27FC236}">
                <a16:creationId xmlns:a16="http://schemas.microsoft.com/office/drawing/2014/main" id="{7B08DB63-46F5-4456-BA7A-6814048FDB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1966" y="1831757"/>
            <a:ext cx="792000" cy="229091"/>
          </a:xfrm>
          <a:prstGeom prst="roundRect">
            <a:avLst>
              <a:gd name="adj" fmla="val 1852"/>
            </a:avLst>
          </a:prstGeom>
          <a:solidFill>
            <a:schemeClr val="accent1"/>
          </a:solidFill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0" rIns="0" bIns="0" anchor="ctr"/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itchFamily="34" charset="0"/>
              </a:rPr>
              <a:t>영업관리</a:t>
            </a:r>
            <a:endParaRPr lang="en-US" altLang="ko-KR" sz="1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itchFamily="34" charset="0"/>
            </a:endParaRPr>
          </a:p>
        </p:txBody>
      </p:sp>
      <p:sp>
        <p:nvSpPr>
          <p:cNvPr id="63" name="Rounded Rectangle 13">
            <a:extLst>
              <a:ext uri="{FF2B5EF4-FFF2-40B4-BE49-F238E27FC236}">
                <a16:creationId xmlns:a16="http://schemas.microsoft.com/office/drawing/2014/main" id="{614D2C8C-D493-4FF8-A3DC-A27ABCF220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05180" y="1824789"/>
            <a:ext cx="792000" cy="229091"/>
          </a:xfrm>
          <a:prstGeom prst="roundRect">
            <a:avLst>
              <a:gd name="adj" fmla="val 1852"/>
            </a:avLst>
          </a:prstGeom>
          <a:solidFill>
            <a:schemeClr val="accent1"/>
          </a:solidFill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0" rIns="0" bIns="0" anchor="ctr"/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itchFamily="34" charset="0"/>
              </a:rPr>
              <a:t>구매관리</a:t>
            </a:r>
            <a:endParaRPr lang="en-US" altLang="ko-KR" sz="1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itchFamily="34" charset="0"/>
            </a:endParaRPr>
          </a:p>
        </p:txBody>
      </p:sp>
      <p:sp>
        <p:nvSpPr>
          <p:cNvPr id="64" name="Rounded Rectangle 13">
            <a:extLst>
              <a:ext uri="{FF2B5EF4-FFF2-40B4-BE49-F238E27FC236}">
                <a16:creationId xmlns:a16="http://schemas.microsoft.com/office/drawing/2014/main" id="{35BA795A-1589-4EE2-8A9D-9586C3FDA0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00078" y="1831709"/>
            <a:ext cx="792000" cy="229091"/>
          </a:xfrm>
          <a:prstGeom prst="roundRect">
            <a:avLst>
              <a:gd name="adj" fmla="val 1852"/>
            </a:avLst>
          </a:prstGeom>
          <a:solidFill>
            <a:schemeClr val="accent1"/>
          </a:solidFill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0" rIns="0" bIns="0" anchor="ctr"/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itchFamily="34" charset="0"/>
              </a:rPr>
              <a:t>재고관리</a:t>
            </a:r>
            <a:endParaRPr lang="en-US" altLang="ko-KR" sz="1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itchFamily="34" charset="0"/>
            </a:endParaRPr>
          </a:p>
        </p:txBody>
      </p:sp>
      <p:sp>
        <p:nvSpPr>
          <p:cNvPr id="65" name="Rounded Rectangle 13">
            <a:extLst>
              <a:ext uri="{FF2B5EF4-FFF2-40B4-BE49-F238E27FC236}">
                <a16:creationId xmlns:a16="http://schemas.microsoft.com/office/drawing/2014/main" id="{0AF66849-B6F9-426A-A887-22A6765CFF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43735" y="1831709"/>
            <a:ext cx="792000" cy="229091"/>
          </a:xfrm>
          <a:prstGeom prst="roundRect">
            <a:avLst>
              <a:gd name="adj" fmla="val 1852"/>
            </a:avLst>
          </a:prstGeom>
          <a:solidFill>
            <a:schemeClr val="accent1"/>
          </a:solidFill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0" rIns="0" bIns="0" anchor="ctr"/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itchFamily="34" charset="0"/>
              </a:rPr>
              <a:t>생산관리</a:t>
            </a:r>
            <a:endParaRPr lang="en-US" altLang="ko-KR" sz="1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itchFamily="34" charset="0"/>
            </a:endParaRPr>
          </a:p>
        </p:txBody>
      </p:sp>
      <p:sp>
        <p:nvSpPr>
          <p:cNvPr id="67" name="Rounded Rectangle 13">
            <a:extLst>
              <a:ext uri="{FF2B5EF4-FFF2-40B4-BE49-F238E27FC236}">
                <a16:creationId xmlns:a16="http://schemas.microsoft.com/office/drawing/2014/main" id="{D97F8CF6-4C28-4F4D-8AB6-C54A381CE1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83251" y="1829114"/>
            <a:ext cx="792000" cy="229091"/>
          </a:xfrm>
          <a:prstGeom prst="roundRect">
            <a:avLst>
              <a:gd name="adj" fmla="val 1852"/>
            </a:avLst>
          </a:prstGeom>
          <a:solidFill>
            <a:schemeClr val="accent1"/>
          </a:solidFill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0" rIns="0" bIns="0" anchor="ctr"/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itchFamily="34" charset="0"/>
              </a:rPr>
              <a:t>품질관리</a:t>
            </a:r>
            <a:endParaRPr lang="en-US" altLang="ko-KR" sz="1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itchFamily="34" charset="0"/>
            </a:endParaRPr>
          </a:p>
        </p:txBody>
      </p:sp>
      <p:sp>
        <p:nvSpPr>
          <p:cNvPr id="71" name="Rounded Rectangle 13">
            <a:extLst>
              <a:ext uri="{FF2B5EF4-FFF2-40B4-BE49-F238E27FC236}">
                <a16:creationId xmlns:a16="http://schemas.microsoft.com/office/drawing/2014/main" id="{BC19A74D-EF4A-498E-9C6E-51BEA95E9A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83942" y="1828570"/>
            <a:ext cx="792000" cy="229091"/>
          </a:xfrm>
          <a:prstGeom prst="roundRect">
            <a:avLst>
              <a:gd name="adj" fmla="val 1852"/>
            </a:avLst>
          </a:prstGeom>
          <a:solidFill>
            <a:schemeClr val="accent1"/>
          </a:solidFill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0" rIns="0" bIns="0" anchor="ctr"/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itchFamily="34" charset="0"/>
              </a:rPr>
              <a:t>기준정보관리</a:t>
            </a:r>
            <a:endParaRPr lang="en-US" altLang="ko-KR" sz="1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itchFamily="34" charset="0"/>
            </a:endParaRPr>
          </a:p>
        </p:txBody>
      </p:sp>
      <p:pic>
        <p:nvPicPr>
          <p:cNvPr id="81" name="그림 80">
            <a:extLst>
              <a:ext uri="{FF2B5EF4-FFF2-40B4-BE49-F238E27FC236}">
                <a16:creationId xmlns:a16="http://schemas.microsoft.com/office/drawing/2014/main" id="{18FEE9E7-D4E1-4864-9F89-4307DFB3725F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403" y="1486432"/>
            <a:ext cx="446199" cy="446199"/>
          </a:xfrm>
          <a:prstGeom prst="rect">
            <a:avLst/>
          </a:prstGeom>
        </p:spPr>
      </p:pic>
      <p:pic>
        <p:nvPicPr>
          <p:cNvPr id="82" name="그림 81">
            <a:extLst>
              <a:ext uri="{FF2B5EF4-FFF2-40B4-BE49-F238E27FC236}">
                <a16:creationId xmlns:a16="http://schemas.microsoft.com/office/drawing/2014/main" id="{FF900A5A-03E8-4B7C-8EAE-EA08ED08637E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399" y="3162080"/>
            <a:ext cx="484273" cy="484273"/>
          </a:xfrm>
          <a:prstGeom prst="rect">
            <a:avLst/>
          </a:prstGeom>
        </p:spPr>
      </p:pic>
      <p:grpSp>
        <p:nvGrpSpPr>
          <p:cNvPr id="83" name="그룹 82">
            <a:extLst>
              <a:ext uri="{FF2B5EF4-FFF2-40B4-BE49-F238E27FC236}">
                <a16:creationId xmlns:a16="http://schemas.microsoft.com/office/drawing/2014/main" id="{B8300FCA-96E2-4AE6-89CA-A327B44D995B}"/>
              </a:ext>
            </a:extLst>
          </p:cNvPr>
          <p:cNvGrpSpPr/>
          <p:nvPr/>
        </p:nvGrpSpPr>
        <p:grpSpPr>
          <a:xfrm>
            <a:off x="3299692" y="2337557"/>
            <a:ext cx="284362" cy="180000"/>
            <a:chOff x="3397863" y="3619805"/>
            <a:chExt cx="284362" cy="180000"/>
          </a:xfrm>
        </p:grpSpPr>
        <p:sp>
          <p:nvSpPr>
            <p:cNvPr id="84" name="화살표: 위쪽 83">
              <a:extLst>
                <a:ext uri="{FF2B5EF4-FFF2-40B4-BE49-F238E27FC236}">
                  <a16:creationId xmlns:a16="http://schemas.microsoft.com/office/drawing/2014/main" id="{B83962CD-6942-4ED7-8971-BE8167374374}"/>
                </a:ext>
              </a:extLst>
            </p:cNvPr>
            <p:cNvSpPr/>
            <p:nvPr/>
          </p:nvSpPr>
          <p:spPr>
            <a:xfrm>
              <a:off x="3397863" y="3619805"/>
              <a:ext cx="144000" cy="180000"/>
            </a:xfrm>
            <a:prstGeom prst="up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" name="화살표: 아래쪽 84">
              <a:extLst>
                <a:ext uri="{FF2B5EF4-FFF2-40B4-BE49-F238E27FC236}">
                  <a16:creationId xmlns:a16="http://schemas.microsoft.com/office/drawing/2014/main" id="{2621B41D-F77C-40AA-85BC-1D593B96E62A}"/>
                </a:ext>
              </a:extLst>
            </p:cNvPr>
            <p:cNvSpPr/>
            <p:nvPr/>
          </p:nvSpPr>
          <p:spPr>
            <a:xfrm>
              <a:off x="3538225" y="3619805"/>
              <a:ext cx="144000" cy="180000"/>
            </a:xfrm>
            <a:prstGeom prst="down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89" name="그림 88">
            <a:extLst>
              <a:ext uri="{FF2B5EF4-FFF2-40B4-BE49-F238E27FC236}">
                <a16:creationId xmlns:a16="http://schemas.microsoft.com/office/drawing/2014/main" id="{79915340-5E18-4D26-A2C7-D03ADF453A67}"/>
              </a:ext>
            </a:extLst>
          </p:cNvPr>
          <p:cNvPicPr>
            <a:picLocks noChangeAspect="1"/>
          </p:cNvPicPr>
          <p:nvPr/>
        </p:nvPicPr>
        <p:blipFill>
          <a:blip r:embed="rId1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43320" y="4022271"/>
            <a:ext cx="329416" cy="540000"/>
          </a:xfrm>
          <a:prstGeom prst="rect">
            <a:avLst/>
          </a:prstGeom>
        </p:spPr>
      </p:pic>
      <p:sp>
        <p:nvSpPr>
          <p:cNvPr id="91" name="Rounded Rectangle 13">
            <a:extLst>
              <a:ext uri="{FF2B5EF4-FFF2-40B4-BE49-F238E27FC236}">
                <a16:creationId xmlns:a16="http://schemas.microsoft.com/office/drawing/2014/main" id="{52DD5C22-20E0-4755-9965-4B1221CD5E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52494" y="2853263"/>
            <a:ext cx="792000" cy="274659"/>
          </a:xfrm>
          <a:prstGeom prst="roundRect">
            <a:avLst>
              <a:gd name="adj" fmla="val 1852"/>
            </a:avLst>
          </a:prstGeom>
          <a:gradFill flip="none" rotWithShape="1">
            <a:gsLst>
              <a:gs pos="0">
                <a:schemeClr val="accent1">
                  <a:lumMod val="75000"/>
                  <a:shade val="30000"/>
                  <a:satMod val="115000"/>
                </a:schemeClr>
              </a:gs>
              <a:gs pos="50000">
                <a:schemeClr val="accent1">
                  <a:lumMod val="75000"/>
                  <a:shade val="67500"/>
                  <a:satMod val="115000"/>
                </a:schemeClr>
              </a:gs>
              <a:gs pos="100000">
                <a:schemeClr val="accent1">
                  <a:lumMod val="75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  <a:headEnd/>
            <a:tailEnd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0" rIns="0" bIns="0" anchor="ctr"/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itchFamily="34" charset="0"/>
              </a:rPr>
              <a:t>설비관리</a:t>
            </a:r>
            <a:endParaRPr lang="en-US" altLang="ko-KR" sz="1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itchFamily="34" charset="0"/>
            </a:endParaRPr>
          </a:p>
        </p:txBody>
      </p:sp>
      <p:sp>
        <p:nvSpPr>
          <p:cNvPr id="92" name="Rounded Rectangle 13">
            <a:extLst>
              <a:ext uri="{FF2B5EF4-FFF2-40B4-BE49-F238E27FC236}">
                <a16:creationId xmlns:a16="http://schemas.microsoft.com/office/drawing/2014/main" id="{FCCAA50E-BC2E-4665-84F3-2AA0C367AB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2030" y="2853263"/>
            <a:ext cx="792000" cy="274659"/>
          </a:xfrm>
          <a:prstGeom prst="roundRect">
            <a:avLst>
              <a:gd name="adj" fmla="val 1852"/>
            </a:avLst>
          </a:prstGeom>
          <a:gradFill flip="none" rotWithShape="1">
            <a:gsLst>
              <a:gs pos="0">
                <a:schemeClr val="accent1">
                  <a:lumMod val="75000"/>
                  <a:shade val="30000"/>
                  <a:satMod val="115000"/>
                </a:schemeClr>
              </a:gs>
              <a:gs pos="50000">
                <a:schemeClr val="accent1">
                  <a:lumMod val="75000"/>
                  <a:shade val="67500"/>
                  <a:satMod val="115000"/>
                </a:schemeClr>
              </a:gs>
              <a:gs pos="100000">
                <a:schemeClr val="accent1">
                  <a:lumMod val="75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  <a:headEnd/>
            <a:tailEnd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0" rIns="0" bIns="0" anchor="ctr"/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itchFamily="34" charset="0"/>
              </a:rPr>
              <a:t>생산계획</a:t>
            </a:r>
            <a:endParaRPr lang="en-US" altLang="ko-KR" sz="1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itchFamily="34" charset="0"/>
            </a:endParaRPr>
          </a:p>
        </p:txBody>
      </p:sp>
      <p:sp>
        <p:nvSpPr>
          <p:cNvPr id="93" name="Rounded Rectangle 13">
            <a:extLst>
              <a:ext uri="{FF2B5EF4-FFF2-40B4-BE49-F238E27FC236}">
                <a16:creationId xmlns:a16="http://schemas.microsoft.com/office/drawing/2014/main" id="{1B765FDE-DB56-422F-B59B-8BCD5EEF52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7262" y="2853263"/>
            <a:ext cx="792000" cy="274659"/>
          </a:xfrm>
          <a:prstGeom prst="roundRect">
            <a:avLst>
              <a:gd name="adj" fmla="val 1852"/>
            </a:avLst>
          </a:prstGeom>
          <a:gradFill flip="none" rotWithShape="1">
            <a:gsLst>
              <a:gs pos="0">
                <a:schemeClr val="accent1">
                  <a:lumMod val="75000"/>
                  <a:shade val="30000"/>
                  <a:satMod val="115000"/>
                </a:schemeClr>
              </a:gs>
              <a:gs pos="50000">
                <a:schemeClr val="accent1">
                  <a:lumMod val="75000"/>
                  <a:shade val="67500"/>
                  <a:satMod val="115000"/>
                </a:schemeClr>
              </a:gs>
              <a:gs pos="100000">
                <a:schemeClr val="accent1">
                  <a:lumMod val="75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  <a:headEnd/>
            <a:tailEnd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0" rIns="0" bIns="0" anchor="ctr"/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itchFamily="34" charset="0"/>
              </a:rPr>
              <a:t>공정관리</a:t>
            </a:r>
            <a:endParaRPr lang="en-US" altLang="ko-KR" sz="1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itchFamily="34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3763A41E-A4F0-4EBC-A86F-E740695192D8}"/>
              </a:ext>
            </a:extLst>
          </p:cNvPr>
          <p:cNvSpPr/>
          <p:nvPr/>
        </p:nvSpPr>
        <p:spPr>
          <a:xfrm>
            <a:off x="4265499" y="4742562"/>
            <a:ext cx="2700000" cy="432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21000">
                <a:schemeClr val="bg1">
                  <a:lumMod val="85000"/>
                </a:schemeClr>
              </a:gs>
              <a:gs pos="50000">
                <a:schemeClr val="bg1">
                  <a:lumMod val="95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algn="ctr" defTabSz="914400" latinLnBrk="0"/>
            <a:r>
              <a:rPr kumimoji="1"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각종 </a:t>
            </a:r>
            <a:r>
              <a:rPr kumimoji="1"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S/W </a:t>
            </a:r>
            <a:r>
              <a:rPr kumimoji="1"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도입 및 설치</a:t>
            </a: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889BA280-E645-4CAF-9CB1-F52FA1279545}"/>
              </a:ext>
            </a:extLst>
          </p:cNvPr>
          <p:cNvSpPr/>
          <p:nvPr/>
        </p:nvSpPr>
        <p:spPr>
          <a:xfrm>
            <a:off x="7004434" y="4742562"/>
            <a:ext cx="2700000" cy="432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21000">
                <a:schemeClr val="bg1">
                  <a:lumMod val="85000"/>
                </a:schemeClr>
              </a:gs>
              <a:gs pos="50000">
                <a:schemeClr val="bg1">
                  <a:lumMod val="95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algn="ctr" defTabSz="914400" latinLnBrk="0"/>
            <a:r>
              <a:rPr kumimoji="1"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생산정보 수집 장비 도입 및 설치</a:t>
            </a:r>
          </a:p>
        </p:txBody>
      </p: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B8300FCA-96E2-4AE6-89CA-A327B44D995B}"/>
              </a:ext>
            </a:extLst>
          </p:cNvPr>
          <p:cNvGrpSpPr/>
          <p:nvPr/>
        </p:nvGrpSpPr>
        <p:grpSpPr>
          <a:xfrm>
            <a:off x="7633173" y="2304151"/>
            <a:ext cx="284362" cy="180000"/>
            <a:chOff x="3397863" y="3619805"/>
            <a:chExt cx="284362" cy="180000"/>
          </a:xfrm>
        </p:grpSpPr>
        <p:sp>
          <p:nvSpPr>
            <p:cNvPr id="69" name="화살표: 위쪽 83">
              <a:extLst>
                <a:ext uri="{FF2B5EF4-FFF2-40B4-BE49-F238E27FC236}">
                  <a16:creationId xmlns:a16="http://schemas.microsoft.com/office/drawing/2014/main" id="{B83962CD-6942-4ED7-8971-BE8167374374}"/>
                </a:ext>
              </a:extLst>
            </p:cNvPr>
            <p:cNvSpPr/>
            <p:nvPr/>
          </p:nvSpPr>
          <p:spPr>
            <a:xfrm>
              <a:off x="3397863" y="3619805"/>
              <a:ext cx="144000" cy="180000"/>
            </a:xfrm>
            <a:prstGeom prst="up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화살표: 아래쪽 84">
              <a:extLst>
                <a:ext uri="{FF2B5EF4-FFF2-40B4-BE49-F238E27FC236}">
                  <a16:creationId xmlns:a16="http://schemas.microsoft.com/office/drawing/2014/main" id="{2621B41D-F77C-40AA-85BC-1D593B96E62A}"/>
                </a:ext>
              </a:extLst>
            </p:cNvPr>
            <p:cNvSpPr/>
            <p:nvPr/>
          </p:nvSpPr>
          <p:spPr>
            <a:xfrm>
              <a:off x="3538225" y="3619805"/>
              <a:ext cx="144000" cy="180000"/>
            </a:xfrm>
            <a:prstGeom prst="down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B2C7BD6E-F4A1-4229-9D68-31BFC0B65D0F}"/>
              </a:ext>
            </a:extLst>
          </p:cNvPr>
          <p:cNvSpPr/>
          <p:nvPr/>
        </p:nvSpPr>
        <p:spPr>
          <a:xfrm>
            <a:off x="1526564" y="5725113"/>
            <a:ext cx="2700000" cy="432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21000">
                <a:schemeClr val="bg1">
                  <a:lumMod val="85000"/>
                </a:schemeClr>
              </a:gs>
              <a:gs pos="50000">
                <a:schemeClr val="bg1">
                  <a:lumMod val="95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algn="ctr" defTabSz="914400" latinLnBrk="0">
              <a:defRPr/>
            </a:pPr>
            <a:r>
              <a:rPr kumimoji="1" lang="ko-KR" altLang="en-US" sz="1400" b="1" kern="0" dirty="0">
                <a:solidFill>
                  <a:srgbClr val="FF66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업무 프로세스 재정립</a:t>
            </a: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FBE60819-63CE-4583-AB88-40945BABC511}"/>
              </a:ext>
            </a:extLst>
          </p:cNvPr>
          <p:cNvSpPr/>
          <p:nvPr/>
        </p:nvSpPr>
        <p:spPr>
          <a:xfrm>
            <a:off x="4265499" y="5725113"/>
            <a:ext cx="2700000" cy="432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21000">
                <a:schemeClr val="bg1">
                  <a:lumMod val="85000"/>
                </a:schemeClr>
              </a:gs>
              <a:gs pos="50000">
                <a:schemeClr val="bg1">
                  <a:lumMod val="95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algn="ctr" defTabSz="914400" latinLnBrk="0"/>
            <a:r>
              <a:rPr kumimoji="1" lang="ko-KR" altLang="en-US" sz="1400" b="1" kern="0" dirty="0">
                <a:solidFill>
                  <a:srgbClr val="FF66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업무 기준정보 표준화</a:t>
            </a: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043D159B-F086-4BD6-B0BE-A2E9EF5901B3}"/>
              </a:ext>
            </a:extLst>
          </p:cNvPr>
          <p:cNvSpPr/>
          <p:nvPr/>
        </p:nvSpPr>
        <p:spPr>
          <a:xfrm>
            <a:off x="7004434" y="5725113"/>
            <a:ext cx="2700000" cy="432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21000">
                <a:schemeClr val="bg1">
                  <a:lumMod val="85000"/>
                </a:schemeClr>
              </a:gs>
              <a:gs pos="50000">
                <a:schemeClr val="bg1">
                  <a:lumMod val="95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algn="ctr" defTabSz="914400" latinLnBrk="0"/>
            <a:r>
              <a:rPr kumimoji="1" lang="ko-KR" altLang="en-US" sz="1400" b="1" kern="0" dirty="0">
                <a:solidFill>
                  <a:srgbClr val="FF66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 정비</a:t>
            </a:r>
            <a:endParaRPr kumimoji="1" lang="en-US" altLang="ko-KR" sz="1400" b="1" kern="0" baseline="30000" dirty="0">
              <a:solidFill>
                <a:srgbClr val="FF66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6174684E-1A23-48D2-9DCE-DA6EE145E29E}"/>
              </a:ext>
            </a:extLst>
          </p:cNvPr>
          <p:cNvSpPr/>
          <p:nvPr/>
        </p:nvSpPr>
        <p:spPr>
          <a:xfrm>
            <a:off x="1424734" y="5234418"/>
            <a:ext cx="8280000" cy="432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21000">
                <a:schemeClr val="bg1">
                  <a:lumMod val="85000"/>
                </a:schemeClr>
              </a:gs>
              <a:gs pos="50000">
                <a:schemeClr val="bg1">
                  <a:lumMod val="95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algn="ctr" defTabSz="914400" latinLnBrk="0"/>
            <a:r>
              <a:rPr kumimoji="1" lang="en-US" altLang="ko-KR" sz="1400" b="1" kern="0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kumimoji="1" lang="ko-KR" altLang="en-US" sz="1400" b="1" kern="0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단계 </a:t>
            </a:r>
            <a:r>
              <a:rPr kumimoji="1" lang="en-US" altLang="ko-KR" sz="1400" b="1" ker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 </a:t>
            </a:r>
            <a:r>
              <a:rPr kumimoji="1" lang="ko-KR" altLang="en-US" sz="1400" b="1" ker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국내 </a:t>
            </a:r>
            <a:r>
              <a:rPr kumimoji="1" lang="en-US" altLang="ko-KR" sz="1400" b="1" ker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1,2</a:t>
            </a:r>
            <a:r>
              <a:rPr kumimoji="1" lang="ko-KR" altLang="en-US" sz="1400" b="1" ker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공장</a:t>
            </a:r>
            <a:r>
              <a:rPr kumimoji="1" lang="en-US" altLang="ko-KR" sz="1400" b="1" ker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2</a:t>
            </a:r>
            <a:r>
              <a:rPr kumimoji="1" lang="ko-KR" altLang="en-US" sz="1400" b="1" ker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단계 </a:t>
            </a:r>
            <a:r>
              <a:rPr kumimoji="1" lang="en-US" altLang="ko-KR" sz="1400" b="1" ker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sym typeface="Wingdings" panose="05000000000000000000" pitchFamily="2" charset="2"/>
              </a:rPr>
              <a:t> </a:t>
            </a:r>
            <a:r>
              <a:rPr kumimoji="1" lang="ko-KR" altLang="en-US" sz="1400" b="1" ker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sym typeface="Wingdings" panose="05000000000000000000" pitchFamily="2" charset="2"/>
              </a:rPr>
              <a:t>베트남 확산 적용</a:t>
            </a:r>
            <a:endParaRPr kumimoji="1" lang="ko-KR" altLang="en-US" sz="1400" kern="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8" name="오각형 65">
            <a:extLst>
              <a:ext uri="{FF2B5EF4-FFF2-40B4-BE49-F238E27FC236}">
                <a16:creationId xmlns:a16="http://schemas.microsoft.com/office/drawing/2014/main" id="{24D03259-238A-4E94-B879-3AA972EC9AF4}"/>
              </a:ext>
            </a:extLst>
          </p:cNvPr>
          <p:cNvSpPr/>
          <p:nvPr/>
        </p:nvSpPr>
        <p:spPr bwMode="auto">
          <a:xfrm>
            <a:off x="209618" y="5234418"/>
            <a:ext cx="1247251" cy="432000"/>
          </a:xfrm>
          <a:prstGeom prst="homePlate">
            <a:avLst>
              <a:gd name="adj" fmla="val 0"/>
            </a:avLst>
          </a:prstGeom>
          <a:solidFill>
            <a:srgbClr val="13295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algn="ctr" latinLnBrk="0"/>
            <a:r>
              <a:rPr lang="ko-KR" altLang="en-US" sz="1400" b="1" kern="0" dirty="0">
                <a:solidFill>
                  <a:sysClr val="window" lastClr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구축 대상</a:t>
            </a:r>
          </a:p>
        </p:txBody>
      </p:sp>
      <p:sp>
        <p:nvSpPr>
          <p:cNvPr id="79" name="오각형 60">
            <a:extLst>
              <a:ext uri="{FF2B5EF4-FFF2-40B4-BE49-F238E27FC236}">
                <a16:creationId xmlns:a16="http://schemas.microsoft.com/office/drawing/2014/main" id="{F5C39E8F-C020-411B-ACD6-1FF490D647FC}"/>
              </a:ext>
            </a:extLst>
          </p:cNvPr>
          <p:cNvSpPr/>
          <p:nvPr/>
        </p:nvSpPr>
        <p:spPr bwMode="auto">
          <a:xfrm>
            <a:off x="209618" y="5725113"/>
            <a:ext cx="1247251" cy="432000"/>
          </a:xfrm>
          <a:prstGeom prst="homePlate">
            <a:avLst>
              <a:gd name="adj" fmla="val 0"/>
            </a:avLst>
          </a:prstGeom>
          <a:solidFill>
            <a:srgbClr val="13295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algn="ctr" latinLnBrk="0"/>
            <a:r>
              <a:rPr lang="en-US" altLang="ko-KR" sz="1400" b="1" kern="0">
                <a:solidFill>
                  <a:sysClr val="window" lastClr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PI </a:t>
            </a:r>
            <a:r>
              <a:rPr lang="ko-KR" altLang="en-US" sz="1400" b="1" kern="0">
                <a:solidFill>
                  <a:sysClr val="window" lastClr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활동</a:t>
            </a:r>
            <a:endParaRPr lang="ko-KR" altLang="en-US" sz="1400" b="1" kern="0" dirty="0">
              <a:solidFill>
                <a:sysClr val="window" lastClr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9663EB43-37FD-4E04-8A27-DFF153CA66AB}"/>
              </a:ext>
            </a:extLst>
          </p:cNvPr>
          <p:cNvSpPr/>
          <p:nvPr/>
        </p:nvSpPr>
        <p:spPr>
          <a:xfrm>
            <a:off x="7808581" y="1555422"/>
            <a:ext cx="1730963" cy="6532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88" name="Rounded Rectangle 13">
            <a:extLst>
              <a:ext uri="{FF2B5EF4-FFF2-40B4-BE49-F238E27FC236}">
                <a16:creationId xmlns:a16="http://schemas.microsoft.com/office/drawing/2014/main" id="{0AF66849-B6F9-426A-A887-22A6765CFF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04534" y="1643139"/>
            <a:ext cx="792000" cy="229091"/>
          </a:xfrm>
          <a:prstGeom prst="roundRect">
            <a:avLst>
              <a:gd name="adj" fmla="val 1852"/>
            </a:avLst>
          </a:prstGeom>
          <a:solidFill>
            <a:schemeClr val="accent1"/>
          </a:solidFill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0" rIns="0" bIns="0" anchor="ctr"/>
          <a:lstStyle/>
          <a:p>
            <a:pPr algn="ctr"/>
            <a:r>
              <a:rPr lang="ko-KR" altLang="en-US" sz="10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itchFamily="34" charset="0"/>
              </a:rPr>
              <a:t>인사관리</a:t>
            </a:r>
            <a:endParaRPr lang="en-US" altLang="ko-KR" sz="1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itchFamily="34" charset="0"/>
            </a:endParaRPr>
          </a:p>
        </p:txBody>
      </p:sp>
      <p:sp>
        <p:nvSpPr>
          <p:cNvPr id="90" name="Rounded Rectangle 13">
            <a:extLst>
              <a:ext uri="{FF2B5EF4-FFF2-40B4-BE49-F238E27FC236}">
                <a16:creationId xmlns:a16="http://schemas.microsoft.com/office/drawing/2014/main" id="{0AF66849-B6F9-426A-A887-22A6765CFF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04534" y="1907688"/>
            <a:ext cx="792000" cy="229091"/>
          </a:xfrm>
          <a:prstGeom prst="roundRect">
            <a:avLst>
              <a:gd name="adj" fmla="val 1852"/>
            </a:avLst>
          </a:prstGeom>
          <a:solidFill>
            <a:schemeClr val="accent1"/>
          </a:solidFill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0" rIns="0" bIns="0" anchor="ctr"/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itchFamily="34" charset="0"/>
              </a:rPr>
              <a:t>원가관리</a:t>
            </a:r>
            <a:endParaRPr lang="en-US" altLang="ko-KR" sz="1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itchFamily="34" charset="0"/>
            </a:endParaRPr>
          </a:p>
        </p:txBody>
      </p:sp>
      <p:sp>
        <p:nvSpPr>
          <p:cNvPr id="96" name="Rounded Rectangle 13">
            <a:extLst>
              <a:ext uri="{FF2B5EF4-FFF2-40B4-BE49-F238E27FC236}">
                <a16:creationId xmlns:a16="http://schemas.microsoft.com/office/drawing/2014/main" id="{0AF66849-B6F9-426A-A887-22A6765CFF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12008" y="1643139"/>
            <a:ext cx="792000" cy="229091"/>
          </a:xfrm>
          <a:prstGeom prst="roundRect">
            <a:avLst>
              <a:gd name="adj" fmla="val 1852"/>
            </a:avLst>
          </a:prstGeom>
          <a:solidFill>
            <a:schemeClr val="accent1"/>
          </a:solidFill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0" rIns="0" bIns="0" anchor="ctr"/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itchFamily="34" charset="0"/>
              </a:rPr>
              <a:t>회계관리</a:t>
            </a:r>
            <a:endParaRPr lang="en-US" altLang="ko-KR" sz="1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itchFamily="34" charset="0"/>
            </a:endParaRPr>
          </a:p>
        </p:txBody>
      </p:sp>
      <p:sp>
        <p:nvSpPr>
          <p:cNvPr id="97" name="Rounded Rectangle 13">
            <a:extLst>
              <a:ext uri="{FF2B5EF4-FFF2-40B4-BE49-F238E27FC236}">
                <a16:creationId xmlns:a16="http://schemas.microsoft.com/office/drawing/2014/main" id="{0AF66849-B6F9-426A-A887-22A6765CFF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12008" y="1907688"/>
            <a:ext cx="792000" cy="229091"/>
          </a:xfrm>
          <a:prstGeom prst="roundRect">
            <a:avLst>
              <a:gd name="adj" fmla="val 1852"/>
            </a:avLst>
          </a:prstGeom>
          <a:solidFill>
            <a:schemeClr val="accent1"/>
          </a:solidFill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0" rIns="0" bIns="0" anchor="ctr"/>
          <a:lstStyle/>
          <a:p>
            <a:pPr algn="ctr"/>
            <a:r>
              <a:rPr lang="ko-KR" altLang="en-US" sz="1000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itchFamily="34" charset="0"/>
              </a:rPr>
              <a:t>손익관리</a:t>
            </a:r>
            <a:endParaRPr lang="en-US" altLang="ko-KR" sz="1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358132" y="1523001"/>
            <a:ext cx="519687" cy="21544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b="1">
                <a:solidFill>
                  <a:srgbClr val="FF0000"/>
                </a:solidFill>
              </a:rPr>
              <a:t>고도화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8EB749-9836-4C82-B848-F00C1895C405}"/>
              </a:ext>
            </a:extLst>
          </p:cNvPr>
          <p:cNvSpPr txBox="1"/>
          <p:nvPr/>
        </p:nvSpPr>
        <p:spPr>
          <a:xfrm>
            <a:off x="216501" y="6180170"/>
            <a:ext cx="642996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>
                <a:latin typeface="+mn-ea"/>
              </a:rPr>
              <a:t>PI</a:t>
            </a:r>
            <a:r>
              <a:rPr lang="ko-KR" altLang="en-US" sz="1050">
                <a:latin typeface="+mn-ea"/>
              </a:rPr>
              <a:t>활동</a:t>
            </a:r>
            <a:r>
              <a:rPr lang="en-US" altLang="ko-KR" sz="1050">
                <a:latin typeface="+mn-ea"/>
              </a:rPr>
              <a:t> -</a:t>
            </a:r>
            <a:r>
              <a:rPr lang="ko-KR" altLang="en-US" sz="1050">
                <a:latin typeface="+mn-ea"/>
              </a:rPr>
              <a:t> </a:t>
            </a:r>
            <a:r>
              <a:rPr lang="en-US" altLang="ko-KR" sz="1050">
                <a:latin typeface="+mn-ea"/>
              </a:rPr>
              <a:t>Performance Improvement, </a:t>
            </a:r>
            <a:r>
              <a:rPr lang="ko-KR" altLang="en-US" sz="1050">
                <a:latin typeface="+mn-ea"/>
              </a:rPr>
              <a:t>문제를 발견하고 그 원인을 찾아 업무 프로세스를 개선하는 활동</a:t>
            </a:r>
          </a:p>
        </p:txBody>
      </p:sp>
    </p:spTree>
    <p:extLst>
      <p:ext uri="{BB962C8B-B14F-4D97-AF65-F5344CB8AC3E}">
        <p14:creationId xmlns:p14="http://schemas.microsoft.com/office/powerpoint/2010/main" val="34985193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직사각형 336">
            <a:extLst>
              <a:ext uri="{FF2B5EF4-FFF2-40B4-BE49-F238E27FC236}">
                <a16:creationId xmlns:a16="http://schemas.microsoft.com/office/drawing/2014/main" id="{F815663B-392F-40AB-ADA5-2521D319D24F}"/>
              </a:ext>
            </a:extLst>
          </p:cNvPr>
          <p:cNvSpPr/>
          <p:nvPr/>
        </p:nvSpPr>
        <p:spPr bwMode="auto">
          <a:xfrm>
            <a:off x="199678" y="1633943"/>
            <a:ext cx="9411229" cy="4603369"/>
          </a:xfrm>
          <a:prstGeom prst="rect">
            <a:avLst/>
          </a:prstGeom>
          <a:solidFill>
            <a:schemeClr val="bg1"/>
          </a:solidFill>
          <a:ln w="9525" cmpd="sng">
            <a:gradFill>
              <a:gsLst>
                <a:gs pos="0">
                  <a:srgbClr val="2C479C"/>
                </a:gs>
                <a:gs pos="50000">
                  <a:srgbClr val="9DB6ED"/>
                </a:gs>
                <a:gs pos="100000">
                  <a:srgbClr val="24397E"/>
                </a:gs>
              </a:gsLst>
              <a:lin ang="5400000" scaled="0"/>
            </a:gradFill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anchor="t"/>
          <a:lstStyle/>
          <a:p>
            <a:pPr algn="ctr" eaLnBrk="0" latinLnBrk="0" hangingPunct="0"/>
            <a:endParaRPr lang="ko-KR" altLang="en-US" sz="500" kern="0" dirty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6" name="Rectangle 105">
            <a:extLst>
              <a:ext uri="{FF2B5EF4-FFF2-40B4-BE49-F238E27FC236}">
                <a16:creationId xmlns:a16="http://schemas.microsoft.com/office/drawing/2014/main" id="{CE6FC216-A5EF-48EB-AA59-A4FFB16A0C2D}"/>
              </a:ext>
            </a:extLst>
          </p:cNvPr>
          <p:cNvSpPr>
            <a:spLocks noChangeArrowheads="1"/>
          </p:cNvSpPr>
          <p:nvPr/>
        </p:nvSpPr>
        <p:spPr bwMode="gray">
          <a:xfrm>
            <a:off x="2026538" y="2698892"/>
            <a:ext cx="1368000" cy="961160"/>
          </a:xfrm>
          <a:prstGeom prst="rect">
            <a:avLst/>
          </a:prstGeom>
          <a:solidFill>
            <a:schemeClr val="bg1"/>
          </a:solidFill>
          <a:ln w="3175">
            <a:solidFill>
              <a:srgbClr val="2696E2"/>
            </a:solidFill>
            <a:miter lim="800000"/>
            <a:headEnd/>
            <a:tailEnd/>
          </a:ln>
        </p:spPr>
        <p:txBody>
          <a:bodyPr lIns="0" tIns="0" rIns="0" bIns="0" anchor="ctr"/>
          <a:lstStyle>
            <a:lvl1pPr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돋움체" panose="020B0609000101010101" pitchFamily="49" charset="-127"/>
              </a:defRPr>
            </a:lvl1pPr>
            <a:lvl2pPr marL="742950" indent="-285750"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돋움체" panose="020B0609000101010101" pitchFamily="49" charset="-127"/>
              </a:defRPr>
            </a:lvl2pPr>
            <a:lvl3pPr marL="1143000" indent="-228600"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돋움체" panose="020B0609000101010101" pitchFamily="49" charset="-127"/>
              </a:defRPr>
            </a:lvl3pPr>
            <a:lvl4pPr marL="1600200" indent="-228600"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돋움체" panose="020B0609000101010101" pitchFamily="49" charset="-127"/>
              </a:defRPr>
            </a:lvl4pPr>
            <a:lvl5pPr marL="2057400" indent="-228600"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돋움체" panose="020B0609000101010101" pitchFamily="49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돋움체" panose="020B0609000101010101" pitchFamily="49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돋움체" panose="020B0609000101010101" pitchFamily="49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돋움체" panose="020B0609000101010101" pitchFamily="49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돋움체" panose="020B0609000101010101" pitchFamily="49" charset="-127"/>
              </a:defRPr>
            </a:lvl9pPr>
          </a:lstStyle>
          <a:p>
            <a:pPr algn="ctr"/>
            <a:endParaRPr lang="ko-KR" altLang="en-US" dirty="0">
              <a:solidFill>
                <a:srgbClr val="00206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7" name="Rectangle 105">
            <a:extLst>
              <a:ext uri="{FF2B5EF4-FFF2-40B4-BE49-F238E27FC236}">
                <a16:creationId xmlns:a16="http://schemas.microsoft.com/office/drawing/2014/main" id="{1E22CF08-F834-470A-9CD4-8F6EE0ED7824}"/>
              </a:ext>
            </a:extLst>
          </p:cNvPr>
          <p:cNvSpPr>
            <a:spLocks noChangeArrowheads="1"/>
          </p:cNvSpPr>
          <p:nvPr/>
        </p:nvSpPr>
        <p:spPr bwMode="gray">
          <a:xfrm>
            <a:off x="8109995" y="2782516"/>
            <a:ext cx="1368000" cy="1094708"/>
          </a:xfrm>
          <a:prstGeom prst="rect">
            <a:avLst/>
          </a:prstGeom>
          <a:solidFill>
            <a:schemeClr val="bg1"/>
          </a:solidFill>
          <a:ln w="3175">
            <a:solidFill>
              <a:srgbClr val="2696E2"/>
            </a:solidFill>
            <a:miter lim="800000"/>
            <a:headEnd/>
            <a:tailEnd/>
          </a:ln>
        </p:spPr>
        <p:txBody>
          <a:bodyPr lIns="0" tIns="0" rIns="0" bIns="0" anchor="ctr"/>
          <a:lstStyle>
            <a:lvl1pPr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돋움체" panose="020B0609000101010101" pitchFamily="49" charset="-127"/>
              </a:defRPr>
            </a:lvl1pPr>
            <a:lvl2pPr marL="742950" indent="-285750"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돋움체" panose="020B0609000101010101" pitchFamily="49" charset="-127"/>
              </a:defRPr>
            </a:lvl2pPr>
            <a:lvl3pPr marL="1143000" indent="-228600"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돋움체" panose="020B0609000101010101" pitchFamily="49" charset="-127"/>
              </a:defRPr>
            </a:lvl3pPr>
            <a:lvl4pPr marL="1600200" indent="-228600"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돋움체" panose="020B0609000101010101" pitchFamily="49" charset="-127"/>
              </a:defRPr>
            </a:lvl4pPr>
            <a:lvl5pPr marL="2057400" indent="-228600"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돋움체" panose="020B0609000101010101" pitchFamily="49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돋움체" panose="020B0609000101010101" pitchFamily="49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돋움체" panose="020B0609000101010101" pitchFamily="49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돋움체" panose="020B0609000101010101" pitchFamily="49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돋움체" panose="020B0609000101010101" pitchFamily="49" charset="-127"/>
              </a:defRPr>
            </a:lvl9pPr>
          </a:lstStyle>
          <a:p>
            <a:pPr algn="ctr"/>
            <a:endParaRPr lang="ko-KR" altLang="en-US" dirty="0">
              <a:solidFill>
                <a:srgbClr val="00206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Text Box 2">
            <a:extLst>
              <a:ext uri="{FF2B5EF4-FFF2-40B4-BE49-F238E27FC236}">
                <a16:creationId xmlns:a16="http://schemas.microsoft.com/office/drawing/2014/main" id="{87FAE563-A712-43E5-857E-A3C4ECA43BAB}"/>
              </a:ext>
            </a:extLst>
          </p:cNvPr>
          <p:cNvSpPr txBox="1">
            <a:spLocks noChangeArrowheads="1"/>
          </p:cNvSpPr>
          <p:nvPr/>
        </p:nvSpPr>
        <p:spPr bwMode="black">
          <a:xfrm>
            <a:off x="199678" y="128419"/>
            <a:ext cx="6120000" cy="3666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 anchor="ctr"/>
          <a:lstStyle>
            <a:lvl1pPr marL="381000" indent="-38100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9pPr>
          </a:lstStyle>
          <a:p>
            <a:pPr marL="0" indent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ko-KR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en-US" altLang="ko-KR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</a:t>
            </a:r>
            <a:r>
              <a: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구성도</a:t>
            </a:r>
            <a:r>
              <a:rPr lang="en-US" altLang="ko-KR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(2/3) ERP</a:t>
            </a:r>
            <a:r>
              <a: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 Box 3">
            <a:extLst>
              <a:ext uri="{FF2B5EF4-FFF2-40B4-BE49-F238E27FC236}">
                <a16:creationId xmlns:a16="http://schemas.microsoft.com/office/drawing/2014/main" id="{68027968-76FF-4FDB-8870-302E5320CB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1112" y="764704"/>
            <a:ext cx="936104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9pPr>
          </a:lstStyle>
          <a:p>
            <a:pPr eaLnBrk="1" fontAlgn="base" latinLnBrk="0" hangingPunct="1">
              <a:spcBef>
                <a:spcPct val="0"/>
              </a:spcBef>
              <a:spcAft>
                <a:spcPct val="0"/>
              </a:spcAft>
            </a:pPr>
            <a:r>
              <a:rPr lang="ko-KR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수주에서 출하까지 각 부서별 데이터공유를 통한 업무공유가 되도록 구현 예정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AutoShape 6">
            <a:hlinkClick r:id="" action="ppaction://noaction"/>
            <a:extLst>
              <a:ext uri="{FF2B5EF4-FFF2-40B4-BE49-F238E27FC236}">
                <a16:creationId xmlns:a16="http://schemas.microsoft.com/office/drawing/2014/main" id="{2A836B32-1F76-425D-9820-0A9EC75E38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588" y="2347941"/>
            <a:ext cx="1066522" cy="233536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0" rIns="0" bIns="0" anchor="ctr"/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itchFamily="34" charset="0"/>
              </a:rPr>
              <a:t>판매계획</a:t>
            </a:r>
          </a:p>
        </p:txBody>
      </p:sp>
      <p:sp>
        <p:nvSpPr>
          <p:cNvPr id="25" name="AutoShape 12">
            <a:hlinkClick r:id="" action="ppaction://noaction"/>
            <a:extLst>
              <a:ext uri="{FF2B5EF4-FFF2-40B4-BE49-F238E27FC236}">
                <a16:creationId xmlns:a16="http://schemas.microsoft.com/office/drawing/2014/main" id="{A048AC32-392B-4D90-863C-1080C0CD61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588" y="2771100"/>
            <a:ext cx="1066522" cy="234806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0" rIns="0" bIns="0" anchor="ctr"/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itchFamily="34" charset="0"/>
              </a:rPr>
              <a:t>수주</a:t>
            </a:r>
          </a:p>
        </p:txBody>
      </p:sp>
      <p:sp>
        <p:nvSpPr>
          <p:cNvPr id="28" name="AutoShape 15">
            <a:hlinkClick r:id="" action="ppaction://noaction"/>
            <a:extLst>
              <a:ext uri="{FF2B5EF4-FFF2-40B4-BE49-F238E27FC236}">
                <a16:creationId xmlns:a16="http://schemas.microsoft.com/office/drawing/2014/main" id="{8D2CD82F-4BC3-4ECA-9D21-BA5B394436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588" y="3388036"/>
            <a:ext cx="1066522" cy="234806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0" rIns="0" bIns="0" anchor="ctr"/>
          <a:lstStyle/>
          <a:p>
            <a:pPr algn="ctr"/>
            <a:r>
              <a:rPr lang="ko-KR" altLang="en-US" sz="10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itchFamily="34" charset="0"/>
              </a:rPr>
              <a:t>출하</a:t>
            </a:r>
          </a:p>
        </p:txBody>
      </p:sp>
      <p:sp>
        <p:nvSpPr>
          <p:cNvPr id="31" name="AutoShape 21">
            <a:hlinkClick r:id="" action="ppaction://noaction"/>
            <a:extLst>
              <a:ext uri="{FF2B5EF4-FFF2-40B4-BE49-F238E27FC236}">
                <a16:creationId xmlns:a16="http://schemas.microsoft.com/office/drawing/2014/main" id="{4F305D30-F7EC-41BC-B95F-3055D79605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588" y="4343191"/>
            <a:ext cx="1066522" cy="234806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0" rIns="0" bIns="0" anchor="ctr"/>
          <a:lstStyle>
            <a:lvl1pPr>
              <a:defRPr kumimoji="1" sz="2400" b="1">
                <a:solidFill>
                  <a:srgbClr val="080808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  <a:lvl2pPr marL="742950" indent="-285750">
              <a:defRPr kumimoji="1" sz="2400" b="1">
                <a:solidFill>
                  <a:srgbClr val="080808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2pPr>
            <a:lvl3pPr marL="1143000" indent="-228600">
              <a:defRPr kumimoji="1" sz="2400" b="1">
                <a:solidFill>
                  <a:srgbClr val="080808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3pPr>
            <a:lvl4pPr marL="1600200" indent="-228600">
              <a:defRPr kumimoji="1" sz="2400" b="1">
                <a:solidFill>
                  <a:srgbClr val="080808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4pPr>
            <a:lvl5pPr marL="2057400" indent="-228600">
              <a:defRPr kumimoji="1" sz="2400" b="1">
                <a:solidFill>
                  <a:srgbClr val="080808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080808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080808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080808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080808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9pPr>
          </a:lstStyle>
          <a:p>
            <a:pPr algn="ctr"/>
            <a:r>
              <a:rPr lang="ko-KR" altLang="en-US" sz="10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itchFamily="34" charset="0"/>
              </a:rPr>
              <a:t>출고</a:t>
            </a:r>
            <a:r>
              <a:rPr lang="en-US" altLang="ko-KR" sz="1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itchFamily="34" charset="0"/>
              </a:rPr>
              <a:t>/</a:t>
            </a:r>
            <a:r>
              <a:rPr lang="ko-KR" altLang="en-US" sz="1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itchFamily="34" charset="0"/>
              </a:rPr>
              <a:t>반품</a:t>
            </a:r>
          </a:p>
        </p:txBody>
      </p:sp>
      <p:sp>
        <p:nvSpPr>
          <p:cNvPr id="33" name="AutoShape 24">
            <a:hlinkClick r:id="" action="ppaction://noaction"/>
            <a:extLst>
              <a:ext uri="{FF2B5EF4-FFF2-40B4-BE49-F238E27FC236}">
                <a16:creationId xmlns:a16="http://schemas.microsoft.com/office/drawing/2014/main" id="{3EA2627C-8801-41CF-98DC-4642F402D1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730" y="4822968"/>
            <a:ext cx="1066028" cy="234874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0" rIns="0" bIns="0" anchor="ctr"/>
          <a:lstStyle/>
          <a:p>
            <a:pPr algn="ctr"/>
            <a:r>
              <a:rPr kumimoji="1" lang="ko-KR" altLang="en-US" sz="1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itchFamily="34" charset="0"/>
              </a:rPr>
              <a:t>매출</a:t>
            </a:r>
            <a:r>
              <a:rPr kumimoji="1" lang="en-US" altLang="ko-KR" sz="1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itchFamily="34" charset="0"/>
              </a:rPr>
              <a:t>/</a:t>
            </a:r>
            <a:r>
              <a:rPr kumimoji="1" lang="ko-KR" altLang="en-US" sz="1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itchFamily="34" charset="0"/>
              </a:rPr>
              <a:t>수금</a:t>
            </a:r>
          </a:p>
        </p:txBody>
      </p:sp>
      <p:sp>
        <p:nvSpPr>
          <p:cNvPr id="39" name="AutoShape 30">
            <a:hlinkClick r:id="" action="ppaction://noaction"/>
            <a:extLst>
              <a:ext uri="{FF2B5EF4-FFF2-40B4-BE49-F238E27FC236}">
                <a16:creationId xmlns:a16="http://schemas.microsoft.com/office/drawing/2014/main" id="{790228A3-B28D-490C-AEF4-665FC0F276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59709" y="5744606"/>
            <a:ext cx="1066522" cy="234805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0" rIns="0" bIns="0" anchor="ctr"/>
          <a:lstStyle>
            <a:lvl1pPr>
              <a:defRPr kumimoji="1" sz="2400" b="1">
                <a:solidFill>
                  <a:srgbClr val="080808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  <a:lvl2pPr marL="742950" indent="-285750">
              <a:defRPr kumimoji="1" sz="2400" b="1">
                <a:solidFill>
                  <a:srgbClr val="080808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2pPr>
            <a:lvl3pPr marL="1143000" indent="-228600">
              <a:defRPr kumimoji="1" sz="2400" b="1">
                <a:solidFill>
                  <a:srgbClr val="080808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3pPr>
            <a:lvl4pPr marL="1600200" indent="-228600">
              <a:defRPr kumimoji="1" sz="2400" b="1">
                <a:solidFill>
                  <a:srgbClr val="080808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4pPr>
            <a:lvl5pPr marL="2057400" indent="-228600">
              <a:defRPr kumimoji="1" sz="2400" b="1">
                <a:solidFill>
                  <a:srgbClr val="080808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080808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080808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080808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080808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9pPr>
          </a:lstStyle>
          <a:p>
            <a:pPr algn="ctr"/>
            <a:r>
              <a:rPr lang="ko-KR" altLang="en-US" sz="10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itchFamily="34" charset="0"/>
              </a:rPr>
              <a:t>제품재고</a:t>
            </a:r>
          </a:p>
        </p:txBody>
      </p:sp>
      <p:sp>
        <p:nvSpPr>
          <p:cNvPr id="42" name="AutoShape 33">
            <a:hlinkClick r:id="" action="ppaction://noaction"/>
            <a:extLst>
              <a:ext uri="{FF2B5EF4-FFF2-40B4-BE49-F238E27FC236}">
                <a16:creationId xmlns:a16="http://schemas.microsoft.com/office/drawing/2014/main" id="{506543D4-3D02-4827-9A16-20B4021EE7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42544" y="5744606"/>
            <a:ext cx="1066522" cy="234805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0" rIns="0" bIns="0" anchor="ctr"/>
          <a:lstStyle>
            <a:lvl1pPr>
              <a:defRPr kumimoji="1" sz="2400" b="1">
                <a:solidFill>
                  <a:srgbClr val="080808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  <a:lvl2pPr marL="742950" indent="-285750">
              <a:defRPr kumimoji="1" sz="2400" b="1">
                <a:solidFill>
                  <a:srgbClr val="080808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2pPr>
            <a:lvl3pPr marL="1143000" indent="-228600">
              <a:defRPr kumimoji="1" sz="2400" b="1">
                <a:solidFill>
                  <a:srgbClr val="080808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3pPr>
            <a:lvl4pPr marL="1600200" indent="-228600">
              <a:defRPr kumimoji="1" sz="2400" b="1">
                <a:solidFill>
                  <a:srgbClr val="080808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4pPr>
            <a:lvl5pPr marL="2057400" indent="-228600">
              <a:defRPr kumimoji="1" sz="2400" b="1">
                <a:solidFill>
                  <a:srgbClr val="080808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080808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080808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080808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080808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9pPr>
          </a:lstStyle>
          <a:p>
            <a:pPr algn="ctr"/>
            <a:r>
              <a:rPr lang="ko-KR" altLang="en-US" sz="1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itchFamily="34" charset="0"/>
              </a:rPr>
              <a:t>자재재고</a:t>
            </a:r>
          </a:p>
        </p:txBody>
      </p:sp>
      <p:sp>
        <p:nvSpPr>
          <p:cNvPr id="51" name="AutoShape 42">
            <a:hlinkClick r:id="" action="ppaction://noaction"/>
            <a:extLst>
              <a:ext uri="{FF2B5EF4-FFF2-40B4-BE49-F238E27FC236}">
                <a16:creationId xmlns:a16="http://schemas.microsoft.com/office/drawing/2014/main" id="{A9672E28-8C31-4071-A912-8C2A713170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34694" y="1705951"/>
            <a:ext cx="1066522" cy="233536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0" rIns="0" bIns="0" anchor="ctr"/>
          <a:lstStyle/>
          <a:p>
            <a:pPr algn="ctr"/>
            <a:r>
              <a:rPr lang="ko-KR" altLang="en-US" sz="10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itchFamily="34" charset="0"/>
              </a:rPr>
              <a:t>생산계획</a:t>
            </a:r>
          </a:p>
        </p:txBody>
      </p:sp>
      <p:sp>
        <p:nvSpPr>
          <p:cNvPr id="54" name="AutoShape 45">
            <a:hlinkClick r:id="" action="ppaction://noaction"/>
            <a:extLst>
              <a:ext uri="{FF2B5EF4-FFF2-40B4-BE49-F238E27FC236}">
                <a16:creationId xmlns:a16="http://schemas.microsoft.com/office/drawing/2014/main" id="{75781A3D-8193-44F2-825A-75431446BD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34694" y="2133422"/>
            <a:ext cx="1066522" cy="233536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0" rIns="0" bIns="0" anchor="ctr"/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itchFamily="34" charset="0"/>
              </a:rPr>
              <a:t>자재수급계획</a:t>
            </a:r>
          </a:p>
        </p:txBody>
      </p:sp>
      <p:sp>
        <p:nvSpPr>
          <p:cNvPr id="57" name="AutoShape 48">
            <a:hlinkClick r:id="" action="ppaction://noaction"/>
            <a:extLst>
              <a:ext uri="{FF2B5EF4-FFF2-40B4-BE49-F238E27FC236}">
                <a16:creationId xmlns:a16="http://schemas.microsoft.com/office/drawing/2014/main" id="{2A0CAB79-7EBD-4E08-A5B9-3F0B7AFEF0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34694" y="2653663"/>
            <a:ext cx="1066522" cy="234805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0" rIns="0" bIns="0" anchor="ctr"/>
          <a:lstStyle/>
          <a:p>
            <a:pPr algn="ctr"/>
            <a:r>
              <a:rPr lang="ko-KR" altLang="en-US" sz="10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itchFamily="34" charset="0"/>
              </a:rPr>
              <a:t>제조오더</a:t>
            </a:r>
            <a:endParaRPr lang="ko-KR" altLang="en-US" sz="1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itchFamily="34" charset="0"/>
            </a:endParaRPr>
          </a:p>
        </p:txBody>
      </p:sp>
      <p:sp>
        <p:nvSpPr>
          <p:cNvPr id="60" name="AutoShape 51">
            <a:hlinkClick r:id="" action="ppaction://noaction"/>
            <a:extLst>
              <a:ext uri="{FF2B5EF4-FFF2-40B4-BE49-F238E27FC236}">
                <a16:creationId xmlns:a16="http://schemas.microsoft.com/office/drawing/2014/main" id="{348509D6-7C87-426D-88F0-39DA77B5F9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34694" y="3725869"/>
            <a:ext cx="1066522" cy="233536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0" rIns="0" bIns="0" anchor="ctr"/>
          <a:lstStyle>
            <a:lvl1pPr>
              <a:defRPr kumimoji="1" sz="2400" b="1">
                <a:solidFill>
                  <a:srgbClr val="080808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  <a:lvl2pPr marL="742950" indent="-285750">
              <a:defRPr kumimoji="1" sz="2400" b="1">
                <a:solidFill>
                  <a:srgbClr val="080808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2pPr>
            <a:lvl3pPr marL="1143000" indent="-228600">
              <a:defRPr kumimoji="1" sz="2400" b="1">
                <a:solidFill>
                  <a:srgbClr val="080808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3pPr>
            <a:lvl4pPr marL="1600200" indent="-228600">
              <a:defRPr kumimoji="1" sz="2400" b="1">
                <a:solidFill>
                  <a:srgbClr val="080808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4pPr>
            <a:lvl5pPr marL="2057400" indent="-228600">
              <a:defRPr kumimoji="1" sz="2400" b="1">
                <a:solidFill>
                  <a:srgbClr val="080808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080808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080808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080808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080808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9pPr>
          </a:lstStyle>
          <a:p>
            <a:pPr algn="ctr"/>
            <a:r>
              <a:rPr lang="ko-KR" altLang="en-US" sz="10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itchFamily="34" charset="0"/>
              </a:rPr>
              <a:t>생산실적</a:t>
            </a:r>
          </a:p>
        </p:txBody>
      </p:sp>
      <p:sp>
        <p:nvSpPr>
          <p:cNvPr id="63" name="AutoShape 57">
            <a:hlinkClick r:id="" action="ppaction://noaction"/>
            <a:extLst>
              <a:ext uri="{FF2B5EF4-FFF2-40B4-BE49-F238E27FC236}">
                <a16:creationId xmlns:a16="http://schemas.microsoft.com/office/drawing/2014/main" id="{C7115F35-970D-4B51-BB20-3A435D27E0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34694" y="4726432"/>
            <a:ext cx="1066522" cy="233536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0" rIns="0" bIns="0" anchor="ctr"/>
          <a:lstStyle>
            <a:lvl1pPr>
              <a:defRPr kumimoji="1" sz="2400" b="1">
                <a:solidFill>
                  <a:srgbClr val="080808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  <a:lvl2pPr marL="742950" indent="-285750">
              <a:defRPr kumimoji="1" sz="2400" b="1">
                <a:solidFill>
                  <a:srgbClr val="080808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2pPr>
            <a:lvl3pPr marL="1143000" indent="-228600">
              <a:defRPr kumimoji="1" sz="2400" b="1">
                <a:solidFill>
                  <a:srgbClr val="080808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3pPr>
            <a:lvl4pPr marL="1600200" indent="-228600">
              <a:defRPr kumimoji="1" sz="2400" b="1">
                <a:solidFill>
                  <a:srgbClr val="080808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4pPr>
            <a:lvl5pPr marL="2057400" indent="-228600">
              <a:defRPr kumimoji="1" sz="2400" b="1">
                <a:solidFill>
                  <a:srgbClr val="080808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080808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080808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080808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080808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9pPr>
          </a:lstStyle>
          <a:p>
            <a:pPr algn="ctr"/>
            <a:r>
              <a:rPr lang="ko-KR" altLang="en-US" sz="1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itchFamily="34" charset="0"/>
              </a:rPr>
              <a:t>생산입고</a:t>
            </a:r>
          </a:p>
        </p:txBody>
      </p:sp>
      <p:sp>
        <p:nvSpPr>
          <p:cNvPr id="65" name="AutoShape 76">
            <a:hlinkClick r:id="" action="ppaction://noaction"/>
            <a:extLst>
              <a:ext uri="{FF2B5EF4-FFF2-40B4-BE49-F238E27FC236}">
                <a16:creationId xmlns:a16="http://schemas.microsoft.com/office/drawing/2014/main" id="{DFAD3043-AB4B-4EEF-B524-15E0F9A309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84959" y="2654297"/>
            <a:ext cx="1066028" cy="234874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0" rIns="0" bIns="0" anchor="ctr"/>
          <a:lstStyle/>
          <a:p>
            <a:pPr algn="ctr"/>
            <a:r>
              <a:rPr lang="ko-KR" altLang="en-US" sz="10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itchFamily="34" charset="0"/>
              </a:rPr>
              <a:t>구매계획</a:t>
            </a:r>
          </a:p>
        </p:txBody>
      </p:sp>
      <p:sp>
        <p:nvSpPr>
          <p:cNvPr id="68" name="AutoShape 79">
            <a:hlinkClick r:id="" action="ppaction://noaction"/>
            <a:extLst>
              <a:ext uri="{FF2B5EF4-FFF2-40B4-BE49-F238E27FC236}">
                <a16:creationId xmlns:a16="http://schemas.microsoft.com/office/drawing/2014/main" id="{73334052-F3D2-4B7B-818C-295852E478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84817" y="3195439"/>
            <a:ext cx="1066522" cy="234805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0" rIns="0" bIns="0" anchor="ctr"/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itchFamily="34" charset="0"/>
              </a:rPr>
              <a:t>발주</a:t>
            </a:r>
          </a:p>
        </p:txBody>
      </p:sp>
      <p:sp>
        <p:nvSpPr>
          <p:cNvPr id="71" name="AutoShape 82">
            <a:hlinkClick r:id="" action="ppaction://noaction"/>
            <a:extLst>
              <a:ext uri="{FF2B5EF4-FFF2-40B4-BE49-F238E27FC236}">
                <a16:creationId xmlns:a16="http://schemas.microsoft.com/office/drawing/2014/main" id="{CE9607FC-D630-4F32-9DCF-66211EB0B2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84817" y="3737215"/>
            <a:ext cx="1066522" cy="234805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0" rIns="0" bIns="0" anchor="ctr"/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itchFamily="34" charset="0"/>
              </a:rPr>
              <a:t>수입검사</a:t>
            </a:r>
          </a:p>
        </p:txBody>
      </p:sp>
      <p:sp>
        <p:nvSpPr>
          <p:cNvPr id="74" name="AutoShape 85">
            <a:hlinkClick r:id="" action="ppaction://noaction"/>
            <a:extLst>
              <a:ext uri="{FF2B5EF4-FFF2-40B4-BE49-F238E27FC236}">
                <a16:creationId xmlns:a16="http://schemas.microsoft.com/office/drawing/2014/main" id="{5DDD2F67-560D-4BE8-93F6-168781F39A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84817" y="4278991"/>
            <a:ext cx="1066522" cy="234805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0" rIns="0" bIns="0" anchor="ctr"/>
          <a:lstStyle>
            <a:lvl1pPr>
              <a:defRPr kumimoji="1" sz="2400" b="1">
                <a:solidFill>
                  <a:srgbClr val="080808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  <a:lvl2pPr marL="742950" indent="-285750">
              <a:defRPr kumimoji="1" sz="2400" b="1">
                <a:solidFill>
                  <a:srgbClr val="080808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2pPr>
            <a:lvl3pPr marL="1143000" indent="-228600">
              <a:defRPr kumimoji="1" sz="2400" b="1">
                <a:solidFill>
                  <a:srgbClr val="080808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3pPr>
            <a:lvl4pPr marL="1600200" indent="-228600">
              <a:defRPr kumimoji="1" sz="2400" b="1">
                <a:solidFill>
                  <a:srgbClr val="080808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4pPr>
            <a:lvl5pPr marL="2057400" indent="-228600">
              <a:defRPr kumimoji="1" sz="2400" b="1">
                <a:solidFill>
                  <a:srgbClr val="080808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080808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080808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080808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080808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9pPr>
          </a:lstStyle>
          <a:p>
            <a:pPr algn="ctr"/>
            <a:r>
              <a:rPr lang="ko-KR" altLang="en-US" sz="1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itchFamily="34" charset="0"/>
              </a:rPr>
              <a:t>구매입고</a:t>
            </a:r>
          </a:p>
        </p:txBody>
      </p:sp>
      <p:sp>
        <p:nvSpPr>
          <p:cNvPr id="77" name="AutoShape 100">
            <a:hlinkClick r:id="" action="ppaction://noaction"/>
            <a:extLst>
              <a:ext uri="{FF2B5EF4-FFF2-40B4-BE49-F238E27FC236}">
                <a16:creationId xmlns:a16="http://schemas.microsoft.com/office/drawing/2014/main" id="{71D0D507-51A1-41D7-8BA9-C29A33E2BF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13802" y="4822334"/>
            <a:ext cx="1066522" cy="234806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0" rIns="0" bIns="0" anchor="ctr"/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itchFamily="34" charset="0"/>
              </a:rPr>
              <a:t>매입</a:t>
            </a:r>
            <a:r>
              <a:rPr lang="en-US" altLang="ko-KR" sz="1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itchFamily="34" charset="0"/>
              </a:rPr>
              <a:t>(</a:t>
            </a:r>
            <a:r>
              <a:rPr lang="ko-KR" altLang="en-US" sz="1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itchFamily="34" charset="0"/>
              </a:rPr>
              <a:t>지급결의</a:t>
            </a:r>
            <a:r>
              <a:rPr lang="en-US" altLang="ko-KR" sz="1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itchFamily="34" charset="0"/>
              </a:rPr>
              <a:t>)</a:t>
            </a:r>
          </a:p>
        </p:txBody>
      </p:sp>
      <p:sp>
        <p:nvSpPr>
          <p:cNvPr id="82" name="AutoShape 106">
            <a:extLst>
              <a:ext uri="{FF2B5EF4-FFF2-40B4-BE49-F238E27FC236}">
                <a16:creationId xmlns:a16="http://schemas.microsoft.com/office/drawing/2014/main" id="{51A61665-211D-4D75-BC85-AE1FB7EF82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8046" y="3877223"/>
            <a:ext cx="1071029" cy="234562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0" rIns="0" bIns="0" anchor="ctr"/>
          <a:lstStyle/>
          <a:p>
            <a:pPr algn="ctr"/>
            <a:r>
              <a:rPr lang="ko-KR" altLang="en-US" sz="10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itchFamily="34" charset="0"/>
              </a:rPr>
              <a:t>출하검사</a:t>
            </a:r>
          </a:p>
        </p:txBody>
      </p:sp>
      <p:cxnSp>
        <p:nvCxnSpPr>
          <p:cNvPr id="85" name="AutoShape 112">
            <a:extLst>
              <a:ext uri="{FF2B5EF4-FFF2-40B4-BE49-F238E27FC236}">
                <a16:creationId xmlns:a16="http://schemas.microsoft.com/office/drawing/2014/main" id="{D0A2C931-80D0-4356-939E-FDE7E339B434}"/>
              </a:ext>
            </a:extLst>
          </p:cNvPr>
          <p:cNvCxnSpPr>
            <a:cxnSpLocks noChangeShapeType="1"/>
            <a:stCxn id="25" idx="2"/>
            <a:endCxn id="28" idx="0"/>
          </p:cNvCxnSpPr>
          <p:nvPr/>
        </p:nvCxnSpPr>
        <p:spPr bwMode="auto">
          <a:xfrm>
            <a:off x="1143599" y="3014438"/>
            <a:ext cx="0" cy="366404"/>
          </a:xfrm>
          <a:prstGeom prst="straightConnector1">
            <a:avLst/>
          </a:prstGeom>
          <a:noFill/>
          <a:ln w="9525">
            <a:solidFill>
              <a:srgbClr val="5F5F5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6" name="AutoShape 113">
            <a:extLst>
              <a:ext uri="{FF2B5EF4-FFF2-40B4-BE49-F238E27FC236}">
                <a16:creationId xmlns:a16="http://schemas.microsoft.com/office/drawing/2014/main" id="{4B448BDF-2895-49D4-A939-ECFFC09C9B9D}"/>
              </a:ext>
            </a:extLst>
          </p:cNvPr>
          <p:cNvCxnSpPr>
            <a:cxnSpLocks noChangeShapeType="1"/>
            <a:stCxn id="28" idx="2"/>
            <a:endCxn id="82" idx="0"/>
          </p:cNvCxnSpPr>
          <p:nvPr/>
        </p:nvCxnSpPr>
        <p:spPr bwMode="auto">
          <a:xfrm>
            <a:off x="1143599" y="3629808"/>
            <a:ext cx="0" cy="239571"/>
          </a:xfrm>
          <a:prstGeom prst="straightConnector1">
            <a:avLst/>
          </a:prstGeom>
          <a:noFill/>
          <a:ln w="9525">
            <a:solidFill>
              <a:srgbClr val="5F5F5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" name="AutoShape 114">
            <a:extLst>
              <a:ext uri="{FF2B5EF4-FFF2-40B4-BE49-F238E27FC236}">
                <a16:creationId xmlns:a16="http://schemas.microsoft.com/office/drawing/2014/main" id="{16FD8FD4-524C-49EE-AE13-2CD943680BA4}"/>
              </a:ext>
            </a:extLst>
          </p:cNvPr>
          <p:cNvCxnSpPr>
            <a:cxnSpLocks noChangeShapeType="1"/>
            <a:stCxn id="82" idx="2"/>
            <a:endCxn id="31" idx="0"/>
          </p:cNvCxnSpPr>
          <p:nvPr/>
        </p:nvCxnSpPr>
        <p:spPr bwMode="auto">
          <a:xfrm>
            <a:off x="1143599" y="4119912"/>
            <a:ext cx="0" cy="216084"/>
          </a:xfrm>
          <a:prstGeom prst="straightConnector1">
            <a:avLst/>
          </a:prstGeom>
          <a:noFill/>
          <a:ln w="9525">
            <a:solidFill>
              <a:srgbClr val="5F5F5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8" name="AutoShape 115">
            <a:extLst>
              <a:ext uri="{FF2B5EF4-FFF2-40B4-BE49-F238E27FC236}">
                <a16:creationId xmlns:a16="http://schemas.microsoft.com/office/drawing/2014/main" id="{4E66198A-84D4-4B00-B1E8-4FAF96B23C40}"/>
              </a:ext>
            </a:extLst>
          </p:cNvPr>
          <p:cNvCxnSpPr>
            <a:cxnSpLocks noChangeShapeType="1"/>
            <a:stCxn id="31" idx="2"/>
            <a:endCxn id="33" idx="0"/>
          </p:cNvCxnSpPr>
          <p:nvPr/>
        </p:nvCxnSpPr>
        <p:spPr bwMode="auto">
          <a:xfrm>
            <a:off x="1143599" y="4586528"/>
            <a:ext cx="0" cy="228611"/>
          </a:xfrm>
          <a:prstGeom prst="straightConnector1">
            <a:avLst/>
          </a:prstGeom>
          <a:noFill/>
          <a:ln w="9525">
            <a:solidFill>
              <a:srgbClr val="5F5F5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4" name="AutoShape 124">
            <a:extLst>
              <a:ext uri="{FF2B5EF4-FFF2-40B4-BE49-F238E27FC236}">
                <a16:creationId xmlns:a16="http://schemas.microsoft.com/office/drawing/2014/main" id="{E2B1F6A3-531F-4E91-BB07-BFBCEE9DF1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33153" y="4234384"/>
            <a:ext cx="1071029" cy="23583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0" rIns="0" bIns="0" anchor="ctr"/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itchFamily="34" charset="0"/>
              </a:rPr>
              <a:t>공정검사</a:t>
            </a:r>
          </a:p>
        </p:txBody>
      </p:sp>
      <p:sp>
        <p:nvSpPr>
          <p:cNvPr id="97" name="AutoShape 127">
            <a:extLst>
              <a:ext uri="{FF2B5EF4-FFF2-40B4-BE49-F238E27FC236}">
                <a16:creationId xmlns:a16="http://schemas.microsoft.com/office/drawing/2014/main" id="{579A9C4C-B25B-47AE-BC05-655CB01B51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33153" y="5236361"/>
            <a:ext cx="1071029" cy="234562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0" rIns="0" bIns="0" anchor="ctr"/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itchFamily="34" charset="0"/>
              </a:rPr>
              <a:t>최종검사</a:t>
            </a:r>
          </a:p>
        </p:txBody>
      </p:sp>
      <p:cxnSp>
        <p:nvCxnSpPr>
          <p:cNvPr id="106" name="AutoShape 141">
            <a:extLst>
              <a:ext uri="{FF2B5EF4-FFF2-40B4-BE49-F238E27FC236}">
                <a16:creationId xmlns:a16="http://schemas.microsoft.com/office/drawing/2014/main" id="{2D5D14FF-200C-4AC6-9E5C-AED48F38BA36}"/>
              </a:ext>
            </a:extLst>
          </p:cNvPr>
          <p:cNvCxnSpPr>
            <a:cxnSpLocks noChangeShapeType="1"/>
            <a:stCxn id="51" idx="2"/>
            <a:endCxn id="54" idx="0"/>
          </p:cNvCxnSpPr>
          <p:nvPr/>
        </p:nvCxnSpPr>
        <p:spPr bwMode="auto">
          <a:xfrm>
            <a:off x="4868707" y="1946543"/>
            <a:ext cx="0" cy="178504"/>
          </a:xfrm>
          <a:prstGeom prst="straightConnector1">
            <a:avLst/>
          </a:prstGeom>
          <a:noFill/>
          <a:ln w="9525">
            <a:solidFill>
              <a:srgbClr val="5F5F5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7" name="AutoShape 142">
            <a:extLst>
              <a:ext uri="{FF2B5EF4-FFF2-40B4-BE49-F238E27FC236}">
                <a16:creationId xmlns:a16="http://schemas.microsoft.com/office/drawing/2014/main" id="{7F0A4623-BCF0-4C7F-9598-A6B5DA35307D}"/>
              </a:ext>
            </a:extLst>
          </p:cNvPr>
          <p:cNvCxnSpPr>
            <a:cxnSpLocks noChangeShapeType="1"/>
            <a:stCxn id="54" idx="2"/>
            <a:endCxn id="57" idx="0"/>
          </p:cNvCxnSpPr>
          <p:nvPr/>
        </p:nvCxnSpPr>
        <p:spPr bwMode="auto">
          <a:xfrm>
            <a:off x="4868707" y="2374015"/>
            <a:ext cx="0" cy="272454"/>
          </a:xfrm>
          <a:prstGeom prst="straightConnector1">
            <a:avLst/>
          </a:prstGeom>
          <a:noFill/>
          <a:ln w="9525">
            <a:solidFill>
              <a:srgbClr val="5F5F5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8" name="AutoShape 143">
            <a:extLst>
              <a:ext uri="{FF2B5EF4-FFF2-40B4-BE49-F238E27FC236}">
                <a16:creationId xmlns:a16="http://schemas.microsoft.com/office/drawing/2014/main" id="{B2A927A4-DCE4-4DB7-B446-31EAEE820B86}"/>
              </a:ext>
            </a:extLst>
          </p:cNvPr>
          <p:cNvCxnSpPr>
            <a:cxnSpLocks noChangeShapeType="1"/>
            <a:stCxn id="54" idx="2"/>
            <a:endCxn id="65" idx="0"/>
          </p:cNvCxnSpPr>
          <p:nvPr/>
        </p:nvCxnSpPr>
        <p:spPr bwMode="auto">
          <a:xfrm rot="16200000" flipH="1">
            <a:off x="5857540" y="1385181"/>
            <a:ext cx="272454" cy="2250122"/>
          </a:xfrm>
          <a:prstGeom prst="bentConnector3">
            <a:avLst>
              <a:gd name="adj1" fmla="val 49736"/>
            </a:avLst>
          </a:prstGeom>
          <a:noFill/>
          <a:ln w="12700">
            <a:solidFill>
              <a:srgbClr val="5F5F5F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0" name="AutoShape 236">
            <a:extLst>
              <a:ext uri="{FF2B5EF4-FFF2-40B4-BE49-F238E27FC236}">
                <a16:creationId xmlns:a16="http://schemas.microsoft.com/office/drawing/2014/main" id="{26F6FFE7-E3FA-4BDF-999B-9D4B17B5E928}"/>
              </a:ext>
            </a:extLst>
          </p:cNvPr>
          <p:cNvCxnSpPr>
            <a:cxnSpLocks noChangeShapeType="1"/>
            <a:stCxn id="60" idx="2"/>
            <a:endCxn id="94" idx="0"/>
          </p:cNvCxnSpPr>
          <p:nvPr/>
        </p:nvCxnSpPr>
        <p:spPr bwMode="auto">
          <a:xfrm>
            <a:off x="4868707" y="3966461"/>
            <a:ext cx="0" cy="259927"/>
          </a:xfrm>
          <a:prstGeom prst="straightConnector1">
            <a:avLst/>
          </a:prstGeom>
          <a:noFill/>
          <a:ln w="9525">
            <a:solidFill>
              <a:srgbClr val="5F5F5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1" name="AutoShape 237">
            <a:extLst>
              <a:ext uri="{FF2B5EF4-FFF2-40B4-BE49-F238E27FC236}">
                <a16:creationId xmlns:a16="http://schemas.microsoft.com/office/drawing/2014/main" id="{EB8CE35A-036F-4A53-BF23-D8EF74D68277}"/>
              </a:ext>
            </a:extLst>
          </p:cNvPr>
          <p:cNvCxnSpPr>
            <a:cxnSpLocks noChangeShapeType="1"/>
            <a:stCxn id="94" idx="2"/>
            <a:endCxn id="63" idx="0"/>
          </p:cNvCxnSpPr>
          <p:nvPr/>
        </p:nvCxnSpPr>
        <p:spPr bwMode="auto">
          <a:xfrm>
            <a:off x="4868707" y="4478486"/>
            <a:ext cx="0" cy="238006"/>
          </a:xfrm>
          <a:prstGeom prst="straightConnector1">
            <a:avLst/>
          </a:prstGeom>
          <a:noFill/>
          <a:ln w="9525">
            <a:solidFill>
              <a:srgbClr val="5F5F5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2" name="AutoShape 238">
            <a:extLst>
              <a:ext uri="{FF2B5EF4-FFF2-40B4-BE49-F238E27FC236}">
                <a16:creationId xmlns:a16="http://schemas.microsoft.com/office/drawing/2014/main" id="{1EF67577-8846-40B3-817A-EC15192F8ACB}"/>
              </a:ext>
            </a:extLst>
          </p:cNvPr>
          <p:cNvCxnSpPr>
            <a:cxnSpLocks noChangeShapeType="1"/>
            <a:stCxn id="63" idx="2"/>
            <a:endCxn id="97" idx="0"/>
          </p:cNvCxnSpPr>
          <p:nvPr/>
        </p:nvCxnSpPr>
        <p:spPr bwMode="auto">
          <a:xfrm>
            <a:off x="4868707" y="4967025"/>
            <a:ext cx="0" cy="261493"/>
          </a:xfrm>
          <a:prstGeom prst="straightConnector1">
            <a:avLst/>
          </a:prstGeom>
          <a:noFill/>
          <a:ln w="9525">
            <a:solidFill>
              <a:srgbClr val="5F5F5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04" name="Rectangle 240">
            <a:extLst>
              <a:ext uri="{FF2B5EF4-FFF2-40B4-BE49-F238E27FC236}">
                <a16:creationId xmlns:a16="http://schemas.microsoft.com/office/drawing/2014/main" id="{18A4862A-EE10-4C96-9938-4A56204492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75807" y="2492896"/>
            <a:ext cx="273779" cy="150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kumimoji="1" sz="2400" b="1">
                <a:solidFill>
                  <a:srgbClr val="080808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  <a:lvl2pPr marL="742950" indent="-285750">
              <a:defRPr kumimoji="1" sz="2400" b="1">
                <a:solidFill>
                  <a:srgbClr val="080808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2pPr>
            <a:lvl3pPr marL="1143000" indent="-228600">
              <a:defRPr kumimoji="1" sz="2400" b="1">
                <a:solidFill>
                  <a:srgbClr val="080808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3pPr>
            <a:lvl4pPr marL="1600200" indent="-228600">
              <a:defRPr kumimoji="1" sz="2400" b="1">
                <a:solidFill>
                  <a:srgbClr val="080808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4pPr>
            <a:lvl5pPr marL="2057400" indent="-228600">
              <a:defRPr kumimoji="1" sz="2400" b="1">
                <a:solidFill>
                  <a:srgbClr val="080808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080808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080808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080808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080808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9pPr>
          </a:lstStyle>
          <a:p>
            <a:pPr algn="ctr" eaLnBrk="1" hangingPunct="1"/>
            <a:r>
              <a:rPr lang="ko-KR" altLang="en-US" sz="1000" b="0" dirty="0">
                <a:solidFill>
                  <a:srgbClr val="000000"/>
                </a:solidFill>
              </a:rPr>
              <a:t>수출</a:t>
            </a:r>
          </a:p>
        </p:txBody>
      </p:sp>
      <p:cxnSp>
        <p:nvCxnSpPr>
          <p:cNvPr id="205" name="AutoShape 241">
            <a:extLst>
              <a:ext uri="{FF2B5EF4-FFF2-40B4-BE49-F238E27FC236}">
                <a16:creationId xmlns:a16="http://schemas.microsoft.com/office/drawing/2014/main" id="{8C12C490-BC69-4F2F-A182-ADC3E72C6D5E}"/>
              </a:ext>
            </a:extLst>
          </p:cNvPr>
          <p:cNvCxnSpPr>
            <a:cxnSpLocks noChangeShapeType="1"/>
            <a:stCxn id="25" idx="2"/>
            <a:endCxn id="316" idx="1"/>
          </p:cNvCxnSpPr>
          <p:nvPr/>
        </p:nvCxnSpPr>
        <p:spPr bwMode="auto">
          <a:xfrm rot="16200000" flipH="1">
            <a:off x="1497910" y="2650844"/>
            <a:ext cx="173566" cy="883689"/>
          </a:xfrm>
          <a:prstGeom prst="bentConnector2">
            <a:avLst/>
          </a:prstGeom>
          <a:noFill/>
          <a:ln w="12700">
            <a:solidFill>
              <a:srgbClr val="5F5F5F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9" name="AutoShape 275">
            <a:extLst>
              <a:ext uri="{FF2B5EF4-FFF2-40B4-BE49-F238E27FC236}">
                <a16:creationId xmlns:a16="http://schemas.microsoft.com/office/drawing/2014/main" id="{D02FE16D-82E1-4A39-823F-16A5C59D6623}"/>
              </a:ext>
            </a:extLst>
          </p:cNvPr>
          <p:cNvCxnSpPr>
            <a:cxnSpLocks noChangeShapeType="1"/>
            <a:stCxn id="25" idx="3"/>
          </p:cNvCxnSpPr>
          <p:nvPr/>
        </p:nvCxnSpPr>
        <p:spPr bwMode="auto">
          <a:xfrm flipV="1">
            <a:off x="1676110" y="2474229"/>
            <a:ext cx="90337" cy="414274"/>
          </a:xfrm>
          <a:prstGeom prst="bentConnector2">
            <a:avLst/>
          </a:prstGeom>
          <a:noFill/>
          <a:ln w="12700">
            <a:solidFill>
              <a:srgbClr val="5F5F5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0" name="AutoShape 277">
            <a:extLst>
              <a:ext uri="{FF2B5EF4-FFF2-40B4-BE49-F238E27FC236}">
                <a16:creationId xmlns:a16="http://schemas.microsoft.com/office/drawing/2014/main" id="{3EC5DAA2-7932-4A3C-9F98-C481FBC3A3A4}"/>
              </a:ext>
            </a:extLst>
          </p:cNvPr>
          <p:cNvCxnSpPr>
            <a:cxnSpLocks noChangeShapeType="1"/>
            <a:stCxn id="57" idx="2"/>
            <a:endCxn id="60" idx="0"/>
          </p:cNvCxnSpPr>
          <p:nvPr/>
        </p:nvCxnSpPr>
        <p:spPr bwMode="auto">
          <a:xfrm>
            <a:off x="4867955" y="2888468"/>
            <a:ext cx="0" cy="837401"/>
          </a:xfrm>
          <a:prstGeom prst="straightConnector1">
            <a:avLst/>
          </a:prstGeom>
          <a:noFill/>
          <a:ln w="9525">
            <a:solidFill>
              <a:srgbClr val="5F5F5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1" name="AutoShape 278">
            <a:extLst>
              <a:ext uri="{FF2B5EF4-FFF2-40B4-BE49-F238E27FC236}">
                <a16:creationId xmlns:a16="http://schemas.microsoft.com/office/drawing/2014/main" id="{19758955-E2CE-4BAF-90D1-94835A8A8D98}"/>
              </a:ext>
            </a:extLst>
          </p:cNvPr>
          <p:cNvCxnSpPr>
            <a:cxnSpLocks noChangeShapeType="1"/>
            <a:stCxn id="238" idx="1"/>
          </p:cNvCxnSpPr>
          <p:nvPr/>
        </p:nvCxnSpPr>
        <p:spPr bwMode="auto">
          <a:xfrm rot="10800000">
            <a:off x="4867955" y="3248369"/>
            <a:ext cx="1716862" cy="1691369"/>
          </a:xfrm>
          <a:prstGeom prst="bentConnector3">
            <a:avLst>
              <a:gd name="adj1" fmla="val 50000"/>
            </a:avLst>
          </a:prstGeom>
          <a:noFill/>
          <a:ln w="12700">
            <a:solidFill>
              <a:srgbClr val="5F5F5F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2" name="AutoShape 279">
            <a:extLst>
              <a:ext uri="{FF2B5EF4-FFF2-40B4-BE49-F238E27FC236}">
                <a16:creationId xmlns:a16="http://schemas.microsoft.com/office/drawing/2014/main" id="{F1ECD378-14F9-4DAA-AEA2-7C0E18085940}"/>
              </a:ext>
            </a:extLst>
          </p:cNvPr>
          <p:cNvCxnSpPr>
            <a:cxnSpLocks noChangeShapeType="1"/>
            <a:stCxn id="65" idx="2"/>
            <a:endCxn id="68" idx="0"/>
          </p:cNvCxnSpPr>
          <p:nvPr/>
        </p:nvCxnSpPr>
        <p:spPr bwMode="auto">
          <a:xfrm>
            <a:off x="7118828" y="2895435"/>
            <a:ext cx="0" cy="292810"/>
          </a:xfrm>
          <a:prstGeom prst="straightConnector1">
            <a:avLst/>
          </a:prstGeom>
          <a:noFill/>
          <a:ln w="9525">
            <a:solidFill>
              <a:srgbClr val="5F5F5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3" name="AutoShape 280">
            <a:extLst>
              <a:ext uri="{FF2B5EF4-FFF2-40B4-BE49-F238E27FC236}">
                <a16:creationId xmlns:a16="http://schemas.microsoft.com/office/drawing/2014/main" id="{2DFA0FC4-7596-40AA-BCBA-D67C362F20F9}"/>
              </a:ext>
            </a:extLst>
          </p:cNvPr>
          <p:cNvCxnSpPr>
            <a:cxnSpLocks noChangeShapeType="1"/>
            <a:stCxn id="68" idx="2"/>
            <a:endCxn id="71" idx="0"/>
          </p:cNvCxnSpPr>
          <p:nvPr/>
        </p:nvCxnSpPr>
        <p:spPr bwMode="auto">
          <a:xfrm>
            <a:off x="7118828" y="3437211"/>
            <a:ext cx="0" cy="292810"/>
          </a:xfrm>
          <a:prstGeom prst="straightConnector1">
            <a:avLst/>
          </a:prstGeom>
          <a:noFill/>
          <a:ln w="9525">
            <a:solidFill>
              <a:srgbClr val="5F5F5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4" name="AutoShape 281">
            <a:extLst>
              <a:ext uri="{FF2B5EF4-FFF2-40B4-BE49-F238E27FC236}">
                <a16:creationId xmlns:a16="http://schemas.microsoft.com/office/drawing/2014/main" id="{71F6592D-3BF1-4D69-9FD0-6C479222A51B}"/>
              </a:ext>
            </a:extLst>
          </p:cNvPr>
          <p:cNvCxnSpPr>
            <a:cxnSpLocks noChangeShapeType="1"/>
            <a:stCxn id="71" idx="2"/>
            <a:endCxn id="74" idx="0"/>
          </p:cNvCxnSpPr>
          <p:nvPr/>
        </p:nvCxnSpPr>
        <p:spPr bwMode="auto">
          <a:xfrm>
            <a:off x="7118828" y="3978987"/>
            <a:ext cx="0" cy="292810"/>
          </a:xfrm>
          <a:prstGeom prst="straightConnector1">
            <a:avLst/>
          </a:prstGeom>
          <a:noFill/>
          <a:ln w="9525">
            <a:solidFill>
              <a:srgbClr val="5F5F5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5" name="AutoShape 282">
            <a:extLst>
              <a:ext uri="{FF2B5EF4-FFF2-40B4-BE49-F238E27FC236}">
                <a16:creationId xmlns:a16="http://schemas.microsoft.com/office/drawing/2014/main" id="{2C6320E0-3B16-441D-9FF2-8876011A8F73}"/>
              </a:ext>
            </a:extLst>
          </p:cNvPr>
          <p:cNvCxnSpPr>
            <a:cxnSpLocks noChangeShapeType="1"/>
            <a:stCxn id="74" idx="2"/>
            <a:endCxn id="238" idx="0"/>
          </p:cNvCxnSpPr>
          <p:nvPr/>
        </p:nvCxnSpPr>
        <p:spPr bwMode="auto">
          <a:xfrm>
            <a:off x="7118828" y="4520763"/>
            <a:ext cx="0" cy="294376"/>
          </a:xfrm>
          <a:prstGeom prst="straightConnector1">
            <a:avLst/>
          </a:prstGeom>
          <a:noFill/>
          <a:ln w="9525">
            <a:solidFill>
              <a:srgbClr val="5F5F5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38" name="AutoShape 285">
            <a:hlinkClick r:id="" action="ppaction://noaction"/>
            <a:extLst>
              <a:ext uri="{FF2B5EF4-FFF2-40B4-BE49-F238E27FC236}">
                <a16:creationId xmlns:a16="http://schemas.microsoft.com/office/drawing/2014/main" id="{6EE8C841-0B4A-4E82-8F99-4DDA4AB1C7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84817" y="4822334"/>
            <a:ext cx="1066522" cy="234806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0" rIns="0" bIns="0" anchor="ctr"/>
          <a:lstStyle>
            <a:lvl1pPr>
              <a:defRPr kumimoji="1" sz="2400" b="1">
                <a:solidFill>
                  <a:srgbClr val="080808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  <a:lvl2pPr marL="742950" indent="-285750">
              <a:defRPr kumimoji="1" sz="2400" b="1">
                <a:solidFill>
                  <a:srgbClr val="080808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2pPr>
            <a:lvl3pPr marL="1143000" indent="-228600">
              <a:defRPr kumimoji="1" sz="2400" b="1">
                <a:solidFill>
                  <a:srgbClr val="080808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3pPr>
            <a:lvl4pPr marL="1600200" indent="-228600">
              <a:defRPr kumimoji="1" sz="2400" b="1">
                <a:solidFill>
                  <a:srgbClr val="080808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4pPr>
            <a:lvl5pPr marL="2057400" indent="-228600">
              <a:defRPr kumimoji="1" sz="2400" b="1">
                <a:solidFill>
                  <a:srgbClr val="080808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080808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080808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080808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080808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9pPr>
          </a:lstStyle>
          <a:p>
            <a:pPr algn="ctr"/>
            <a:r>
              <a:rPr lang="ko-KR" altLang="en-US" sz="1000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itchFamily="34" charset="0"/>
              </a:rPr>
              <a:t>자재출고</a:t>
            </a:r>
            <a:endParaRPr lang="ko-KR" altLang="en-US" sz="1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itchFamily="34" charset="0"/>
            </a:endParaRPr>
          </a:p>
        </p:txBody>
      </p:sp>
      <p:cxnSp>
        <p:nvCxnSpPr>
          <p:cNvPr id="261" name="AutoShape 308">
            <a:extLst>
              <a:ext uri="{FF2B5EF4-FFF2-40B4-BE49-F238E27FC236}">
                <a16:creationId xmlns:a16="http://schemas.microsoft.com/office/drawing/2014/main" id="{647683ED-33FC-4674-BE3A-ADCD602DBC99}"/>
              </a:ext>
            </a:extLst>
          </p:cNvPr>
          <p:cNvCxnSpPr>
            <a:cxnSpLocks noChangeShapeType="1"/>
            <a:stCxn id="74" idx="3"/>
            <a:endCxn id="77" idx="0"/>
          </p:cNvCxnSpPr>
          <p:nvPr/>
        </p:nvCxnSpPr>
        <p:spPr bwMode="auto">
          <a:xfrm>
            <a:off x="7651339" y="4396394"/>
            <a:ext cx="1095724" cy="425940"/>
          </a:xfrm>
          <a:prstGeom prst="bentConnector2">
            <a:avLst/>
          </a:prstGeom>
          <a:noFill/>
          <a:ln w="12700">
            <a:solidFill>
              <a:srgbClr val="5F5F5F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69" name="AutoShape 91">
            <a:extLst>
              <a:ext uri="{FF2B5EF4-FFF2-40B4-BE49-F238E27FC236}">
                <a16:creationId xmlns:a16="http://schemas.microsoft.com/office/drawing/2014/main" id="{D2D68581-A092-4D60-8149-B92D43669B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61714" y="2924944"/>
            <a:ext cx="1066522" cy="233536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0" rIns="0" bIns="0" anchor="ctr"/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itchFamily="34" charset="0"/>
              </a:rPr>
              <a:t>B/L</a:t>
            </a:r>
            <a:endParaRPr lang="ko-KR" altLang="en-US" sz="1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itchFamily="34" charset="0"/>
            </a:endParaRPr>
          </a:p>
        </p:txBody>
      </p:sp>
      <p:sp>
        <p:nvSpPr>
          <p:cNvPr id="272" name="AutoShape 94">
            <a:extLst>
              <a:ext uri="{FF2B5EF4-FFF2-40B4-BE49-F238E27FC236}">
                <a16:creationId xmlns:a16="http://schemas.microsoft.com/office/drawing/2014/main" id="{07C004E3-F22D-4CC8-9B4C-8B87311C7D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61714" y="3218140"/>
            <a:ext cx="1066522" cy="234806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0" rIns="0" bIns="0" anchor="ctr"/>
          <a:lstStyle/>
          <a:p>
            <a:pPr algn="ctr"/>
            <a:r>
              <a:rPr lang="ko-KR" altLang="en-US" sz="10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itchFamily="34" charset="0"/>
              </a:rPr>
              <a:t>통관</a:t>
            </a:r>
          </a:p>
        </p:txBody>
      </p:sp>
      <p:sp>
        <p:nvSpPr>
          <p:cNvPr id="275" name="AutoShape 97">
            <a:extLst>
              <a:ext uri="{FF2B5EF4-FFF2-40B4-BE49-F238E27FC236}">
                <a16:creationId xmlns:a16="http://schemas.microsoft.com/office/drawing/2014/main" id="{13BB987C-5530-42DA-93A0-40B51A2C16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61714" y="3509384"/>
            <a:ext cx="1066522" cy="234806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0" rIns="0" bIns="0" anchor="ctr"/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itchFamily="34" charset="0"/>
              </a:rPr>
              <a:t>구매경비</a:t>
            </a:r>
          </a:p>
        </p:txBody>
      </p:sp>
      <p:sp>
        <p:nvSpPr>
          <p:cNvPr id="276" name="Rectangle 317">
            <a:extLst>
              <a:ext uri="{FF2B5EF4-FFF2-40B4-BE49-F238E27FC236}">
                <a16:creationId xmlns:a16="http://schemas.microsoft.com/office/drawing/2014/main" id="{86DBF31A-C157-47FF-9DF1-F26E54909A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58836" y="2553362"/>
            <a:ext cx="273779" cy="150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kumimoji="1" sz="2400" b="1">
                <a:solidFill>
                  <a:srgbClr val="080808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  <a:lvl2pPr marL="742950" indent="-285750">
              <a:defRPr kumimoji="1" sz="2400" b="1">
                <a:solidFill>
                  <a:srgbClr val="080808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2pPr>
            <a:lvl3pPr marL="1143000" indent="-228600">
              <a:defRPr kumimoji="1" sz="2400" b="1">
                <a:solidFill>
                  <a:srgbClr val="080808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3pPr>
            <a:lvl4pPr marL="1600200" indent="-228600">
              <a:defRPr kumimoji="1" sz="2400" b="1">
                <a:solidFill>
                  <a:srgbClr val="080808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4pPr>
            <a:lvl5pPr marL="2057400" indent="-228600">
              <a:defRPr kumimoji="1" sz="2400" b="1">
                <a:solidFill>
                  <a:srgbClr val="080808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080808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080808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080808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080808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9pPr>
          </a:lstStyle>
          <a:p>
            <a:pPr algn="ctr" eaLnBrk="1" hangingPunct="1"/>
            <a:r>
              <a:rPr lang="ko-KR" altLang="en-US" sz="1000" b="0" dirty="0">
                <a:solidFill>
                  <a:srgbClr val="000000"/>
                </a:solidFill>
              </a:rPr>
              <a:t>수입</a:t>
            </a:r>
          </a:p>
        </p:txBody>
      </p:sp>
      <p:cxnSp>
        <p:nvCxnSpPr>
          <p:cNvPr id="278" name="AutoShape 319">
            <a:extLst>
              <a:ext uri="{FF2B5EF4-FFF2-40B4-BE49-F238E27FC236}">
                <a16:creationId xmlns:a16="http://schemas.microsoft.com/office/drawing/2014/main" id="{EFD26AB8-633C-4B83-8DF9-7A4A6CD53AAD}"/>
              </a:ext>
            </a:extLst>
          </p:cNvPr>
          <p:cNvCxnSpPr>
            <a:cxnSpLocks noChangeShapeType="1"/>
            <a:stCxn id="71" idx="3"/>
            <a:endCxn id="317" idx="2"/>
          </p:cNvCxnSpPr>
          <p:nvPr/>
        </p:nvCxnSpPr>
        <p:spPr bwMode="auto">
          <a:xfrm>
            <a:off x="7651339" y="3854618"/>
            <a:ext cx="1142656" cy="22606"/>
          </a:xfrm>
          <a:prstGeom prst="bentConnector4">
            <a:avLst>
              <a:gd name="adj1" fmla="val 20070"/>
              <a:gd name="adj2" fmla="val 1111236"/>
            </a:avLst>
          </a:prstGeom>
          <a:noFill/>
          <a:ln w="12700">
            <a:solidFill>
              <a:srgbClr val="5F5F5F"/>
            </a:solidFill>
            <a:miter lim="800000"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5" name="AutoShape 331">
            <a:extLst>
              <a:ext uri="{FF2B5EF4-FFF2-40B4-BE49-F238E27FC236}">
                <a16:creationId xmlns:a16="http://schemas.microsoft.com/office/drawing/2014/main" id="{AA937387-C27F-4C2B-94EE-2EA3679379E2}"/>
              </a:ext>
            </a:extLst>
          </p:cNvPr>
          <p:cNvCxnSpPr>
            <a:cxnSpLocks noChangeShapeType="1"/>
            <a:stCxn id="31" idx="3"/>
            <a:endCxn id="39" idx="1"/>
          </p:cNvCxnSpPr>
          <p:nvPr/>
        </p:nvCxnSpPr>
        <p:spPr bwMode="auto">
          <a:xfrm>
            <a:off x="1676110" y="4460594"/>
            <a:ext cx="1183599" cy="1401415"/>
          </a:xfrm>
          <a:prstGeom prst="bentConnector3">
            <a:avLst>
              <a:gd name="adj1" fmla="val 50000"/>
            </a:avLst>
          </a:prstGeom>
          <a:noFill/>
          <a:ln w="12700">
            <a:solidFill>
              <a:schemeClr val="accent1"/>
            </a:solidFill>
            <a:miter lim="800000"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6" name="AutoShape 332">
            <a:extLst>
              <a:ext uri="{FF2B5EF4-FFF2-40B4-BE49-F238E27FC236}">
                <a16:creationId xmlns:a16="http://schemas.microsoft.com/office/drawing/2014/main" id="{CA4D7E6E-5AEB-450E-80E8-862A2AB9F009}"/>
              </a:ext>
            </a:extLst>
          </p:cNvPr>
          <p:cNvCxnSpPr>
            <a:cxnSpLocks noChangeShapeType="1"/>
            <a:stCxn id="63" idx="1"/>
            <a:endCxn id="39" idx="0"/>
          </p:cNvCxnSpPr>
          <p:nvPr/>
        </p:nvCxnSpPr>
        <p:spPr bwMode="auto">
          <a:xfrm rot="10800000" flipV="1">
            <a:off x="3392970" y="4843200"/>
            <a:ext cx="941724" cy="901406"/>
          </a:xfrm>
          <a:prstGeom prst="bentConnector2">
            <a:avLst/>
          </a:prstGeom>
          <a:noFill/>
          <a:ln w="12700">
            <a:solidFill>
              <a:schemeClr val="accent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7" name="AutoShape 333">
            <a:extLst>
              <a:ext uri="{FF2B5EF4-FFF2-40B4-BE49-F238E27FC236}">
                <a16:creationId xmlns:a16="http://schemas.microsoft.com/office/drawing/2014/main" id="{68A7E177-83AF-4D77-AFC4-C3D6A36422E7}"/>
              </a:ext>
            </a:extLst>
          </p:cNvPr>
          <p:cNvCxnSpPr>
            <a:cxnSpLocks noChangeShapeType="1"/>
            <a:stCxn id="74" idx="1"/>
            <a:endCxn id="42" idx="0"/>
          </p:cNvCxnSpPr>
          <p:nvPr/>
        </p:nvCxnSpPr>
        <p:spPr bwMode="auto">
          <a:xfrm rot="10800000" flipV="1">
            <a:off x="5875805" y="4396394"/>
            <a:ext cx="709012" cy="1348212"/>
          </a:xfrm>
          <a:prstGeom prst="bentConnector2">
            <a:avLst/>
          </a:prstGeom>
          <a:noFill/>
          <a:ln w="12700">
            <a:solidFill>
              <a:schemeClr val="accent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8" name="AutoShape 334">
            <a:extLst>
              <a:ext uri="{FF2B5EF4-FFF2-40B4-BE49-F238E27FC236}">
                <a16:creationId xmlns:a16="http://schemas.microsoft.com/office/drawing/2014/main" id="{876A931D-13C0-43B7-8DFB-E2C50F3194D7}"/>
              </a:ext>
            </a:extLst>
          </p:cNvPr>
          <p:cNvCxnSpPr>
            <a:cxnSpLocks noChangeShapeType="1"/>
            <a:stCxn id="238" idx="2"/>
            <a:endCxn id="42" idx="3"/>
          </p:cNvCxnSpPr>
          <p:nvPr/>
        </p:nvCxnSpPr>
        <p:spPr bwMode="auto">
          <a:xfrm rot="5400000">
            <a:off x="6361138" y="5105068"/>
            <a:ext cx="804869" cy="709012"/>
          </a:xfrm>
          <a:prstGeom prst="bentConnector2">
            <a:avLst/>
          </a:prstGeom>
          <a:noFill/>
          <a:ln w="12700">
            <a:solidFill>
              <a:schemeClr val="accent1"/>
            </a:solidFill>
            <a:miter lim="800000"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2" name="AutoShape 339">
            <a:extLst>
              <a:ext uri="{FF2B5EF4-FFF2-40B4-BE49-F238E27FC236}">
                <a16:creationId xmlns:a16="http://schemas.microsoft.com/office/drawing/2014/main" id="{6497305B-3D78-4CD6-970F-5624DD9614B4}"/>
              </a:ext>
            </a:extLst>
          </p:cNvPr>
          <p:cNvCxnSpPr>
            <a:cxnSpLocks noChangeShapeType="1"/>
            <a:stCxn id="22" idx="3"/>
            <a:endCxn id="51" idx="1"/>
          </p:cNvCxnSpPr>
          <p:nvPr/>
        </p:nvCxnSpPr>
        <p:spPr bwMode="auto">
          <a:xfrm flipV="1">
            <a:off x="1676110" y="1822719"/>
            <a:ext cx="2658584" cy="641990"/>
          </a:xfrm>
          <a:prstGeom prst="bentConnector3">
            <a:avLst>
              <a:gd name="adj1" fmla="val 50000"/>
            </a:avLst>
          </a:prstGeom>
          <a:noFill/>
          <a:ln w="12700">
            <a:solidFill>
              <a:srgbClr val="5F5F5F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00" name="AutoShape 124">
            <a:extLst>
              <a:ext uri="{FF2B5EF4-FFF2-40B4-BE49-F238E27FC236}">
                <a16:creationId xmlns:a16="http://schemas.microsoft.com/office/drawing/2014/main" id="{A0E0B63B-B78B-4CFF-A136-8A39939136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66876" y="2859649"/>
            <a:ext cx="1071029" cy="23583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0" rIns="0" bIns="0" anchor="ctr"/>
          <a:lstStyle/>
          <a:p>
            <a:pPr algn="ctr"/>
            <a:r>
              <a:rPr kumimoji="1" lang="ko-KR" altLang="en-US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itchFamily="34" charset="0"/>
              </a:rPr>
              <a:t>통관</a:t>
            </a:r>
          </a:p>
        </p:txBody>
      </p:sp>
      <p:sp>
        <p:nvSpPr>
          <p:cNvPr id="303" name="AutoShape 124">
            <a:extLst>
              <a:ext uri="{FF2B5EF4-FFF2-40B4-BE49-F238E27FC236}">
                <a16:creationId xmlns:a16="http://schemas.microsoft.com/office/drawing/2014/main" id="{64C810D1-DF0F-469B-BA27-075F9CC6CE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56610" y="3193170"/>
            <a:ext cx="1071029" cy="23583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0" rIns="0" bIns="0" anchor="ctr"/>
          <a:lstStyle/>
          <a:p>
            <a:pPr algn="ctr"/>
            <a:r>
              <a:rPr kumimoji="1" lang="en-US" altLang="ko-KR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itchFamily="34" charset="0"/>
              </a:rPr>
              <a:t>B/L</a:t>
            </a:r>
            <a:endParaRPr kumimoji="1" lang="ko-KR" altLang="en-US" sz="10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itchFamily="34" charset="0"/>
            </a:endParaRPr>
          </a:p>
        </p:txBody>
      </p:sp>
      <p:sp>
        <p:nvSpPr>
          <p:cNvPr id="319" name="오각형 136">
            <a:extLst>
              <a:ext uri="{FF2B5EF4-FFF2-40B4-BE49-F238E27FC236}">
                <a16:creationId xmlns:a16="http://schemas.microsoft.com/office/drawing/2014/main" id="{5C49A2D4-BFB8-435D-91EC-C038DCBDC81D}"/>
              </a:ext>
            </a:extLst>
          </p:cNvPr>
          <p:cNvSpPr/>
          <p:nvPr/>
        </p:nvSpPr>
        <p:spPr bwMode="auto">
          <a:xfrm>
            <a:off x="199678" y="1090763"/>
            <a:ext cx="9411229" cy="466029"/>
          </a:xfrm>
          <a:prstGeom prst="homePlate">
            <a:avLst>
              <a:gd name="adj" fmla="val 0"/>
            </a:avLst>
          </a:prstGeom>
          <a:solidFill>
            <a:srgbClr val="2D5AB5"/>
          </a:solidFill>
          <a:ln w="12700" cap="flat" cmpd="sng" algn="ctr">
            <a:noFill/>
            <a:prstDash val="solid"/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0" rIns="0" bIns="0" rtlCol="0" anchor="ctr"/>
          <a:lstStyle/>
          <a:p>
            <a:pPr algn="ctr" latinLnBrk="0"/>
            <a:r>
              <a:rPr lang="en-US" altLang="ko-KR" sz="1400" b="1" kern="0" dirty="0">
                <a:solidFill>
                  <a:sysClr val="window" lastClr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UNIERP </a:t>
            </a:r>
            <a:r>
              <a:rPr lang="ko-KR" altLang="en-US" sz="1400" b="1" kern="0" dirty="0">
                <a:solidFill>
                  <a:sysClr val="window" lastClr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구축</a:t>
            </a:r>
          </a:p>
        </p:txBody>
      </p:sp>
      <p:pic>
        <p:nvPicPr>
          <p:cNvPr id="321" name="그림 320">
            <a:extLst>
              <a:ext uri="{FF2B5EF4-FFF2-40B4-BE49-F238E27FC236}">
                <a16:creationId xmlns:a16="http://schemas.microsoft.com/office/drawing/2014/main" id="{BF73C825-3CFD-411A-9D28-C20D53B0DF5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8070" y="1096347"/>
            <a:ext cx="446199" cy="446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6985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>
            <a:extLst>
              <a:ext uri="{FF2B5EF4-FFF2-40B4-BE49-F238E27FC236}">
                <a16:creationId xmlns:a16="http://schemas.microsoft.com/office/drawing/2014/main" id="{87FAE563-A712-43E5-857E-A3C4ECA43BAB}"/>
              </a:ext>
            </a:extLst>
          </p:cNvPr>
          <p:cNvSpPr txBox="1">
            <a:spLocks noChangeArrowheads="1"/>
          </p:cNvSpPr>
          <p:nvPr/>
        </p:nvSpPr>
        <p:spPr bwMode="black">
          <a:xfrm>
            <a:off x="199678" y="128419"/>
            <a:ext cx="6120000" cy="3666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 anchor="ctr"/>
          <a:lstStyle>
            <a:lvl1pPr marL="381000" indent="-38100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9pPr>
          </a:lstStyle>
          <a:p>
            <a:pPr marL="0" indent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ko-KR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en-US" altLang="ko-KR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구성도</a:t>
            </a:r>
            <a:r>
              <a:rPr lang="en-US" altLang="ko-KR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(3/3</a:t>
            </a:r>
            <a:r>
              <a:rPr lang="en-US" altLang="ko-KR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 MES</a:t>
            </a:r>
            <a:r>
              <a: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 Box 3">
            <a:extLst>
              <a:ext uri="{FF2B5EF4-FFF2-40B4-BE49-F238E27FC236}">
                <a16:creationId xmlns:a16="http://schemas.microsoft.com/office/drawing/2014/main" id="{68027968-76FF-4FDB-8870-302E5320CB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1112" y="764704"/>
            <a:ext cx="936104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9pPr>
          </a:lstStyle>
          <a:p>
            <a:pPr eaLnBrk="1" fontAlgn="base" latinLnBrk="0" hangingPunct="1">
              <a:spcBef>
                <a:spcPct val="0"/>
              </a:spcBef>
              <a:spcAft>
                <a:spcPct val="0"/>
              </a:spcAft>
            </a:pPr>
            <a:r>
              <a:rPr lang="en-US" altLang="ko-KR" sz="160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ERP </a:t>
            </a:r>
            <a:r>
              <a:rPr lang="ko-KR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제조지시와 연계하여 </a:t>
            </a:r>
            <a:r>
              <a:rPr lang="en-US" altLang="ko-KR" sz="160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LOT</a:t>
            </a:r>
            <a:r>
              <a:rPr lang="ko-KR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별 작업지시</a:t>
            </a:r>
            <a:r>
              <a:rPr lang="en-US" altLang="ko-KR" sz="160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~</a:t>
            </a:r>
            <a:r>
              <a:rPr lang="ko-KR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제품생산까지 생산 현황을 실시간 모니터링 체계 구현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F335F695-5864-4408-9668-20767A9DA660}"/>
              </a:ext>
            </a:extLst>
          </p:cNvPr>
          <p:cNvSpPr/>
          <p:nvPr/>
        </p:nvSpPr>
        <p:spPr bwMode="auto">
          <a:xfrm>
            <a:off x="195719" y="1628800"/>
            <a:ext cx="9411229" cy="4603369"/>
          </a:xfrm>
          <a:prstGeom prst="rect">
            <a:avLst/>
          </a:prstGeom>
          <a:solidFill>
            <a:schemeClr val="bg1"/>
          </a:solidFill>
          <a:ln w="9525" cmpd="sng">
            <a:gradFill>
              <a:gsLst>
                <a:gs pos="0">
                  <a:srgbClr val="2C479C"/>
                </a:gs>
                <a:gs pos="50000">
                  <a:srgbClr val="9DB6ED"/>
                </a:gs>
                <a:gs pos="100000">
                  <a:srgbClr val="24397E"/>
                </a:gs>
              </a:gsLst>
              <a:lin ang="5400000" scaled="0"/>
            </a:gradFill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anchor="t"/>
          <a:lstStyle/>
          <a:p>
            <a:pPr algn="ctr" eaLnBrk="0" latinLnBrk="0" hangingPunct="0"/>
            <a:endParaRPr lang="ko-KR" altLang="en-US" sz="500" kern="0" dirty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5" name="오각형 136">
            <a:extLst>
              <a:ext uri="{FF2B5EF4-FFF2-40B4-BE49-F238E27FC236}">
                <a16:creationId xmlns:a16="http://schemas.microsoft.com/office/drawing/2014/main" id="{E43847C9-B979-4B61-A5FD-E3DC9233DD2B}"/>
              </a:ext>
            </a:extLst>
          </p:cNvPr>
          <p:cNvSpPr/>
          <p:nvPr/>
        </p:nvSpPr>
        <p:spPr bwMode="auto">
          <a:xfrm>
            <a:off x="199678" y="1090763"/>
            <a:ext cx="9411229" cy="466029"/>
          </a:xfrm>
          <a:prstGeom prst="homePlate">
            <a:avLst>
              <a:gd name="adj" fmla="val 0"/>
            </a:avLst>
          </a:prstGeom>
          <a:solidFill>
            <a:srgbClr val="2D5AB5"/>
          </a:solidFill>
          <a:ln w="12700" cap="flat" cmpd="sng" algn="ctr">
            <a:noFill/>
            <a:prstDash val="solid"/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0" rIns="0" bIns="0" rtlCol="0" anchor="ctr"/>
          <a:lstStyle/>
          <a:p>
            <a:pPr algn="ctr" latinLnBrk="0"/>
            <a:r>
              <a:rPr lang="en-US" altLang="ko-KR" sz="1400" b="1" kern="0">
                <a:solidFill>
                  <a:sysClr val="window" lastClr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UNIMES </a:t>
            </a:r>
            <a:r>
              <a:rPr lang="ko-KR" altLang="en-US" sz="1400" b="1" kern="0" dirty="0">
                <a:solidFill>
                  <a:sysClr val="window" lastClr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구축</a:t>
            </a:r>
          </a:p>
        </p:txBody>
      </p:sp>
      <p:grpSp>
        <p:nvGrpSpPr>
          <p:cNvPr id="168" name="그룹 167">
            <a:extLst>
              <a:ext uri="{FF2B5EF4-FFF2-40B4-BE49-F238E27FC236}">
                <a16:creationId xmlns:a16="http://schemas.microsoft.com/office/drawing/2014/main" id="{17EE11DF-C5CE-468B-8463-ED10040E51FD}"/>
              </a:ext>
            </a:extLst>
          </p:cNvPr>
          <p:cNvGrpSpPr/>
          <p:nvPr/>
        </p:nvGrpSpPr>
        <p:grpSpPr>
          <a:xfrm>
            <a:off x="7746036" y="4768277"/>
            <a:ext cx="1728583" cy="1255939"/>
            <a:chOff x="7738416" y="4768277"/>
            <a:chExt cx="1728583" cy="1255939"/>
          </a:xfrm>
        </p:grpSpPr>
        <p:sp>
          <p:nvSpPr>
            <p:cNvPr id="169" name="직사각형 168">
              <a:extLst>
                <a:ext uri="{FF2B5EF4-FFF2-40B4-BE49-F238E27FC236}">
                  <a16:creationId xmlns:a16="http://schemas.microsoft.com/office/drawing/2014/main" id="{E3F5EA7B-6712-4130-8DC6-F63444C7E8BC}"/>
                </a:ext>
              </a:extLst>
            </p:cNvPr>
            <p:cNvSpPr/>
            <p:nvPr/>
          </p:nvSpPr>
          <p:spPr>
            <a:xfrm>
              <a:off x="7738416" y="4768277"/>
              <a:ext cx="1728583" cy="1255939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36000" tIns="36000" rIns="0" bIns="0" rtlCol="0" anchor="t"/>
            <a:lstStyle/>
            <a:p>
              <a:r>
                <a:rPr lang="ko-KR" altLang="en-US" sz="1100" b="1" dirty="0">
                  <a:solidFill>
                    <a:schemeClr val="accent6">
                      <a:lumMod val="50000"/>
                    </a:schemeClr>
                  </a:solidFill>
                  <a:ea typeface="맑은 고딕" panose="020B0503020000020004" pitchFamily="50" charset="-127"/>
                </a:rPr>
                <a:t>제품창고관리</a:t>
              </a:r>
            </a:p>
          </p:txBody>
        </p:sp>
        <p:sp>
          <p:nvSpPr>
            <p:cNvPr id="170" name="직사각형 169">
              <a:extLst>
                <a:ext uri="{FF2B5EF4-FFF2-40B4-BE49-F238E27FC236}">
                  <a16:creationId xmlns:a16="http://schemas.microsoft.com/office/drawing/2014/main" id="{630F892E-D493-43F5-8CB2-FEC4193D7EED}"/>
                </a:ext>
              </a:extLst>
            </p:cNvPr>
            <p:cNvSpPr/>
            <p:nvPr/>
          </p:nvSpPr>
          <p:spPr>
            <a:xfrm>
              <a:off x="7784946" y="4998793"/>
              <a:ext cx="518575" cy="146475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700" dirty="0">
                  <a:ea typeface="맑은 고딕" panose="020B0503020000020004" pitchFamily="50" charset="-127"/>
                </a:rPr>
                <a:t>제품 입고</a:t>
              </a:r>
            </a:p>
          </p:txBody>
        </p:sp>
        <p:sp>
          <p:nvSpPr>
            <p:cNvPr id="183" name="직사각형 182">
              <a:extLst>
                <a:ext uri="{FF2B5EF4-FFF2-40B4-BE49-F238E27FC236}">
                  <a16:creationId xmlns:a16="http://schemas.microsoft.com/office/drawing/2014/main" id="{CEB6F4EB-2E56-4B26-B4C6-73501EFC9E41}"/>
                </a:ext>
              </a:extLst>
            </p:cNvPr>
            <p:cNvSpPr/>
            <p:nvPr/>
          </p:nvSpPr>
          <p:spPr>
            <a:xfrm>
              <a:off x="7784946" y="5241390"/>
              <a:ext cx="518575" cy="146475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700" dirty="0">
                  <a:ea typeface="맑은 고딕" panose="020B0503020000020004" pitchFamily="50" charset="-127"/>
                </a:rPr>
                <a:t>제품 재고</a:t>
              </a:r>
            </a:p>
          </p:txBody>
        </p:sp>
        <p:sp>
          <p:nvSpPr>
            <p:cNvPr id="185" name="직사각형 184">
              <a:extLst>
                <a:ext uri="{FF2B5EF4-FFF2-40B4-BE49-F238E27FC236}">
                  <a16:creationId xmlns:a16="http://schemas.microsoft.com/office/drawing/2014/main" id="{30F27A40-6788-44F5-89E3-1CA8E37DC982}"/>
                </a:ext>
              </a:extLst>
            </p:cNvPr>
            <p:cNvSpPr/>
            <p:nvPr/>
          </p:nvSpPr>
          <p:spPr>
            <a:xfrm>
              <a:off x="7784946" y="5843081"/>
              <a:ext cx="518575" cy="146475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700" dirty="0">
                  <a:ea typeface="맑은 고딕" panose="020B0503020000020004" pitchFamily="50" charset="-127"/>
                </a:rPr>
                <a:t>제품 출고</a:t>
              </a:r>
            </a:p>
          </p:txBody>
        </p:sp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45AF6A3E-DC5B-47C8-AAF2-5560437B9891}"/>
                </a:ext>
              </a:extLst>
            </p:cNvPr>
            <p:cNvSpPr/>
            <p:nvPr/>
          </p:nvSpPr>
          <p:spPr>
            <a:xfrm>
              <a:off x="8881934" y="5438267"/>
              <a:ext cx="518575" cy="146475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700" dirty="0">
                  <a:ea typeface="맑은 고딕" panose="020B0503020000020004" pitchFamily="50" charset="-127"/>
                </a:rPr>
                <a:t>재고 이동</a:t>
              </a:r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D722FB70-FBCC-49CD-B1E0-8378FB2355F1}"/>
                </a:ext>
              </a:extLst>
            </p:cNvPr>
            <p:cNvSpPr/>
            <p:nvPr/>
          </p:nvSpPr>
          <p:spPr>
            <a:xfrm>
              <a:off x="8881934" y="5658004"/>
              <a:ext cx="518575" cy="146475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700" dirty="0">
                  <a:ea typeface="맑은 고딕" panose="020B0503020000020004" pitchFamily="50" charset="-127"/>
                </a:rPr>
                <a:t>재고 실사</a:t>
              </a:r>
            </a:p>
          </p:txBody>
        </p:sp>
        <p:cxnSp>
          <p:nvCxnSpPr>
            <p:cNvPr id="196" name="직선 화살표 연결선 195">
              <a:extLst>
                <a:ext uri="{FF2B5EF4-FFF2-40B4-BE49-F238E27FC236}">
                  <a16:creationId xmlns:a16="http://schemas.microsoft.com/office/drawing/2014/main" id="{750CFCBD-B5A6-46C1-AC8A-34089ED6B237}"/>
                </a:ext>
              </a:extLst>
            </p:cNvPr>
            <p:cNvCxnSpPr>
              <a:cxnSpLocks/>
              <a:stCxn id="170" idx="2"/>
              <a:endCxn id="183" idx="0"/>
            </p:cNvCxnSpPr>
            <p:nvPr/>
          </p:nvCxnSpPr>
          <p:spPr>
            <a:xfrm>
              <a:off x="8044234" y="5145268"/>
              <a:ext cx="0" cy="96122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97" name="직선 화살표 연결선 291">
              <a:extLst>
                <a:ext uri="{FF2B5EF4-FFF2-40B4-BE49-F238E27FC236}">
                  <a16:creationId xmlns:a16="http://schemas.microsoft.com/office/drawing/2014/main" id="{4DD30597-DE9A-4BF9-BD89-017C9DBB0F11}"/>
                </a:ext>
              </a:extLst>
            </p:cNvPr>
            <p:cNvCxnSpPr>
              <a:cxnSpLocks/>
              <a:stCxn id="183" idx="2"/>
              <a:endCxn id="194" idx="1"/>
            </p:cNvCxnSpPr>
            <p:nvPr/>
          </p:nvCxnSpPr>
          <p:spPr>
            <a:xfrm rot="16200000" flipH="1">
              <a:off x="8401264" y="5030835"/>
              <a:ext cx="123640" cy="837700"/>
            </a:xfrm>
            <a:prstGeom prst="bentConnector2">
              <a:avLst/>
            </a:prstGeom>
            <a:ln w="19050"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99" name="직선 화살표 연결선 291">
              <a:extLst>
                <a:ext uri="{FF2B5EF4-FFF2-40B4-BE49-F238E27FC236}">
                  <a16:creationId xmlns:a16="http://schemas.microsoft.com/office/drawing/2014/main" id="{C0C1D752-D970-4EB6-810F-515BED73E34E}"/>
                </a:ext>
              </a:extLst>
            </p:cNvPr>
            <p:cNvCxnSpPr>
              <a:cxnSpLocks/>
              <a:stCxn id="183" idx="2"/>
              <a:endCxn id="195" idx="1"/>
            </p:cNvCxnSpPr>
            <p:nvPr/>
          </p:nvCxnSpPr>
          <p:spPr>
            <a:xfrm rot="16200000" flipH="1">
              <a:off x="8291396" y="5140703"/>
              <a:ext cx="343377" cy="837700"/>
            </a:xfrm>
            <a:prstGeom prst="bentConnector2">
              <a:avLst/>
            </a:prstGeom>
            <a:ln w="19050"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201" name="그룹 200">
            <a:extLst>
              <a:ext uri="{FF2B5EF4-FFF2-40B4-BE49-F238E27FC236}">
                <a16:creationId xmlns:a16="http://schemas.microsoft.com/office/drawing/2014/main" id="{2D0FB14E-E1B2-486A-A74C-1B586E4482D2}"/>
              </a:ext>
            </a:extLst>
          </p:cNvPr>
          <p:cNvGrpSpPr/>
          <p:nvPr/>
        </p:nvGrpSpPr>
        <p:grpSpPr>
          <a:xfrm>
            <a:off x="1808433" y="3533558"/>
            <a:ext cx="1722356" cy="1726418"/>
            <a:chOff x="1808433" y="3533558"/>
            <a:chExt cx="1722356" cy="1726418"/>
          </a:xfrm>
        </p:grpSpPr>
        <p:sp>
          <p:nvSpPr>
            <p:cNvPr id="202" name="직사각형 201">
              <a:extLst>
                <a:ext uri="{FF2B5EF4-FFF2-40B4-BE49-F238E27FC236}">
                  <a16:creationId xmlns:a16="http://schemas.microsoft.com/office/drawing/2014/main" id="{9B08E336-57B5-4FF9-BA3B-320E0A26D471}"/>
                </a:ext>
              </a:extLst>
            </p:cNvPr>
            <p:cNvSpPr/>
            <p:nvPr/>
          </p:nvSpPr>
          <p:spPr>
            <a:xfrm>
              <a:off x="1808433" y="3533558"/>
              <a:ext cx="1722356" cy="1726418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36000" tIns="36000" rIns="0" bIns="0" rtlCol="0" anchor="t"/>
            <a:lstStyle/>
            <a:p>
              <a:r>
                <a:rPr lang="ko-KR" altLang="en-US" sz="1100" dirty="0">
                  <a:solidFill>
                    <a:schemeClr val="tx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생산계획</a:t>
              </a: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AF153693-ACE0-4D21-B8F4-E10E276692DB}"/>
                </a:ext>
              </a:extLst>
            </p:cNvPr>
            <p:cNvSpPr/>
            <p:nvPr/>
          </p:nvSpPr>
          <p:spPr>
            <a:xfrm>
              <a:off x="1862077" y="4349451"/>
              <a:ext cx="624953" cy="14025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7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제조지시확정</a:t>
              </a:r>
              <a:endPara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F1799864-9589-4B1E-88D3-AABA3F1EC4CA}"/>
                </a:ext>
              </a:extLst>
            </p:cNvPr>
            <p:cNvSpPr/>
            <p:nvPr/>
          </p:nvSpPr>
          <p:spPr>
            <a:xfrm>
              <a:off x="1854120" y="3872873"/>
              <a:ext cx="624953" cy="140258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7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제조지시</a:t>
              </a:r>
              <a:endPara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5" name="직사각형 204">
              <a:extLst>
                <a:ext uri="{FF2B5EF4-FFF2-40B4-BE49-F238E27FC236}">
                  <a16:creationId xmlns:a16="http://schemas.microsoft.com/office/drawing/2014/main" id="{892936F6-4CD9-4EEF-B207-3BB71A084D46}"/>
                </a:ext>
              </a:extLst>
            </p:cNvPr>
            <p:cNvSpPr/>
            <p:nvPr/>
          </p:nvSpPr>
          <p:spPr>
            <a:xfrm>
              <a:off x="1862078" y="4826030"/>
              <a:ext cx="624950" cy="124544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7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작업 실적</a:t>
              </a:r>
            </a:p>
          </p:txBody>
        </p:sp>
        <p:cxnSp>
          <p:nvCxnSpPr>
            <p:cNvPr id="207" name="연결선: 꺾임 316">
              <a:extLst>
                <a:ext uri="{FF2B5EF4-FFF2-40B4-BE49-F238E27FC236}">
                  <a16:creationId xmlns:a16="http://schemas.microsoft.com/office/drawing/2014/main" id="{B8105F6D-C6B5-40F3-9D52-897E22DE88CE}"/>
                </a:ext>
              </a:extLst>
            </p:cNvPr>
            <p:cNvCxnSpPr>
              <a:cxnSpLocks/>
              <a:stCxn id="204" idx="2"/>
              <a:endCxn id="203" idx="0"/>
            </p:cNvCxnSpPr>
            <p:nvPr/>
          </p:nvCxnSpPr>
          <p:spPr>
            <a:xfrm>
              <a:off x="2166597" y="4013131"/>
              <a:ext cx="7957" cy="33632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1" name="그룹 210">
            <a:extLst>
              <a:ext uri="{FF2B5EF4-FFF2-40B4-BE49-F238E27FC236}">
                <a16:creationId xmlns:a16="http://schemas.microsoft.com/office/drawing/2014/main" id="{74909828-5CEA-4242-98D4-9DA3D2630E08}"/>
              </a:ext>
            </a:extLst>
          </p:cNvPr>
          <p:cNvGrpSpPr/>
          <p:nvPr/>
        </p:nvGrpSpPr>
        <p:grpSpPr>
          <a:xfrm>
            <a:off x="5601235" y="1991538"/>
            <a:ext cx="1727235" cy="1318276"/>
            <a:chOff x="5759684" y="1991538"/>
            <a:chExt cx="1727235" cy="1318276"/>
          </a:xfrm>
        </p:grpSpPr>
        <p:sp>
          <p:nvSpPr>
            <p:cNvPr id="212" name="직사각형 211">
              <a:extLst>
                <a:ext uri="{FF2B5EF4-FFF2-40B4-BE49-F238E27FC236}">
                  <a16:creationId xmlns:a16="http://schemas.microsoft.com/office/drawing/2014/main" id="{B394C012-6D25-4163-8173-3AD8C4A85F01}"/>
                </a:ext>
              </a:extLst>
            </p:cNvPr>
            <p:cNvSpPr/>
            <p:nvPr/>
          </p:nvSpPr>
          <p:spPr>
            <a:xfrm>
              <a:off x="5759684" y="1991538"/>
              <a:ext cx="1727235" cy="1318276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36000" tIns="36000" rIns="0" bIns="0" rtlCol="0" anchor="t"/>
            <a:lstStyle/>
            <a:p>
              <a:r>
                <a:rPr lang="ko-KR" altLang="en-US" sz="1100" dirty="0">
                  <a:solidFill>
                    <a:schemeClr val="tx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작업실적</a:t>
              </a:r>
            </a:p>
          </p:txBody>
        </p:sp>
        <p:sp>
          <p:nvSpPr>
            <p:cNvPr id="213" name="직사각형 212">
              <a:extLst>
                <a:ext uri="{FF2B5EF4-FFF2-40B4-BE49-F238E27FC236}">
                  <a16:creationId xmlns:a16="http://schemas.microsoft.com/office/drawing/2014/main" id="{A9062852-0BC1-40E6-9458-1B08DD81CF9A}"/>
                </a:ext>
              </a:extLst>
            </p:cNvPr>
            <p:cNvSpPr/>
            <p:nvPr/>
          </p:nvSpPr>
          <p:spPr>
            <a:xfrm>
              <a:off x="5807616" y="2224558"/>
              <a:ext cx="732745" cy="14647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7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작업실적현황</a:t>
              </a:r>
              <a:endPara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4" name="직사각형 213">
              <a:extLst>
                <a:ext uri="{FF2B5EF4-FFF2-40B4-BE49-F238E27FC236}">
                  <a16:creationId xmlns:a16="http://schemas.microsoft.com/office/drawing/2014/main" id="{CAE45C44-54E5-417D-B013-F6409FD9BAEB}"/>
                </a:ext>
              </a:extLst>
            </p:cNvPr>
            <p:cNvSpPr/>
            <p:nvPr/>
          </p:nvSpPr>
          <p:spPr>
            <a:xfrm>
              <a:off x="5807616" y="2658332"/>
              <a:ext cx="732745" cy="14647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7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비가동이력</a:t>
              </a:r>
              <a:endPara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5" name="직사각형 214">
              <a:extLst>
                <a:ext uri="{FF2B5EF4-FFF2-40B4-BE49-F238E27FC236}">
                  <a16:creationId xmlns:a16="http://schemas.microsoft.com/office/drawing/2014/main" id="{8277B71B-C89D-4B4A-8877-FE5FCAF2963B}"/>
                </a:ext>
              </a:extLst>
            </p:cNvPr>
            <p:cNvSpPr/>
            <p:nvPr/>
          </p:nvSpPr>
          <p:spPr>
            <a:xfrm>
              <a:off x="5807616" y="2875069"/>
              <a:ext cx="732745" cy="147962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7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불량발생이력</a:t>
              </a:r>
              <a:endPara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6" name="직사각형 215">
              <a:extLst>
                <a:ext uri="{FF2B5EF4-FFF2-40B4-BE49-F238E27FC236}">
                  <a16:creationId xmlns:a16="http://schemas.microsoft.com/office/drawing/2014/main" id="{4BF69BD3-C315-49FD-BCEA-46B1A0F7F560}"/>
                </a:ext>
              </a:extLst>
            </p:cNvPr>
            <p:cNvSpPr/>
            <p:nvPr/>
          </p:nvSpPr>
          <p:spPr>
            <a:xfrm>
              <a:off x="5807616" y="2439524"/>
              <a:ext cx="732745" cy="14647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7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작업지시대비실적</a:t>
              </a:r>
              <a:endPara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7" name="직사각형 216">
              <a:extLst>
                <a:ext uri="{FF2B5EF4-FFF2-40B4-BE49-F238E27FC236}">
                  <a16:creationId xmlns:a16="http://schemas.microsoft.com/office/drawing/2014/main" id="{020F8937-7C17-4039-A847-6D3D23BBD219}"/>
                </a:ext>
              </a:extLst>
            </p:cNvPr>
            <p:cNvSpPr/>
            <p:nvPr/>
          </p:nvSpPr>
          <p:spPr>
            <a:xfrm>
              <a:off x="6680312" y="2435549"/>
              <a:ext cx="732745" cy="14647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700" spc="-1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작업자별 작업이력</a:t>
              </a:r>
              <a:endParaRPr lang="ko-KR" altLang="en-US" sz="700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9" name="직사각형 218">
              <a:extLst>
                <a:ext uri="{FF2B5EF4-FFF2-40B4-BE49-F238E27FC236}">
                  <a16:creationId xmlns:a16="http://schemas.microsoft.com/office/drawing/2014/main" id="{A9A4F064-1EB1-427D-8631-70AB0490AD56}"/>
                </a:ext>
              </a:extLst>
            </p:cNvPr>
            <p:cNvSpPr/>
            <p:nvPr/>
          </p:nvSpPr>
          <p:spPr>
            <a:xfrm>
              <a:off x="6680312" y="2658332"/>
              <a:ext cx="732745" cy="14647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7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비가동현황</a:t>
              </a:r>
              <a:endPara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1" name="직사각형 220">
              <a:extLst>
                <a:ext uri="{FF2B5EF4-FFF2-40B4-BE49-F238E27FC236}">
                  <a16:creationId xmlns:a16="http://schemas.microsoft.com/office/drawing/2014/main" id="{DA77C148-F4FB-4BC5-8513-929EEEC0AC04}"/>
                </a:ext>
              </a:extLst>
            </p:cNvPr>
            <p:cNvSpPr/>
            <p:nvPr/>
          </p:nvSpPr>
          <p:spPr>
            <a:xfrm>
              <a:off x="6680312" y="2875069"/>
              <a:ext cx="732745" cy="143644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700" spc="-1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불량발생현황</a:t>
              </a:r>
              <a:endParaRPr lang="ko-KR" altLang="en-US" sz="700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3" name="직사각형 222">
              <a:extLst>
                <a:ext uri="{FF2B5EF4-FFF2-40B4-BE49-F238E27FC236}">
                  <a16:creationId xmlns:a16="http://schemas.microsoft.com/office/drawing/2014/main" id="{30F1C3E2-CE8E-4F42-99FC-A049EA16DB61}"/>
                </a:ext>
              </a:extLst>
            </p:cNvPr>
            <p:cNvSpPr/>
            <p:nvPr/>
          </p:nvSpPr>
          <p:spPr>
            <a:xfrm>
              <a:off x="6680312" y="2223071"/>
              <a:ext cx="732745" cy="147962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7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실시간생산현황</a:t>
              </a:r>
            </a:p>
          </p:txBody>
        </p:sp>
        <p:sp>
          <p:nvSpPr>
            <p:cNvPr id="224" name="직사각형 223">
              <a:extLst>
                <a:ext uri="{FF2B5EF4-FFF2-40B4-BE49-F238E27FC236}">
                  <a16:creationId xmlns:a16="http://schemas.microsoft.com/office/drawing/2014/main" id="{C3B58F2C-909A-4CA2-9781-B2FEC30335E7}"/>
                </a:ext>
              </a:extLst>
            </p:cNvPr>
            <p:cNvSpPr/>
            <p:nvPr/>
          </p:nvSpPr>
          <p:spPr>
            <a:xfrm>
              <a:off x="5807616" y="3102904"/>
              <a:ext cx="732745" cy="147962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700" spc="-1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설비별 작업이력</a:t>
              </a:r>
            </a:p>
          </p:txBody>
        </p:sp>
        <p:sp>
          <p:nvSpPr>
            <p:cNvPr id="225" name="직사각형 224">
              <a:extLst>
                <a:ext uri="{FF2B5EF4-FFF2-40B4-BE49-F238E27FC236}">
                  <a16:creationId xmlns:a16="http://schemas.microsoft.com/office/drawing/2014/main" id="{790A6CAF-DD2C-4991-87FD-E9EE9F45F2CD}"/>
                </a:ext>
              </a:extLst>
            </p:cNvPr>
            <p:cNvSpPr/>
            <p:nvPr/>
          </p:nvSpPr>
          <p:spPr>
            <a:xfrm>
              <a:off x="6680312" y="3102904"/>
              <a:ext cx="732745" cy="143644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700" spc="-1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설비별 실적현황</a:t>
              </a:r>
              <a:endParaRPr lang="ko-KR" altLang="en-US" sz="700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250" name="그룹 249">
            <a:extLst>
              <a:ext uri="{FF2B5EF4-FFF2-40B4-BE49-F238E27FC236}">
                <a16:creationId xmlns:a16="http://schemas.microsoft.com/office/drawing/2014/main" id="{3621FC99-9FF8-4D05-B51C-E95456F8F54F}"/>
              </a:ext>
            </a:extLst>
          </p:cNvPr>
          <p:cNvGrpSpPr/>
          <p:nvPr/>
        </p:nvGrpSpPr>
        <p:grpSpPr>
          <a:xfrm>
            <a:off x="342062" y="1991538"/>
            <a:ext cx="1273396" cy="4049871"/>
            <a:chOff x="342062" y="1991538"/>
            <a:chExt cx="1273396" cy="4049871"/>
          </a:xfrm>
        </p:grpSpPr>
        <p:sp>
          <p:nvSpPr>
            <p:cNvPr id="261" name="직사각형 260">
              <a:extLst>
                <a:ext uri="{FF2B5EF4-FFF2-40B4-BE49-F238E27FC236}">
                  <a16:creationId xmlns:a16="http://schemas.microsoft.com/office/drawing/2014/main" id="{DA4327D8-DF31-4901-BA72-49DFBE5B4823}"/>
                </a:ext>
              </a:extLst>
            </p:cNvPr>
            <p:cNvSpPr/>
            <p:nvPr/>
          </p:nvSpPr>
          <p:spPr>
            <a:xfrm>
              <a:off x="342062" y="1991538"/>
              <a:ext cx="1273396" cy="4049871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36000" tIns="36000" rIns="0" bIns="0" rtlCol="0" anchor="t"/>
            <a:lstStyle/>
            <a:p>
              <a:r>
                <a:rPr lang="en-US" altLang="ko-KR" sz="1100" b="1" dirty="0">
                  <a:solidFill>
                    <a:schemeClr val="accent6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ERP</a:t>
              </a:r>
              <a:endPara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5" name="직사각형 264">
              <a:extLst>
                <a:ext uri="{FF2B5EF4-FFF2-40B4-BE49-F238E27FC236}">
                  <a16:creationId xmlns:a16="http://schemas.microsoft.com/office/drawing/2014/main" id="{CBEE1FA4-D029-4A51-AE48-0BBD3FD09943}"/>
                </a:ext>
              </a:extLst>
            </p:cNvPr>
            <p:cNvSpPr/>
            <p:nvPr/>
          </p:nvSpPr>
          <p:spPr>
            <a:xfrm>
              <a:off x="419406" y="2834117"/>
              <a:ext cx="518575" cy="146475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7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MPS</a:t>
              </a:r>
              <a:endPara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7" name="직사각형 266">
              <a:extLst>
                <a:ext uri="{FF2B5EF4-FFF2-40B4-BE49-F238E27FC236}">
                  <a16:creationId xmlns:a16="http://schemas.microsoft.com/office/drawing/2014/main" id="{C3B379CC-07CE-4F61-AD34-76EF32533A6A}"/>
                </a:ext>
              </a:extLst>
            </p:cNvPr>
            <p:cNvSpPr/>
            <p:nvPr/>
          </p:nvSpPr>
          <p:spPr>
            <a:xfrm>
              <a:off x="419406" y="3170206"/>
              <a:ext cx="518575" cy="146475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7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MRP</a:t>
              </a:r>
              <a:endPara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8" name="직사각형 267">
              <a:extLst>
                <a:ext uri="{FF2B5EF4-FFF2-40B4-BE49-F238E27FC236}">
                  <a16:creationId xmlns:a16="http://schemas.microsoft.com/office/drawing/2014/main" id="{EF92201B-6C0F-40EF-AB58-7BDED00D0D21}"/>
                </a:ext>
              </a:extLst>
            </p:cNvPr>
            <p:cNvSpPr/>
            <p:nvPr/>
          </p:nvSpPr>
          <p:spPr>
            <a:xfrm>
              <a:off x="419406" y="3842383"/>
              <a:ext cx="518575" cy="146475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700" spc="-100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제조오더생성</a:t>
              </a:r>
              <a:endParaRPr lang="ko-KR" altLang="en-US" sz="700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9" name="직사각형 268">
              <a:extLst>
                <a:ext uri="{FF2B5EF4-FFF2-40B4-BE49-F238E27FC236}">
                  <a16:creationId xmlns:a16="http://schemas.microsoft.com/office/drawing/2014/main" id="{2FCB5002-5C5A-4419-B01F-4A36DA976712}"/>
                </a:ext>
              </a:extLst>
            </p:cNvPr>
            <p:cNvSpPr/>
            <p:nvPr/>
          </p:nvSpPr>
          <p:spPr>
            <a:xfrm>
              <a:off x="419406" y="4178472"/>
              <a:ext cx="518575" cy="146475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7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제조 지시</a:t>
              </a:r>
              <a:endPara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0" name="직사각형 269">
              <a:extLst>
                <a:ext uri="{FF2B5EF4-FFF2-40B4-BE49-F238E27FC236}">
                  <a16:creationId xmlns:a16="http://schemas.microsoft.com/office/drawing/2014/main" id="{38667F4B-CA4D-4002-8D86-82443D720C93}"/>
                </a:ext>
              </a:extLst>
            </p:cNvPr>
            <p:cNvSpPr/>
            <p:nvPr/>
          </p:nvSpPr>
          <p:spPr>
            <a:xfrm>
              <a:off x="419406" y="4514561"/>
              <a:ext cx="518575" cy="146475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7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제조 완료</a:t>
              </a:r>
              <a:endPara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3" name="직사각형 272">
              <a:extLst>
                <a:ext uri="{FF2B5EF4-FFF2-40B4-BE49-F238E27FC236}">
                  <a16:creationId xmlns:a16="http://schemas.microsoft.com/office/drawing/2014/main" id="{D032D78A-197C-4A31-8365-40BB3B710EC2}"/>
                </a:ext>
              </a:extLst>
            </p:cNvPr>
            <p:cNvSpPr/>
            <p:nvPr/>
          </p:nvSpPr>
          <p:spPr>
            <a:xfrm>
              <a:off x="419406" y="4850649"/>
              <a:ext cx="518575" cy="146475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7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제조 마감</a:t>
              </a:r>
              <a:endPara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276" name="직선 화살표 연결선 275">
              <a:extLst>
                <a:ext uri="{FF2B5EF4-FFF2-40B4-BE49-F238E27FC236}">
                  <a16:creationId xmlns:a16="http://schemas.microsoft.com/office/drawing/2014/main" id="{EA22D785-FCEE-48EB-B1B4-A2C137E5104A}"/>
                </a:ext>
              </a:extLst>
            </p:cNvPr>
            <p:cNvCxnSpPr>
              <a:stCxn id="269" idx="2"/>
              <a:endCxn id="270" idx="0"/>
            </p:cNvCxnSpPr>
            <p:nvPr/>
          </p:nvCxnSpPr>
          <p:spPr>
            <a:xfrm>
              <a:off x="678693" y="4324947"/>
              <a:ext cx="0" cy="189614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78" name="직선 화살표 연결선 277">
              <a:extLst>
                <a:ext uri="{FF2B5EF4-FFF2-40B4-BE49-F238E27FC236}">
                  <a16:creationId xmlns:a16="http://schemas.microsoft.com/office/drawing/2014/main" id="{65DB5C87-78C5-4566-9D3E-2EAA25C970EB}"/>
                </a:ext>
              </a:extLst>
            </p:cNvPr>
            <p:cNvCxnSpPr>
              <a:cxnSpLocks/>
              <a:stCxn id="270" idx="2"/>
              <a:endCxn id="273" idx="0"/>
            </p:cNvCxnSpPr>
            <p:nvPr/>
          </p:nvCxnSpPr>
          <p:spPr>
            <a:xfrm>
              <a:off x="678693" y="4661036"/>
              <a:ext cx="0" cy="189614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79" name="직선 화살표 연결선 278">
              <a:extLst>
                <a:ext uri="{FF2B5EF4-FFF2-40B4-BE49-F238E27FC236}">
                  <a16:creationId xmlns:a16="http://schemas.microsoft.com/office/drawing/2014/main" id="{44600C7C-1FA4-496E-9374-BFBF9A960625}"/>
                </a:ext>
              </a:extLst>
            </p:cNvPr>
            <p:cNvCxnSpPr>
              <a:cxnSpLocks/>
              <a:stCxn id="268" idx="2"/>
              <a:endCxn id="269" idx="0"/>
            </p:cNvCxnSpPr>
            <p:nvPr/>
          </p:nvCxnSpPr>
          <p:spPr>
            <a:xfrm>
              <a:off x="678693" y="3988858"/>
              <a:ext cx="0" cy="189614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80" name="직선 화살표 연결선 279">
              <a:extLst>
                <a:ext uri="{FF2B5EF4-FFF2-40B4-BE49-F238E27FC236}">
                  <a16:creationId xmlns:a16="http://schemas.microsoft.com/office/drawing/2014/main" id="{5CFCA1BD-A0F9-41E8-BC1F-9E24BB84E723}"/>
                </a:ext>
              </a:extLst>
            </p:cNvPr>
            <p:cNvCxnSpPr>
              <a:cxnSpLocks/>
              <a:stCxn id="267" idx="2"/>
              <a:endCxn id="268" idx="0"/>
            </p:cNvCxnSpPr>
            <p:nvPr/>
          </p:nvCxnSpPr>
          <p:spPr>
            <a:xfrm>
              <a:off x="678693" y="3316681"/>
              <a:ext cx="0" cy="525702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81" name="직선 화살표 연결선 280">
              <a:extLst>
                <a:ext uri="{FF2B5EF4-FFF2-40B4-BE49-F238E27FC236}">
                  <a16:creationId xmlns:a16="http://schemas.microsoft.com/office/drawing/2014/main" id="{F2852300-22F8-4746-A864-72F5612DD49A}"/>
                </a:ext>
              </a:extLst>
            </p:cNvPr>
            <p:cNvCxnSpPr>
              <a:cxnSpLocks/>
              <a:stCxn id="265" idx="2"/>
              <a:endCxn id="267" idx="0"/>
            </p:cNvCxnSpPr>
            <p:nvPr/>
          </p:nvCxnSpPr>
          <p:spPr>
            <a:xfrm>
              <a:off x="678693" y="2980592"/>
              <a:ext cx="0" cy="189614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282" name="직사각형 281">
              <a:extLst>
                <a:ext uri="{FF2B5EF4-FFF2-40B4-BE49-F238E27FC236}">
                  <a16:creationId xmlns:a16="http://schemas.microsoft.com/office/drawing/2014/main" id="{48EBC728-BE2B-471E-9BCB-22B95331BE48}"/>
                </a:ext>
              </a:extLst>
            </p:cNvPr>
            <p:cNvSpPr/>
            <p:nvPr/>
          </p:nvSpPr>
          <p:spPr>
            <a:xfrm>
              <a:off x="946621" y="3506295"/>
              <a:ext cx="518575" cy="146475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7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자재 발주</a:t>
              </a:r>
            </a:p>
          </p:txBody>
        </p:sp>
        <p:cxnSp>
          <p:nvCxnSpPr>
            <p:cNvPr id="283" name="직선 화살표 연결선 274">
              <a:extLst>
                <a:ext uri="{FF2B5EF4-FFF2-40B4-BE49-F238E27FC236}">
                  <a16:creationId xmlns:a16="http://schemas.microsoft.com/office/drawing/2014/main" id="{46663153-3967-467D-805D-BF9625A6B648}"/>
                </a:ext>
              </a:extLst>
            </p:cNvPr>
            <p:cNvCxnSpPr>
              <a:cxnSpLocks/>
              <a:stCxn id="267" idx="3"/>
              <a:endCxn id="282" idx="0"/>
            </p:cNvCxnSpPr>
            <p:nvPr/>
          </p:nvCxnSpPr>
          <p:spPr>
            <a:xfrm>
              <a:off x="937980" y="3243444"/>
              <a:ext cx="267928" cy="262851"/>
            </a:xfrm>
            <a:prstGeom prst="bentConnector2">
              <a:avLst/>
            </a:prstGeom>
            <a:ln w="19050"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284" name="직사각형 283">
              <a:extLst>
                <a:ext uri="{FF2B5EF4-FFF2-40B4-BE49-F238E27FC236}">
                  <a16:creationId xmlns:a16="http://schemas.microsoft.com/office/drawing/2014/main" id="{9122868E-56DA-4E47-BD01-595F0E67FC43}"/>
                </a:ext>
              </a:extLst>
            </p:cNvPr>
            <p:cNvSpPr/>
            <p:nvPr/>
          </p:nvSpPr>
          <p:spPr>
            <a:xfrm>
              <a:off x="419406" y="5858913"/>
              <a:ext cx="518575" cy="146475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7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제조 원가</a:t>
              </a:r>
            </a:p>
          </p:txBody>
        </p:sp>
        <p:sp>
          <p:nvSpPr>
            <p:cNvPr id="285" name="직사각형 284">
              <a:extLst>
                <a:ext uri="{FF2B5EF4-FFF2-40B4-BE49-F238E27FC236}">
                  <a16:creationId xmlns:a16="http://schemas.microsoft.com/office/drawing/2014/main" id="{41FDB1B3-E380-4F3E-923D-B34367DB8C30}"/>
                </a:ext>
              </a:extLst>
            </p:cNvPr>
            <p:cNvSpPr/>
            <p:nvPr/>
          </p:nvSpPr>
          <p:spPr>
            <a:xfrm>
              <a:off x="419406" y="5186738"/>
              <a:ext cx="518575" cy="146475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7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재고 관리</a:t>
              </a:r>
            </a:p>
          </p:txBody>
        </p:sp>
        <p:sp>
          <p:nvSpPr>
            <p:cNvPr id="286" name="직사각형 285">
              <a:extLst>
                <a:ext uri="{FF2B5EF4-FFF2-40B4-BE49-F238E27FC236}">
                  <a16:creationId xmlns:a16="http://schemas.microsoft.com/office/drawing/2014/main" id="{03DD2AA4-98F5-4993-AF15-A666C7BEC756}"/>
                </a:ext>
              </a:extLst>
            </p:cNvPr>
            <p:cNvSpPr/>
            <p:nvPr/>
          </p:nvSpPr>
          <p:spPr>
            <a:xfrm>
              <a:off x="946621" y="5522827"/>
              <a:ext cx="518575" cy="146475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7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출하 지시</a:t>
              </a:r>
            </a:p>
          </p:txBody>
        </p:sp>
        <p:cxnSp>
          <p:nvCxnSpPr>
            <p:cNvPr id="287" name="직선 화살표 연결선 347">
              <a:extLst>
                <a:ext uri="{FF2B5EF4-FFF2-40B4-BE49-F238E27FC236}">
                  <a16:creationId xmlns:a16="http://schemas.microsoft.com/office/drawing/2014/main" id="{B800A97F-3D78-4466-9486-AEA1E2D71EA0}"/>
                </a:ext>
              </a:extLst>
            </p:cNvPr>
            <p:cNvCxnSpPr>
              <a:cxnSpLocks/>
              <a:stCxn id="285" idx="3"/>
              <a:endCxn id="286" idx="0"/>
            </p:cNvCxnSpPr>
            <p:nvPr/>
          </p:nvCxnSpPr>
          <p:spPr>
            <a:xfrm>
              <a:off x="937980" y="5259976"/>
              <a:ext cx="267928" cy="262851"/>
            </a:xfrm>
            <a:prstGeom prst="bentConnector2">
              <a:avLst/>
            </a:prstGeom>
            <a:ln w="19050"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grpSp>
          <p:nvGrpSpPr>
            <p:cNvPr id="288" name="그룹 287">
              <a:extLst>
                <a:ext uri="{FF2B5EF4-FFF2-40B4-BE49-F238E27FC236}">
                  <a16:creationId xmlns:a16="http://schemas.microsoft.com/office/drawing/2014/main" id="{D66B5F7C-D678-4383-951A-560A5178D3B7}"/>
                </a:ext>
              </a:extLst>
            </p:cNvPr>
            <p:cNvGrpSpPr/>
            <p:nvPr/>
          </p:nvGrpSpPr>
          <p:grpSpPr>
            <a:xfrm>
              <a:off x="384059" y="2197987"/>
              <a:ext cx="1173610" cy="535512"/>
              <a:chOff x="384059" y="2197987"/>
              <a:chExt cx="1173610" cy="535512"/>
            </a:xfrm>
          </p:grpSpPr>
          <p:sp>
            <p:nvSpPr>
              <p:cNvPr id="290" name="직사각형 289">
                <a:extLst>
                  <a:ext uri="{FF2B5EF4-FFF2-40B4-BE49-F238E27FC236}">
                    <a16:creationId xmlns:a16="http://schemas.microsoft.com/office/drawing/2014/main" id="{6E60FFD1-A521-4525-95A6-1EF02AFBF711}"/>
                  </a:ext>
                </a:extLst>
              </p:cNvPr>
              <p:cNvSpPr/>
              <p:nvPr/>
            </p:nvSpPr>
            <p:spPr>
              <a:xfrm>
                <a:off x="420499" y="2363396"/>
                <a:ext cx="518575" cy="146475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ko-KR" altLang="en-US" sz="7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공통코드</a:t>
                </a:r>
              </a:p>
            </p:txBody>
          </p:sp>
          <p:sp>
            <p:nvSpPr>
              <p:cNvPr id="291" name="직사각형 290">
                <a:extLst>
                  <a:ext uri="{FF2B5EF4-FFF2-40B4-BE49-F238E27FC236}">
                    <a16:creationId xmlns:a16="http://schemas.microsoft.com/office/drawing/2014/main" id="{523A8A15-5BF8-49CD-B3FF-85A001B5050C}"/>
                  </a:ext>
                </a:extLst>
              </p:cNvPr>
              <p:cNvSpPr/>
              <p:nvPr/>
            </p:nvSpPr>
            <p:spPr>
              <a:xfrm>
                <a:off x="420499" y="2539585"/>
                <a:ext cx="518575" cy="146475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ko-KR" altLang="en-US" sz="7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사용자</a:t>
                </a:r>
              </a:p>
            </p:txBody>
          </p:sp>
          <p:sp>
            <p:nvSpPr>
              <p:cNvPr id="292" name="직사각형 291">
                <a:extLst>
                  <a:ext uri="{FF2B5EF4-FFF2-40B4-BE49-F238E27FC236}">
                    <a16:creationId xmlns:a16="http://schemas.microsoft.com/office/drawing/2014/main" id="{1B92B629-A797-4880-9DAE-3A68B9000782}"/>
                  </a:ext>
                </a:extLst>
              </p:cNvPr>
              <p:cNvSpPr/>
              <p:nvPr/>
            </p:nvSpPr>
            <p:spPr>
              <a:xfrm>
                <a:off x="972316" y="2539585"/>
                <a:ext cx="518575" cy="146475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ko-KR" sz="7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BOM</a:t>
                </a:r>
                <a:endParaRPr lang="ko-KR" altLang="en-US" sz="700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93" name="직사각형 292">
                <a:extLst>
                  <a:ext uri="{FF2B5EF4-FFF2-40B4-BE49-F238E27FC236}">
                    <a16:creationId xmlns:a16="http://schemas.microsoft.com/office/drawing/2014/main" id="{B714EF4B-BC8F-4679-A1D6-A3BC33FF1C2D}"/>
                  </a:ext>
                </a:extLst>
              </p:cNvPr>
              <p:cNvSpPr/>
              <p:nvPr/>
            </p:nvSpPr>
            <p:spPr>
              <a:xfrm>
                <a:off x="972316" y="2363396"/>
                <a:ext cx="518575" cy="146475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ko-KR" altLang="en-US" sz="7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품목 정보</a:t>
                </a:r>
              </a:p>
            </p:txBody>
          </p:sp>
          <p:sp>
            <p:nvSpPr>
              <p:cNvPr id="296" name="직사각형 295">
                <a:extLst>
                  <a:ext uri="{FF2B5EF4-FFF2-40B4-BE49-F238E27FC236}">
                    <a16:creationId xmlns:a16="http://schemas.microsoft.com/office/drawing/2014/main" id="{D7170468-EE79-4FC3-B227-4D152DAF7658}"/>
                  </a:ext>
                </a:extLst>
              </p:cNvPr>
              <p:cNvSpPr/>
              <p:nvPr/>
            </p:nvSpPr>
            <p:spPr>
              <a:xfrm>
                <a:off x="384059" y="2197987"/>
                <a:ext cx="1173610" cy="535512"/>
              </a:xfrm>
              <a:prstGeom prst="rect">
                <a:avLst/>
              </a:prstGeom>
              <a:noFill/>
              <a:ln w="127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18000" rIns="0" bIns="0" rtlCol="0" anchor="t"/>
              <a:lstStyle/>
              <a:p>
                <a:pPr algn="ctr"/>
                <a:r>
                  <a:rPr lang="ko-KR" altLang="en-US" sz="800" dirty="0">
                    <a:solidFill>
                      <a:schemeClr val="accent6">
                        <a:lumMod val="50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기준정보</a:t>
                </a:r>
              </a:p>
            </p:txBody>
          </p:sp>
        </p:grpSp>
      </p:grpSp>
      <p:grpSp>
        <p:nvGrpSpPr>
          <p:cNvPr id="297" name="그룹 296">
            <a:extLst>
              <a:ext uri="{FF2B5EF4-FFF2-40B4-BE49-F238E27FC236}">
                <a16:creationId xmlns:a16="http://schemas.microsoft.com/office/drawing/2014/main" id="{4224D4D9-26C5-47DC-BE9D-37525F6F67B7}"/>
              </a:ext>
            </a:extLst>
          </p:cNvPr>
          <p:cNvGrpSpPr/>
          <p:nvPr/>
        </p:nvGrpSpPr>
        <p:grpSpPr>
          <a:xfrm>
            <a:off x="970863" y="1991538"/>
            <a:ext cx="3609549" cy="1318276"/>
            <a:chOff x="970863" y="1991538"/>
            <a:chExt cx="3609549" cy="1318276"/>
          </a:xfrm>
        </p:grpSpPr>
        <p:sp>
          <p:nvSpPr>
            <p:cNvPr id="298" name="직사각형 297">
              <a:extLst>
                <a:ext uri="{FF2B5EF4-FFF2-40B4-BE49-F238E27FC236}">
                  <a16:creationId xmlns:a16="http://schemas.microsoft.com/office/drawing/2014/main" id="{1B4B8D12-1BB5-4183-85E6-1A02B98A8044}"/>
                </a:ext>
              </a:extLst>
            </p:cNvPr>
            <p:cNvSpPr/>
            <p:nvPr/>
          </p:nvSpPr>
          <p:spPr>
            <a:xfrm>
              <a:off x="1802220" y="1991538"/>
              <a:ext cx="1728583" cy="1318276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36000" tIns="36000" rIns="0" bIns="0" rtlCol="0" anchor="t"/>
            <a:lstStyle/>
            <a:p>
              <a:r>
                <a:rPr lang="ko-KR" altLang="en-US" sz="1100" b="1" dirty="0">
                  <a:solidFill>
                    <a:schemeClr val="accent6">
                      <a:lumMod val="50000"/>
                    </a:schemeClr>
                  </a:solidFill>
                  <a:ea typeface="맑은 고딕" panose="020B0503020000020004" pitchFamily="50" charset="-127"/>
                </a:rPr>
                <a:t>자재창고관리</a:t>
              </a:r>
            </a:p>
          </p:txBody>
        </p:sp>
        <p:sp>
          <p:nvSpPr>
            <p:cNvPr id="299" name="직사각형 298">
              <a:extLst>
                <a:ext uri="{FF2B5EF4-FFF2-40B4-BE49-F238E27FC236}">
                  <a16:creationId xmlns:a16="http://schemas.microsoft.com/office/drawing/2014/main" id="{0E9EDE40-C6EF-4496-891B-162C170BD58F}"/>
                </a:ext>
              </a:extLst>
            </p:cNvPr>
            <p:cNvSpPr/>
            <p:nvPr/>
          </p:nvSpPr>
          <p:spPr>
            <a:xfrm>
              <a:off x="1855866" y="2224558"/>
              <a:ext cx="518575" cy="146475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700" dirty="0">
                  <a:ea typeface="맑은 고딕" panose="020B0503020000020004" pitchFamily="50" charset="-127"/>
                </a:rPr>
                <a:t>자재 입고</a:t>
              </a:r>
            </a:p>
          </p:txBody>
        </p:sp>
        <p:sp>
          <p:nvSpPr>
            <p:cNvPr id="300" name="직사각형 299">
              <a:extLst>
                <a:ext uri="{FF2B5EF4-FFF2-40B4-BE49-F238E27FC236}">
                  <a16:creationId xmlns:a16="http://schemas.microsoft.com/office/drawing/2014/main" id="{97F35563-590B-4F14-8951-EEA4C8248784}"/>
                </a:ext>
              </a:extLst>
            </p:cNvPr>
            <p:cNvSpPr/>
            <p:nvPr/>
          </p:nvSpPr>
          <p:spPr>
            <a:xfrm>
              <a:off x="1855866" y="2564904"/>
              <a:ext cx="518575" cy="146475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700" dirty="0">
                  <a:ea typeface="맑은 고딕" panose="020B0503020000020004" pitchFamily="50" charset="-127"/>
                </a:rPr>
                <a:t>자재 재고</a:t>
              </a:r>
            </a:p>
          </p:txBody>
        </p:sp>
        <p:sp>
          <p:nvSpPr>
            <p:cNvPr id="301" name="직사각형 300">
              <a:extLst>
                <a:ext uri="{FF2B5EF4-FFF2-40B4-BE49-F238E27FC236}">
                  <a16:creationId xmlns:a16="http://schemas.microsoft.com/office/drawing/2014/main" id="{0F561A78-7FE5-4C65-BF89-C154726329D0}"/>
                </a:ext>
              </a:extLst>
            </p:cNvPr>
            <p:cNvSpPr/>
            <p:nvPr/>
          </p:nvSpPr>
          <p:spPr>
            <a:xfrm>
              <a:off x="1855866" y="3082021"/>
              <a:ext cx="518575" cy="146475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700" dirty="0">
                  <a:ea typeface="맑은 고딕" panose="020B0503020000020004" pitchFamily="50" charset="-127"/>
                </a:rPr>
                <a:t>자재 출고</a:t>
              </a:r>
            </a:p>
          </p:txBody>
        </p:sp>
        <p:sp>
          <p:nvSpPr>
            <p:cNvPr id="302" name="직사각형 301">
              <a:extLst>
                <a:ext uri="{FF2B5EF4-FFF2-40B4-BE49-F238E27FC236}">
                  <a16:creationId xmlns:a16="http://schemas.microsoft.com/office/drawing/2014/main" id="{75FAFA45-0EFE-4B72-B277-8D8D352AE9B0}"/>
                </a:ext>
              </a:extLst>
            </p:cNvPr>
            <p:cNvSpPr/>
            <p:nvPr/>
          </p:nvSpPr>
          <p:spPr>
            <a:xfrm>
              <a:off x="2791966" y="2708920"/>
              <a:ext cx="518575" cy="146475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700" dirty="0">
                  <a:ea typeface="맑은 고딕" panose="020B0503020000020004" pitchFamily="50" charset="-127"/>
                </a:rPr>
                <a:t>재고 이동</a:t>
              </a:r>
            </a:p>
          </p:txBody>
        </p:sp>
        <p:sp>
          <p:nvSpPr>
            <p:cNvPr id="303" name="직사각형 302">
              <a:extLst>
                <a:ext uri="{FF2B5EF4-FFF2-40B4-BE49-F238E27FC236}">
                  <a16:creationId xmlns:a16="http://schemas.microsoft.com/office/drawing/2014/main" id="{D75FA9DC-6FB7-471F-B737-10A9506B0B27}"/>
                </a:ext>
              </a:extLst>
            </p:cNvPr>
            <p:cNvSpPr/>
            <p:nvPr/>
          </p:nvSpPr>
          <p:spPr>
            <a:xfrm>
              <a:off x="2791966" y="2922052"/>
              <a:ext cx="518575" cy="146475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700" dirty="0">
                  <a:ea typeface="맑은 고딕" panose="020B0503020000020004" pitchFamily="50" charset="-127"/>
                </a:rPr>
                <a:t>재고 실사</a:t>
              </a:r>
            </a:p>
          </p:txBody>
        </p:sp>
        <p:cxnSp>
          <p:nvCxnSpPr>
            <p:cNvPr id="305" name="직선 화살표 연결선 291">
              <a:extLst>
                <a:ext uri="{FF2B5EF4-FFF2-40B4-BE49-F238E27FC236}">
                  <a16:creationId xmlns:a16="http://schemas.microsoft.com/office/drawing/2014/main" id="{7A28DA5B-E215-4666-804F-FEA8D5EAE0C5}"/>
                </a:ext>
              </a:extLst>
            </p:cNvPr>
            <p:cNvCxnSpPr>
              <a:cxnSpLocks/>
              <a:endCxn id="302" idx="1"/>
            </p:cNvCxnSpPr>
            <p:nvPr/>
          </p:nvCxnSpPr>
          <p:spPr>
            <a:xfrm rot="16200000" flipH="1">
              <a:off x="2439655" y="2429846"/>
              <a:ext cx="27811" cy="676812"/>
            </a:xfrm>
            <a:prstGeom prst="bentConnector2">
              <a:avLst/>
            </a:prstGeom>
            <a:ln w="19050"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06" name="직선 화살표 연결선 291">
              <a:extLst>
                <a:ext uri="{FF2B5EF4-FFF2-40B4-BE49-F238E27FC236}">
                  <a16:creationId xmlns:a16="http://schemas.microsoft.com/office/drawing/2014/main" id="{B8075423-2421-411C-B3F3-00FFA108A104}"/>
                </a:ext>
              </a:extLst>
            </p:cNvPr>
            <p:cNvCxnSpPr>
              <a:cxnSpLocks/>
              <a:endCxn id="303" idx="1"/>
            </p:cNvCxnSpPr>
            <p:nvPr/>
          </p:nvCxnSpPr>
          <p:spPr>
            <a:xfrm rot="16200000" flipH="1">
              <a:off x="2333089" y="2536412"/>
              <a:ext cx="240943" cy="676812"/>
            </a:xfrm>
            <a:prstGeom prst="bentConnector2">
              <a:avLst/>
            </a:prstGeom>
            <a:ln w="19050"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07" name="직선 화살표 연결선 277">
              <a:extLst>
                <a:ext uri="{FF2B5EF4-FFF2-40B4-BE49-F238E27FC236}">
                  <a16:creationId xmlns:a16="http://schemas.microsoft.com/office/drawing/2014/main" id="{4C419E6E-EDE7-4E77-A52C-48A8C79DA023}"/>
                </a:ext>
              </a:extLst>
            </p:cNvPr>
            <p:cNvCxnSpPr>
              <a:cxnSpLocks/>
              <a:stCxn id="296" idx="0"/>
              <a:endCxn id="339" idx="0"/>
            </p:cNvCxnSpPr>
            <p:nvPr/>
          </p:nvCxnSpPr>
          <p:spPr>
            <a:xfrm rot="5400000" flipH="1" flipV="1">
              <a:off x="2673628" y="291203"/>
              <a:ext cx="204020" cy="3609549"/>
            </a:xfrm>
            <a:prstGeom prst="bentConnector3">
              <a:avLst>
                <a:gd name="adj1" fmla="val 156094"/>
              </a:avLst>
            </a:prstGeom>
            <a:ln w="19050"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cxnSp>
        <p:nvCxnSpPr>
          <p:cNvPr id="308" name="직선 화살표 연결선 277">
            <a:extLst>
              <a:ext uri="{FF2B5EF4-FFF2-40B4-BE49-F238E27FC236}">
                <a16:creationId xmlns:a16="http://schemas.microsoft.com/office/drawing/2014/main" id="{6F2F4048-7363-47DA-8E24-6BAA717D7C46}"/>
              </a:ext>
            </a:extLst>
          </p:cNvPr>
          <p:cNvCxnSpPr>
            <a:cxnSpLocks/>
            <a:stCxn id="269" idx="3"/>
            <a:endCxn id="204" idx="1"/>
          </p:cNvCxnSpPr>
          <p:nvPr/>
        </p:nvCxnSpPr>
        <p:spPr>
          <a:xfrm flipV="1">
            <a:off x="937981" y="3943002"/>
            <a:ext cx="916139" cy="308708"/>
          </a:xfrm>
          <a:prstGeom prst="bent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09" name="연결선: 꺾임 278">
            <a:extLst>
              <a:ext uri="{FF2B5EF4-FFF2-40B4-BE49-F238E27FC236}">
                <a16:creationId xmlns:a16="http://schemas.microsoft.com/office/drawing/2014/main" id="{5BA5D067-0984-48F1-AA4D-F8CF8BB04779}"/>
              </a:ext>
            </a:extLst>
          </p:cNvPr>
          <p:cNvCxnSpPr>
            <a:cxnSpLocks/>
            <a:stCxn id="352" idx="2"/>
            <a:endCxn id="353" idx="0"/>
          </p:cNvCxnSpPr>
          <p:nvPr/>
        </p:nvCxnSpPr>
        <p:spPr>
          <a:xfrm>
            <a:off x="4590825" y="3994595"/>
            <a:ext cx="0" cy="82163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0" name="직선 화살표 연결선 309">
            <a:extLst>
              <a:ext uri="{FF2B5EF4-FFF2-40B4-BE49-F238E27FC236}">
                <a16:creationId xmlns:a16="http://schemas.microsoft.com/office/drawing/2014/main" id="{26BCD913-8779-46BD-ACD1-0053993F6D59}"/>
              </a:ext>
            </a:extLst>
          </p:cNvPr>
          <p:cNvCxnSpPr>
            <a:cxnSpLocks/>
            <a:stCxn id="299" idx="2"/>
            <a:endCxn id="300" idx="0"/>
          </p:cNvCxnSpPr>
          <p:nvPr/>
        </p:nvCxnSpPr>
        <p:spPr>
          <a:xfrm>
            <a:off x="2115154" y="2371033"/>
            <a:ext cx="0" cy="19387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11" name="직선 화살표 연결선 310">
            <a:extLst>
              <a:ext uri="{FF2B5EF4-FFF2-40B4-BE49-F238E27FC236}">
                <a16:creationId xmlns:a16="http://schemas.microsoft.com/office/drawing/2014/main" id="{EB5B5C8B-F932-48E5-91EB-711E8890912E}"/>
              </a:ext>
            </a:extLst>
          </p:cNvPr>
          <p:cNvCxnSpPr>
            <a:cxnSpLocks/>
            <a:stCxn id="300" idx="2"/>
            <a:endCxn id="301" idx="0"/>
          </p:cNvCxnSpPr>
          <p:nvPr/>
        </p:nvCxnSpPr>
        <p:spPr>
          <a:xfrm>
            <a:off x="2115154" y="2711379"/>
            <a:ext cx="0" cy="3706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12" name="직선 화살표 연결선 311">
            <a:extLst>
              <a:ext uri="{FF2B5EF4-FFF2-40B4-BE49-F238E27FC236}">
                <a16:creationId xmlns:a16="http://schemas.microsoft.com/office/drawing/2014/main" id="{A8642FAF-3208-4340-8B13-9F895CA3EA55}"/>
              </a:ext>
            </a:extLst>
          </p:cNvPr>
          <p:cNvCxnSpPr>
            <a:cxnSpLocks/>
            <a:stCxn id="183" idx="2"/>
            <a:endCxn id="185" idx="0"/>
          </p:cNvCxnSpPr>
          <p:nvPr/>
        </p:nvCxnSpPr>
        <p:spPr>
          <a:xfrm>
            <a:off x="8051854" y="5387865"/>
            <a:ext cx="0" cy="45521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13" name="직선 화살표 연결선 277">
            <a:extLst>
              <a:ext uri="{FF2B5EF4-FFF2-40B4-BE49-F238E27FC236}">
                <a16:creationId xmlns:a16="http://schemas.microsoft.com/office/drawing/2014/main" id="{507A756D-4504-4F1A-9F38-F99015BAF51C}"/>
              </a:ext>
            </a:extLst>
          </p:cNvPr>
          <p:cNvCxnSpPr>
            <a:cxnSpLocks/>
            <a:stCxn id="282" idx="3"/>
            <a:endCxn id="299" idx="1"/>
          </p:cNvCxnSpPr>
          <p:nvPr/>
        </p:nvCxnSpPr>
        <p:spPr>
          <a:xfrm flipV="1">
            <a:off x="1465196" y="2297796"/>
            <a:ext cx="390670" cy="1281737"/>
          </a:xfrm>
          <a:prstGeom prst="bent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14" name="연결선: 꺾임 303">
            <a:extLst>
              <a:ext uri="{FF2B5EF4-FFF2-40B4-BE49-F238E27FC236}">
                <a16:creationId xmlns:a16="http://schemas.microsoft.com/office/drawing/2014/main" id="{C7479B8B-2156-40F7-BBE3-CA2E195DCDF0}"/>
              </a:ext>
            </a:extLst>
          </p:cNvPr>
          <p:cNvCxnSpPr>
            <a:cxnSpLocks/>
            <a:stCxn id="227" idx="1"/>
            <a:endCxn id="331" idx="3"/>
          </p:cNvCxnSpPr>
          <p:nvPr/>
        </p:nvCxnSpPr>
        <p:spPr>
          <a:xfrm rot="10800000" flipV="1">
            <a:off x="7328470" y="2939773"/>
            <a:ext cx="409946" cy="2823016"/>
          </a:xfrm>
          <a:prstGeom prst="bentConnector3">
            <a:avLst>
              <a:gd name="adj1" fmla="val 50000"/>
            </a:avLst>
          </a:prstGeom>
          <a:ln w="190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6" name="연결선: 꺾임 303">
            <a:extLst>
              <a:ext uri="{FF2B5EF4-FFF2-40B4-BE49-F238E27FC236}">
                <a16:creationId xmlns:a16="http://schemas.microsoft.com/office/drawing/2014/main" id="{A4A6B9C2-37F9-437A-ABD2-2C595E8A8131}"/>
              </a:ext>
            </a:extLst>
          </p:cNvPr>
          <p:cNvCxnSpPr>
            <a:cxnSpLocks/>
            <a:stCxn id="351" idx="0"/>
            <a:endCxn id="212" idx="2"/>
          </p:cNvCxnSpPr>
          <p:nvPr/>
        </p:nvCxnSpPr>
        <p:spPr>
          <a:xfrm rot="5400000" flipH="1" flipV="1">
            <a:off x="5892785" y="2951652"/>
            <a:ext cx="213905" cy="930231"/>
          </a:xfrm>
          <a:prstGeom prst="bentConnector3">
            <a:avLst>
              <a:gd name="adj1" fmla="val 50001"/>
            </a:avLst>
          </a:prstGeom>
          <a:ln w="19050">
            <a:solidFill>
              <a:schemeClr val="accent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7" name="연결선: 꺾임 303">
            <a:extLst>
              <a:ext uri="{FF2B5EF4-FFF2-40B4-BE49-F238E27FC236}">
                <a16:creationId xmlns:a16="http://schemas.microsoft.com/office/drawing/2014/main" id="{23DE1075-E9CC-4E98-9B4E-78C064B6B80D}"/>
              </a:ext>
            </a:extLst>
          </p:cNvPr>
          <p:cNvCxnSpPr>
            <a:cxnSpLocks/>
            <a:stCxn id="205" idx="1"/>
            <a:endCxn id="270" idx="3"/>
          </p:cNvCxnSpPr>
          <p:nvPr/>
        </p:nvCxnSpPr>
        <p:spPr>
          <a:xfrm rot="10800000">
            <a:off x="937982" y="4587800"/>
            <a:ext cx="924097" cy="300503"/>
          </a:xfrm>
          <a:prstGeom prst="bentConnector3">
            <a:avLst>
              <a:gd name="adj1" fmla="val 50000"/>
            </a:avLst>
          </a:prstGeom>
          <a:ln w="19050" cmpd="sng">
            <a:solidFill>
              <a:schemeClr val="accent1">
                <a:shade val="95000"/>
                <a:satMod val="105000"/>
              </a:schemeClr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0" name="직사각형 319">
            <a:extLst>
              <a:ext uri="{FF2B5EF4-FFF2-40B4-BE49-F238E27FC236}">
                <a16:creationId xmlns:a16="http://schemas.microsoft.com/office/drawing/2014/main" id="{DE433365-DB33-453E-9385-5AC2E3022729}"/>
              </a:ext>
            </a:extLst>
          </p:cNvPr>
          <p:cNvSpPr/>
          <p:nvPr/>
        </p:nvSpPr>
        <p:spPr>
          <a:xfrm>
            <a:off x="8494951" y="1743050"/>
            <a:ext cx="455775" cy="144000"/>
          </a:xfrm>
          <a:prstGeom prst="rect">
            <a:avLst/>
          </a:prstGeom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600" b="1" dirty="0">
                <a:solidFill>
                  <a:schemeClr val="accent6">
                    <a:lumMod val="50000"/>
                  </a:schemeClr>
                </a:solidFill>
                <a:ea typeface="맑은 고딕" panose="020B0503020000020004" pitchFamily="50" charset="-127"/>
              </a:rPr>
              <a:t>UNIERP</a:t>
            </a:r>
            <a:endParaRPr lang="ko-KR" altLang="en-US" sz="600" b="1" dirty="0">
              <a:solidFill>
                <a:schemeClr val="accent6">
                  <a:lumMod val="50000"/>
                </a:schemeClr>
              </a:solidFill>
              <a:ea typeface="맑은 고딕" panose="020B0503020000020004" pitchFamily="50" charset="-127"/>
            </a:endParaRPr>
          </a:p>
        </p:txBody>
      </p:sp>
      <p:sp>
        <p:nvSpPr>
          <p:cNvPr id="321" name="직사각형 320">
            <a:extLst>
              <a:ext uri="{FF2B5EF4-FFF2-40B4-BE49-F238E27FC236}">
                <a16:creationId xmlns:a16="http://schemas.microsoft.com/office/drawing/2014/main" id="{65C5B1A2-CA68-421F-8813-FB06FEA2BD15}"/>
              </a:ext>
            </a:extLst>
          </p:cNvPr>
          <p:cNvSpPr/>
          <p:nvPr/>
        </p:nvSpPr>
        <p:spPr>
          <a:xfrm>
            <a:off x="8990591" y="1738169"/>
            <a:ext cx="455775" cy="144000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600" b="1" dirty="0">
                <a:solidFill>
                  <a:schemeClr val="tx2"/>
                </a:solidFill>
                <a:ea typeface="맑은 고딕" panose="020B0503020000020004" pitchFamily="50" charset="-127"/>
              </a:rPr>
              <a:t>UNIMES</a:t>
            </a:r>
            <a:endParaRPr lang="ko-KR" altLang="en-US" sz="600" b="1" dirty="0">
              <a:solidFill>
                <a:schemeClr val="tx2"/>
              </a:solidFill>
              <a:ea typeface="맑은 고딕" panose="020B0503020000020004" pitchFamily="50" charset="-127"/>
            </a:endParaRPr>
          </a:p>
        </p:txBody>
      </p:sp>
      <p:grpSp>
        <p:nvGrpSpPr>
          <p:cNvPr id="322" name="그룹 321">
            <a:extLst>
              <a:ext uri="{FF2B5EF4-FFF2-40B4-BE49-F238E27FC236}">
                <a16:creationId xmlns:a16="http://schemas.microsoft.com/office/drawing/2014/main" id="{E8BAF006-E234-477E-897E-1480DA360C66}"/>
              </a:ext>
            </a:extLst>
          </p:cNvPr>
          <p:cNvGrpSpPr/>
          <p:nvPr/>
        </p:nvGrpSpPr>
        <p:grpSpPr>
          <a:xfrm>
            <a:off x="1802219" y="5484169"/>
            <a:ext cx="5526251" cy="557240"/>
            <a:chOff x="1802219" y="5484169"/>
            <a:chExt cx="5526251" cy="557240"/>
          </a:xfrm>
        </p:grpSpPr>
        <p:sp>
          <p:nvSpPr>
            <p:cNvPr id="331" name="직사각형 330">
              <a:extLst>
                <a:ext uri="{FF2B5EF4-FFF2-40B4-BE49-F238E27FC236}">
                  <a16:creationId xmlns:a16="http://schemas.microsoft.com/office/drawing/2014/main" id="{2C4B0AAB-9E7C-4D00-A977-3DE62F688AA6}"/>
                </a:ext>
              </a:extLst>
            </p:cNvPr>
            <p:cNvSpPr/>
            <p:nvPr/>
          </p:nvSpPr>
          <p:spPr>
            <a:xfrm>
              <a:off x="1802219" y="5484169"/>
              <a:ext cx="5526251" cy="557240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36000" tIns="36000" rIns="0" bIns="0" rtlCol="0" anchor="t"/>
            <a:lstStyle/>
            <a:p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모니터링</a:t>
              </a:r>
            </a:p>
          </p:txBody>
        </p:sp>
        <p:sp>
          <p:nvSpPr>
            <p:cNvPr id="332" name="직사각형 331">
              <a:extLst>
                <a:ext uri="{FF2B5EF4-FFF2-40B4-BE49-F238E27FC236}">
                  <a16:creationId xmlns:a16="http://schemas.microsoft.com/office/drawing/2014/main" id="{DD679C3E-5A9D-4CE9-BF22-9D8FABAC73DA}"/>
                </a:ext>
              </a:extLst>
            </p:cNvPr>
            <p:cNvSpPr/>
            <p:nvPr/>
          </p:nvSpPr>
          <p:spPr>
            <a:xfrm>
              <a:off x="2791966" y="5726665"/>
              <a:ext cx="978235" cy="150608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7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생산모니터링</a:t>
              </a:r>
            </a:p>
          </p:txBody>
        </p:sp>
        <p:sp>
          <p:nvSpPr>
            <p:cNvPr id="333" name="직사각형 332">
              <a:extLst>
                <a:ext uri="{FF2B5EF4-FFF2-40B4-BE49-F238E27FC236}">
                  <a16:creationId xmlns:a16="http://schemas.microsoft.com/office/drawing/2014/main" id="{BCDA62D6-64FA-459D-A4CF-E527549CD16D}"/>
                </a:ext>
              </a:extLst>
            </p:cNvPr>
            <p:cNvSpPr/>
            <p:nvPr/>
          </p:nvSpPr>
          <p:spPr>
            <a:xfrm>
              <a:off x="5270115" y="5726665"/>
              <a:ext cx="978235" cy="150608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7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설비모니터링</a:t>
              </a:r>
            </a:p>
          </p:txBody>
        </p:sp>
        <p:sp>
          <p:nvSpPr>
            <p:cNvPr id="336" name="직사각형 335">
              <a:extLst>
                <a:ext uri="{FF2B5EF4-FFF2-40B4-BE49-F238E27FC236}">
                  <a16:creationId xmlns:a16="http://schemas.microsoft.com/office/drawing/2014/main" id="{4910FBB5-C4C2-492F-9D83-469A6979FBE1}"/>
                </a:ext>
              </a:extLst>
            </p:cNvPr>
            <p:cNvSpPr/>
            <p:nvPr/>
          </p:nvSpPr>
          <p:spPr>
            <a:xfrm>
              <a:off x="4045979" y="5726665"/>
              <a:ext cx="978235" cy="150608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7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작업모니터링</a:t>
              </a:r>
            </a:p>
          </p:txBody>
        </p:sp>
      </p:grpSp>
      <p:grpSp>
        <p:nvGrpSpPr>
          <p:cNvPr id="338" name="그룹 337">
            <a:extLst>
              <a:ext uri="{FF2B5EF4-FFF2-40B4-BE49-F238E27FC236}">
                <a16:creationId xmlns:a16="http://schemas.microsoft.com/office/drawing/2014/main" id="{1AE9CADC-7D30-4FA8-921F-ABC1D9A9EFAD}"/>
              </a:ext>
            </a:extLst>
          </p:cNvPr>
          <p:cNvGrpSpPr/>
          <p:nvPr/>
        </p:nvGrpSpPr>
        <p:grpSpPr>
          <a:xfrm>
            <a:off x="3730779" y="1993967"/>
            <a:ext cx="1699267" cy="1322713"/>
            <a:chOff x="3730779" y="1993967"/>
            <a:chExt cx="1699267" cy="1322713"/>
          </a:xfrm>
        </p:grpSpPr>
        <p:sp>
          <p:nvSpPr>
            <p:cNvPr id="339" name="직사각형 338">
              <a:extLst>
                <a:ext uri="{FF2B5EF4-FFF2-40B4-BE49-F238E27FC236}">
                  <a16:creationId xmlns:a16="http://schemas.microsoft.com/office/drawing/2014/main" id="{990A2B65-1DEB-42BE-96AF-E3E1321F4AF4}"/>
                </a:ext>
              </a:extLst>
            </p:cNvPr>
            <p:cNvSpPr/>
            <p:nvPr/>
          </p:nvSpPr>
          <p:spPr>
            <a:xfrm>
              <a:off x="3730779" y="1993967"/>
              <a:ext cx="1699267" cy="1322713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36000" tIns="36000" rIns="0" bIns="0" rtlCol="0" anchor="t"/>
            <a:lstStyle/>
            <a:p>
              <a:r>
                <a:rPr lang="ko-KR" altLang="en-US" sz="1100" dirty="0">
                  <a:solidFill>
                    <a:schemeClr val="tx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기준정보</a:t>
              </a:r>
            </a:p>
          </p:txBody>
        </p:sp>
        <p:sp>
          <p:nvSpPr>
            <p:cNvPr id="341" name="직사각형 340">
              <a:extLst>
                <a:ext uri="{FF2B5EF4-FFF2-40B4-BE49-F238E27FC236}">
                  <a16:creationId xmlns:a16="http://schemas.microsoft.com/office/drawing/2014/main" id="{729D99B0-D632-45B5-B512-A28BBA90F250}"/>
                </a:ext>
              </a:extLst>
            </p:cNvPr>
            <p:cNvSpPr/>
            <p:nvPr/>
          </p:nvSpPr>
          <p:spPr>
            <a:xfrm>
              <a:off x="3792745" y="2302618"/>
              <a:ext cx="702570" cy="14647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7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공통코드</a:t>
              </a:r>
            </a:p>
          </p:txBody>
        </p:sp>
        <p:sp>
          <p:nvSpPr>
            <p:cNvPr id="342" name="직사각형 341">
              <a:extLst>
                <a:ext uri="{FF2B5EF4-FFF2-40B4-BE49-F238E27FC236}">
                  <a16:creationId xmlns:a16="http://schemas.microsoft.com/office/drawing/2014/main" id="{068AEFCC-6312-4231-AE4A-FEC03664191A}"/>
                </a:ext>
              </a:extLst>
            </p:cNvPr>
            <p:cNvSpPr/>
            <p:nvPr/>
          </p:nvSpPr>
          <p:spPr>
            <a:xfrm>
              <a:off x="3792745" y="2519651"/>
              <a:ext cx="702570" cy="14647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7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사용자</a:t>
              </a:r>
            </a:p>
          </p:txBody>
        </p:sp>
        <p:sp>
          <p:nvSpPr>
            <p:cNvPr id="343" name="직사각형 342">
              <a:extLst>
                <a:ext uri="{FF2B5EF4-FFF2-40B4-BE49-F238E27FC236}">
                  <a16:creationId xmlns:a16="http://schemas.microsoft.com/office/drawing/2014/main" id="{9B17AE45-BABD-453B-A08C-E74CC6AF5CB7}"/>
                </a:ext>
              </a:extLst>
            </p:cNvPr>
            <p:cNvSpPr/>
            <p:nvPr/>
          </p:nvSpPr>
          <p:spPr>
            <a:xfrm>
              <a:off x="3796343" y="2979253"/>
              <a:ext cx="702570" cy="14647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7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BOM</a:t>
              </a:r>
              <a:endPara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4" name="직사각형 343">
              <a:extLst>
                <a:ext uri="{FF2B5EF4-FFF2-40B4-BE49-F238E27FC236}">
                  <a16:creationId xmlns:a16="http://schemas.microsoft.com/office/drawing/2014/main" id="{3F07F94D-FB1C-4312-89DE-909F3DF336FA}"/>
                </a:ext>
              </a:extLst>
            </p:cNvPr>
            <p:cNvSpPr/>
            <p:nvPr/>
          </p:nvSpPr>
          <p:spPr>
            <a:xfrm>
              <a:off x="3796343" y="2745287"/>
              <a:ext cx="702570" cy="14647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7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품목</a:t>
              </a:r>
              <a:endPara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6" name="직사각형 345">
              <a:extLst>
                <a:ext uri="{FF2B5EF4-FFF2-40B4-BE49-F238E27FC236}">
                  <a16:creationId xmlns:a16="http://schemas.microsoft.com/office/drawing/2014/main" id="{F9F2D130-37CE-4932-B342-41AFDD7EFD14}"/>
                </a:ext>
              </a:extLst>
            </p:cNvPr>
            <p:cNvSpPr/>
            <p:nvPr/>
          </p:nvSpPr>
          <p:spPr>
            <a:xfrm>
              <a:off x="4664092" y="2531557"/>
              <a:ext cx="702570" cy="14647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7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설비</a:t>
              </a:r>
              <a:endPara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7" name="직사각형 346">
              <a:extLst>
                <a:ext uri="{FF2B5EF4-FFF2-40B4-BE49-F238E27FC236}">
                  <a16:creationId xmlns:a16="http://schemas.microsoft.com/office/drawing/2014/main" id="{FF184616-B036-44D7-AB5D-AF2E7D70EE4C}"/>
                </a:ext>
              </a:extLst>
            </p:cNvPr>
            <p:cNvSpPr/>
            <p:nvPr/>
          </p:nvSpPr>
          <p:spPr>
            <a:xfrm>
              <a:off x="4664852" y="2310557"/>
              <a:ext cx="702570" cy="14647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7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Routing</a:t>
              </a:r>
              <a:endPara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8" name="직사각형 347">
              <a:extLst>
                <a:ext uri="{FF2B5EF4-FFF2-40B4-BE49-F238E27FC236}">
                  <a16:creationId xmlns:a16="http://schemas.microsoft.com/office/drawing/2014/main" id="{86E7032C-38E2-453B-956C-1D608050551B}"/>
                </a:ext>
              </a:extLst>
            </p:cNvPr>
            <p:cNvSpPr/>
            <p:nvPr/>
          </p:nvSpPr>
          <p:spPr>
            <a:xfrm>
              <a:off x="4670254" y="2745287"/>
              <a:ext cx="702570" cy="14647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7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금형</a:t>
              </a:r>
              <a:endPara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9" name="직사각형 348">
              <a:extLst>
                <a:ext uri="{FF2B5EF4-FFF2-40B4-BE49-F238E27FC236}">
                  <a16:creationId xmlns:a16="http://schemas.microsoft.com/office/drawing/2014/main" id="{0BBB358D-A106-43FD-A921-0DD0D6A4F60B}"/>
                </a:ext>
              </a:extLst>
            </p:cNvPr>
            <p:cNvSpPr/>
            <p:nvPr/>
          </p:nvSpPr>
          <p:spPr>
            <a:xfrm>
              <a:off x="4664092" y="2982711"/>
              <a:ext cx="702570" cy="14647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7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설비보전</a:t>
              </a:r>
              <a:endPara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50" name="그룹 349">
            <a:extLst>
              <a:ext uri="{FF2B5EF4-FFF2-40B4-BE49-F238E27FC236}">
                <a16:creationId xmlns:a16="http://schemas.microsoft.com/office/drawing/2014/main" id="{EB530622-24E3-4D79-A81F-1A153D447EEF}"/>
              </a:ext>
            </a:extLst>
          </p:cNvPr>
          <p:cNvGrpSpPr/>
          <p:nvPr/>
        </p:nvGrpSpPr>
        <p:grpSpPr>
          <a:xfrm>
            <a:off x="3730779" y="3523719"/>
            <a:ext cx="3607686" cy="1734224"/>
            <a:chOff x="3730779" y="3523719"/>
            <a:chExt cx="3607686" cy="1734224"/>
          </a:xfrm>
        </p:grpSpPr>
        <p:sp>
          <p:nvSpPr>
            <p:cNvPr id="351" name="직사각형 350">
              <a:extLst>
                <a:ext uri="{FF2B5EF4-FFF2-40B4-BE49-F238E27FC236}">
                  <a16:creationId xmlns:a16="http://schemas.microsoft.com/office/drawing/2014/main" id="{468945AD-35D9-446C-9774-40987D309012}"/>
                </a:ext>
              </a:extLst>
            </p:cNvPr>
            <p:cNvSpPr/>
            <p:nvPr/>
          </p:nvSpPr>
          <p:spPr>
            <a:xfrm>
              <a:off x="3730779" y="3523719"/>
              <a:ext cx="3607686" cy="1734224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lIns="36000" tIns="36000" rIns="0" bIns="0" rtlCol="0" anchor="t"/>
            <a:lstStyle/>
            <a:p>
              <a:r>
                <a:rPr lang="en-US" altLang="ko-KR" sz="1100" dirty="0">
                  <a:solidFill>
                    <a:schemeClr val="tx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POP</a:t>
              </a:r>
              <a:endParaRPr lang="ko-KR" altLang="en-US" sz="1100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2" name="직사각형 351">
              <a:extLst>
                <a:ext uri="{FF2B5EF4-FFF2-40B4-BE49-F238E27FC236}">
                  <a16:creationId xmlns:a16="http://schemas.microsoft.com/office/drawing/2014/main" id="{059D2293-2C36-4EAE-9558-C45DD0CE2435}"/>
                </a:ext>
              </a:extLst>
            </p:cNvPr>
            <p:cNvSpPr/>
            <p:nvPr/>
          </p:nvSpPr>
          <p:spPr>
            <a:xfrm>
              <a:off x="4306024" y="3848120"/>
              <a:ext cx="569602" cy="14647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7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LOT </a:t>
              </a:r>
              <a:r>
                <a:rPr lang="ko-KR" altLang="en-US" sz="7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생성</a:t>
              </a:r>
              <a:endPara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3" name="직사각형 352">
              <a:extLst>
                <a:ext uri="{FF2B5EF4-FFF2-40B4-BE49-F238E27FC236}">
                  <a16:creationId xmlns:a16="http://schemas.microsoft.com/office/drawing/2014/main" id="{DB18728A-67AF-41D7-B686-D763C9B54A50}"/>
                </a:ext>
              </a:extLst>
            </p:cNvPr>
            <p:cNvSpPr/>
            <p:nvPr/>
          </p:nvSpPr>
          <p:spPr>
            <a:xfrm>
              <a:off x="4306024" y="4816226"/>
              <a:ext cx="569602" cy="14647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7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작업실적등록</a:t>
              </a:r>
              <a:endPara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4" name="직사각형 353">
              <a:extLst>
                <a:ext uri="{FF2B5EF4-FFF2-40B4-BE49-F238E27FC236}">
                  <a16:creationId xmlns:a16="http://schemas.microsoft.com/office/drawing/2014/main" id="{6C833704-B12E-40AB-97AA-1CB4323B0BE7}"/>
                </a:ext>
              </a:extLst>
            </p:cNvPr>
            <p:cNvSpPr/>
            <p:nvPr/>
          </p:nvSpPr>
          <p:spPr>
            <a:xfrm>
              <a:off x="5060050" y="4483822"/>
              <a:ext cx="569602" cy="14647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7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투입작업자</a:t>
              </a:r>
            </a:p>
          </p:txBody>
        </p:sp>
        <p:sp>
          <p:nvSpPr>
            <p:cNvPr id="355" name="직사각형 354">
              <a:extLst>
                <a:ext uri="{FF2B5EF4-FFF2-40B4-BE49-F238E27FC236}">
                  <a16:creationId xmlns:a16="http://schemas.microsoft.com/office/drawing/2014/main" id="{FB350FF9-7A3F-470C-A7F8-C3AD1BAA0071}"/>
                </a:ext>
              </a:extLst>
            </p:cNvPr>
            <p:cNvSpPr/>
            <p:nvPr/>
          </p:nvSpPr>
          <p:spPr>
            <a:xfrm>
              <a:off x="5060050" y="4053109"/>
              <a:ext cx="569602" cy="14647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7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투입자재</a:t>
              </a:r>
            </a:p>
          </p:txBody>
        </p:sp>
        <p:sp>
          <p:nvSpPr>
            <p:cNvPr id="356" name="직사각형 355">
              <a:extLst>
                <a:ext uri="{FF2B5EF4-FFF2-40B4-BE49-F238E27FC236}">
                  <a16:creationId xmlns:a16="http://schemas.microsoft.com/office/drawing/2014/main" id="{BE43514E-0BF3-45FB-A9A4-6BA7490066E6}"/>
                </a:ext>
              </a:extLst>
            </p:cNvPr>
            <p:cNvSpPr/>
            <p:nvPr/>
          </p:nvSpPr>
          <p:spPr>
            <a:xfrm>
              <a:off x="5060050" y="4268466"/>
              <a:ext cx="569602" cy="14647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7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투입설비</a:t>
              </a:r>
            </a:p>
          </p:txBody>
        </p:sp>
        <p:sp>
          <p:nvSpPr>
            <p:cNvPr id="357" name="직사각형 356">
              <a:extLst>
                <a:ext uri="{FF2B5EF4-FFF2-40B4-BE49-F238E27FC236}">
                  <a16:creationId xmlns:a16="http://schemas.microsoft.com/office/drawing/2014/main" id="{894E13F2-808E-4EEA-ABE1-4CFEF2BB0CA4}"/>
                </a:ext>
              </a:extLst>
            </p:cNvPr>
            <p:cNvSpPr/>
            <p:nvPr/>
          </p:nvSpPr>
          <p:spPr>
            <a:xfrm>
              <a:off x="5012009" y="4824278"/>
              <a:ext cx="569602" cy="14647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7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불량 실적</a:t>
              </a:r>
            </a:p>
          </p:txBody>
        </p:sp>
        <p:sp>
          <p:nvSpPr>
            <p:cNvPr id="358" name="직사각형 357">
              <a:extLst>
                <a:ext uri="{FF2B5EF4-FFF2-40B4-BE49-F238E27FC236}">
                  <a16:creationId xmlns:a16="http://schemas.microsoft.com/office/drawing/2014/main" id="{A444D5FE-C66C-4A33-A3E8-6AF4BF95D472}"/>
                </a:ext>
              </a:extLst>
            </p:cNvPr>
            <p:cNvSpPr/>
            <p:nvPr/>
          </p:nvSpPr>
          <p:spPr>
            <a:xfrm>
              <a:off x="6542845" y="4833039"/>
              <a:ext cx="569602" cy="14647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700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비가동</a:t>
              </a:r>
              <a:endPara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9" name="직사각형 358">
              <a:extLst>
                <a:ext uri="{FF2B5EF4-FFF2-40B4-BE49-F238E27FC236}">
                  <a16:creationId xmlns:a16="http://schemas.microsoft.com/office/drawing/2014/main" id="{FC391BAC-0D78-4803-9C67-E4F9547F40ED}"/>
                </a:ext>
              </a:extLst>
            </p:cNvPr>
            <p:cNvSpPr/>
            <p:nvPr/>
          </p:nvSpPr>
          <p:spPr>
            <a:xfrm>
              <a:off x="5714870" y="3837753"/>
              <a:ext cx="569602" cy="14647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7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작업관련 자료</a:t>
              </a:r>
            </a:p>
          </p:txBody>
        </p:sp>
        <p:cxnSp>
          <p:nvCxnSpPr>
            <p:cNvPr id="360" name="연결선: 꺾임 359">
              <a:extLst>
                <a:ext uri="{FF2B5EF4-FFF2-40B4-BE49-F238E27FC236}">
                  <a16:creationId xmlns:a16="http://schemas.microsoft.com/office/drawing/2014/main" id="{9C029665-0EB5-48D3-B79E-C4771A526962}"/>
                </a:ext>
              </a:extLst>
            </p:cNvPr>
            <p:cNvCxnSpPr>
              <a:cxnSpLocks/>
              <a:stCxn id="355" idx="1"/>
              <a:endCxn id="353" idx="0"/>
            </p:cNvCxnSpPr>
            <p:nvPr/>
          </p:nvCxnSpPr>
          <p:spPr>
            <a:xfrm rot="10800000" flipV="1">
              <a:off x="4590826" y="4126346"/>
              <a:ext cx="469225" cy="689879"/>
            </a:xfrm>
            <a:prstGeom prst="bentConnector2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1" name="연결선: 꺾임 360">
              <a:extLst>
                <a:ext uri="{FF2B5EF4-FFF2-40B4-BE49-F238E27FC236}">
                  <a16:creationId xmlns:a16="http://schemas.microsoft.com/office/drawing/2014/main" id="{5E19B703-FF0B-4E6A-B4B0-13EE2CEBF446}"/>
                </a:ext>
              </a:extLst>
            </p:cNvPr>
            <p:cNvCxnSpPr>
              <a:cxnSpLocks/>
              <a:stCxn id="356" idx="1"/>
              <a:endCxn id="353" idx="0"/>
            </p:cNvCxnSpPr>
            <p:nvPr/>
          </p:nvCxnSpPr>
          <p:spPr>
            <a:xfrm rot="10800000" flipV="1">
              <a:off x="4590826" y="4341704"/>
              <a:ext cx="469225" cy="474522"/>
            </a:xfrm>
            <a:prstGeom prst="bentConnector2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2" name="연결선: 꺾임 361">
              <a:extLst>
                <a:ext uri="{FF2B5EF4-FFF2-40B4-BE49-F238E27FC236}">
                  <a16:creationId xmlns:a16="http://schemas.microsoft.com/office/drawing/2014/main" id="{83E1A330-3D2C-4DBF-A03A-A79AD087D4AC}"/>
                </a:ext>
              </a:extLst>
            </p:cNvPr>
            <p:cNvCxnSpPr>
              <a:cxnSpLocks/>
              <a:stCxn id="354" idx="1"/>
              <a:endCxn id="353" idx="0"/>
            </p:cNvCxnSpPr>
            <p:nvPr/>
          </p:nvCxnSpPr>
          <p:spPr>
            <a:xfrm rot="10800000" flipV="1">
              <a:off x="4590826" y="4557060"/>
              <a:ext cx="469225" cy="259166"/>
            </a:xfrm>
            <a:prstGeom prst="bentConnector2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3" name="연결선: 꺾임 278">
              <a:extLst>
                <a:ext uri="{FF2B5EF4-FFF2-40B4-BE49-F238E27FC236}">
                  <a16:creationId xmlns:a16="http://schemas.microsoft.com/office/drawing/2014/main" id="{AFF4E1B7-68B2-40A8-A80E-B0E177BE27FB}"/>
                </a:ext>
              </a:extLst>
            </p:cNvPr>
            <p:cNvCxnSpPr>
              <a:cxnSpLocks/>
              <a:stCxn id="359" idx="1"/>
              <a:endCxn id="352" idx="3"/>
            </p:cNvCxnSpPr>
            <p:nvPr/>
          </p:nvCxnSpPr>
          <p:spPr>
            <a:xfrm flipH="1">
              <a:off x="4875626" y="3910991"/>
              <a:ext cx="839244" cy="10367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4" name="직사각형 363">
              <a:extLst>
                <a:ext uri="{FF2B5EF4-FFF2-40B4-BE49-F238E27FC236}">
                  <a16:creationId xmlns:a16="http://schemas.microsoft.com/office/drawing/2014/main" id="{54CB42FD-1892-4FE7-A462-A71024D7F02A}"/>
                </a:ext>
              </a:extLst>
            </p:cNvPr>
            <p:cNvSpPr/>
            <p:nvPr/>
          </p:nvSpPr>
          <p:spPr>
            <a:xfrm>
              <a:off x="5765276" y="4831824"/>
              <a:ext cx="569602" cy="14647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7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검사정보</a:t>
              </a:r>
            </a:p>
          </p:txBody>
        </p:sp>
      </p:grpSp>
      <p:cxnSp>
        <p:nvCxnSpPr>
          <p:cNvPr id="365" name="연결선: 꺾임 303">
            <a:extLst>
              <a:ext uri="{FF2B5EF4-FFF2-40B4-BE49-F238E27FC236}">
                <a16:creationId xmlns:a16="http://schemas.microsoft.com/office/drawing/2014/main" id="{B3B5259E-D55D-441E-A11B-2503748500CF}"/>
              </a:ext>
            </a:extLst>
          </p:cNvPr>
          <p:cNvCxnSpPr>
            <a:cxnSpLocks/>
            <a:stCxn id="364" idx="2"/>
            <a:endCxn id="227" idx="1"/>
          </p:cNvCxnSpPr>
          <p:nvPr/>
        </p:nvCxnSpPr>
        <p:spPr>
          <a:xfrm rot="5400000" flipH="1" flipV="1">
            <a:off x="5874983" y="3114866"/>
            <a:ext cx="2038526" cy="1688339"/>
          </a:xfrm>
          <a:prstGeom prst="bentConnector4">
            <a:avLst>
              <a:gd name="adj1" fmla="val -6541"/>
              <a:gd name="adj2" fmla="val 82693"/>
            </a:avLst>
          </a:prstGeom>
          <a:ln w="19050">
            <a:solidFill>
              <a:schemeClr val="accent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6" name="연결선: 꺾임 365">
            <a:extLst>
              <a:ext uri="{FF2B5EF4-FFF2-40B4-BE49-F238E27FC236}">
                <a16:creationId xmlns:a16="http://schemas.microsoft.com/office/drawing/2014/main" id="{5A7A37F4-5438-4FD7-8FFC-FD3CD19AC56C}"/>
              </a:ext>
            </a:extLst>
          </p:cNvPr>
          <p:cNvCxnSpPr>
            <a:cxnSpLocks/>
            <a:stCxn id="368" idx="1"/>
            <a:endCxn id="331" idx="3"/>
          </p:cNvCxnSpPr>
          <p:nvPr/>
        </p:nvCxnSpPr>
        <p:spPr>
          <a:xfrm rot="10800000" flipV="1">
            <a:off x="7328470" y="4360523"/>
            <a:ext cx="409946" cy="1402265"/>
          </a:xfrm>
          <a:prstGeom prst="bentConnector3">
            <a:avLst>
              <a:gd name="adj1" fmla="val 50000"/>
            </a:avLst>
          </a:prstGeom>
          <a:ln w="190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08345880-0954-4FA0-BB84-78841EED282E}"/>
              </a:ext>
            </a:extLst>
          </p:cNvPr>
          <p:cNvGrpSpPr/>
          <p:nvPr/>
        </p:nvGrpSpPr>
        <p:grpSpPr>
          <a:xfrm>
            <a:off x="7738416" y="4021286"/>
            <a:ext cx="1728583" cy="678476"/>
            <a:chOff x="7738416" y="4021286"/>
            <a:chExt cx="1728583" cy="678476"/>
          </a:xfrm>
        </p:grpSpPr>
        <p:sp>
          <p:nvSpPr>
            <p:cNvPr id="368" name="직사각형 367">
              <a:extLst>
                <a:ext uri="{FF2B5EF4-FFF2-40B4-BE49-F238E27FC236}">
                  <a16:creationId xmlns:a16="http://schemas.microsoft.com/office/drawing/2014/main" id="{D7ABBD2F-A92E-4F59-AF66-30643CD84D44}"/>
                </a:ext>
              </a:extLst>
            </p:cNvPr>
            <p:cNvSpPr/>
            <p:nvPr/>
          </p:nvSpPr>
          <p:spPr>
            <a:xfrm>
              <a:off x="7738416" y="4021286"/>
              <a:ext cx="1728583" cy="678476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36000" tIns="36000" rIns="0" bIns="0" rtlCol="0" anchor="t"/>
            <a:lstStyle/>
            <a:p>
              <a:r>
                <a:rPr lang="ko-KR" altLang="en-US" sz="1100">
                  <a:solidFill>
                    <a:schemeClr val="tx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자원관리</a:t>
              </a:r>
              <a:endParaRPr lang="ko-KR" altLang="en-US" sz="1100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1" name="직사각형 370">
              <a:extLst>
                <a:ext uri="{FF2B5EF4-FFF2-40B4-BE49-F238E27FC236}">
                  <a16:creationId xmlns:a16="http://schemas.microsoft.com/office/drawing/2014/main" id="{824E5468-2224-4203-B2F2-287ECF5B5A00}"/>
                </a:ext>
              </a:extLst>
            </p:cNvPr>
            <p:cNvSpPr/>
            <p:nvPr/>
          </p:nvSpPr>
          <p:spPr>
            <a:xfrm>
              <a:off x="7792566" y="4272477"/>
              <a:ext cx="518575" cy="14647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7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설비정보</a:t>
              </a:r>
              <a:endPara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2" name="직사각형 371">
              <a:extLst>
                <a:ext uri="{FF2B5EF4-FFF2-40B4-BE49-F238E27FC236}">
                  <a16:creationId xmlns:a16="http://schemas.microsoft.com/office/drawing/2014/main" id="{3377099D-90D3-4797-AB5A-80EE455A8C36}"/>
                </a:ext>
              </a:extLst>
            </p:cNvPr>
            <p:cNvSpPr/>
            <p:nvPr/>
          </p:nvSpPr>
          <p:spPr>
            <a:xfrm>
              <a:off x="7792566" y="4490070"/>
              <a:ext cx="518575" cy="14647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7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금형정보</a:t>
              </a:r>
              <a:endPara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cxnSp>
        <p:nvCxnSpPr>
          <p:cNvPr id="378" name="직선 화살표 연결선 347">
            <a:extLst>
              <a:ext uri="{FF2B5EF4-FFF2-40B4-BE49-F238E27FC236}">
                <a16:creationId xmlns:a16="http://schemas.microsoft.com/office/drawing/2014/main" id="{E19536A2-3A62-4AF8-8586-094BF8200D98}"/>
              </a:ext>
            </a:extLst>
          </p:cNvPr>
          <p:cNvCxnSpPr>
            <a:cxnSpLocks/>
            <a:stCxn id="286" idx="2"/>
            <a:endCxn id="185" idx="1"/>
          </p:cNvCxnSpPr>
          <p:nvPr/>
        </p:nvCxnSpPr>
        <p:spPr>
          <a:xfrm rot="16200000" flipH="1">
            <a:off x="4375729" y="2499481"/>
            <a:ext cx="247017" cy="6586657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379" name="그림 378">
            <a:extLst>
              <a:ext uri="{FF2B5EF4-FFF2-40B4-BE49-F238E27FC236}">
                <a16:creationId xmlns:a16="http://schemas.microsoft.com/office/drawing/2014/main" id="{EE6ED883-0D93-4B3F-A8BE-169AE6A9FA0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2738" y="1114407"/>
            <a:ext cx="399388" cy="399388"/>
          </a:xfrm>
          <a:prstGeom prst="rect">
            <a:avLst/>
          </a:prstGeom>
        </p:spPr>
      </p:pic>
      <p:cxnSp>
        <p:nvCxnSpPr>
          <p:cNvPr id="380" name="연결선: 꺾임 303">
            <a:extLst>
              <a:ext uri="{FF2B5EF4-FFF2-40B4-BE49-F238E27FC236}">
                <a16:creationId xmlns:a16="http://schemas.microsoft.com/office/drawing/2014/main" id="{97365EAD-E989-4521-9A2E-0759DE34A72D}"/>
              </a:ext>
            </a:extLst>
          </p:cNvPr>
          <p:cNvCxnSpPr>
            <a:cxnSpLocks/>
            <a:stCxn id="202" idx="2"/>
          </p:cNvCxnSpPr>
          <p:nvPr/>
        </p:nvCxnSpPr>
        <p:spPr>
          <a:xfrm>
            <a:off x="2669611" y="5259976"/>
            <a:ext cx="0" cy="262851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1" name="연결선: 꺾임 303">
            <a:extLst>
              <a:ext uri="{FF2B5EF4-FFF2-40B4-BE49-F238E27FC236}">
                <a16:creationId xmlns:a16="http://schemas.microsoft.com/office/drawing/2014/main" id="{FB58FE86-9963-4A8E-9A8A-B4B9590FAE56}"/>
              </a:ext>
            </a:extLst>
          </p:cNvPr>
          <p:cNvCxnSpPr>
            <a:cxnSpLocks/>
            <a:stCxn id="353" idx="2"/>
            <a:endCxn id="169" idx="1"/>
          </p:cNvCxnSpPr>
          <p:nvPr/>
        </p:nvCxnSpPr>
        <p:spPr>
          <a:xfrm rot="16200000" flipH="1">
            <a:off x="5951657" y="3601868"/>
            <a:ext cx="433546" cy="3155211"/>
          </a:xfrm>
          <a:prstGeom prst="bentConnector2">
            <a:avLst/>
          </a:prstGeom>
          <a:ln w="19050" cmpd="sng">
            <a:solidFill>
              <a:schemeClr val="accent3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2" name="연결선: 꺾임 303">
            <a:extLst>
              <a:ext uri="{FF2B5EF4-FFF2-40B4-BE49-F238E27FC236}">
                <a16:creationId xmlns:a16="http://schemas.microsoft.com/office/drawing/2014/main" id="{4D897118-6141-46D6-901C-E2849D741A57}"/>
              </a:ext>
            </a:extLst>
          </p:cNvPr>
          <p:cNvCxnSpPr>
            <a:cxnSpLocks/>
            <a:stCxn id="351" idx="2"/>
          </p:cNvCxnSpPr>
          <p:nvPr/>
        </p:nvCxnSpPr>
        <p:spPr>
          <a:xfrm>
            <a:off x="5534622" y="5257943"/>
            <a:ext cx="0" cy="286520"/>
          </a:xfrm>
          <a:prstGeom prst="straightConnector1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3" name="연결선: 꺾임 382">
            <a:extLst>
              <a:ext uri="{FF2B5EF4-FFF2-40B4-BE49-F238E27FC236}">
                <a16:creationId xmlns:a16="http://schemas.microsoft.com/office/drawing/2014/main" id="{35F6CA88-930E-43BA-835E-0F6083188D07}"/>
              </a:ext>
            </a:extLst>
          </p:cNvPr>
          <p:cNvCxnSpPr>
            <a:cxnSpLocks/>
            <a:stCxn id="353" idx="1"/>
            <a:endCxn id="205" idx="3"/>
          </p:cNvCxnSpPr>
          <p:nvPr/>
        </p:nvCxnSpPr>
        <p:spPr>
          <a:xfrm rot="10800000">
            <a:off x="2487028" y="4888302"/>
            <a:ext cx="1818996" cy="1162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4" name="연결선: 꺾임 383">
            <a:extLst>
              <a:ext uri="{FF2B5EF4-FFF2-40B4-BE49-F238E27FC236}">
                <a16:creationId xmlns:a16="http://schemas.microsoft.com/office/drawing/2014/main" id="{74D15DDF-4CD5-4E9A-AA89-641A932F0F02}"/>
              </a:ext>
            </a:extLst>
          </p:cNvPr>
          <p:cNvCxnSpPr>
            <a:cxnSpLocks/>
            <a:stCxn id="203" idx="3"/>
            <a:endCxn id="352" idx="1"/>
          </p:cNvCxnSpPr>
          <p:nvPr/>
        </p:nvCxnSpPr>
        <p:spPr>
          <a:xfrm flipV="1">
            <a:off x="2487030" y="3921358"/>
            <a:ext cx="1818994" cy="498223"/>
          </a:xfrm>
          <a:prstGeom prst="bentConnector3">
            <a:avLst>
              <a:gd name="adj1" fmla="val 63753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5" name="연결선: 꺾임 303">
            <a:extLst>
              <a:ext uri="{FF2B5EF4-FFF2-40B4-BE49-F238E27FC236}">
                <a16:creationId xmlns:a16="http://schemas.microsoft.com/office/drawing/2014/main" id="{0ACAC526-0973-479A-A3A7-DC981BF9B0F3}"/>
              </a:ext>
            </a:extLst>
          </p:cNvPr>
          <p:cNvCxnSpPr>
            <a:cxnSpLocks/>
            <a:stCxn id="358" idx="0"/>
            <a:endCxn id="368" idx="1"/>
          </p:cNvCxnSpPr>
          <p:nvPr/>
        </p:nvCxnSpPr>
        <p:spPr>
          <a:xfrm rot="5400000" flipH="1" flipV="1">
            <a:off x="7046774" y="4141397"/>
            <a:ext cx="472515" cy="910770"/>
          </a:xfrm>
          <a:prstGeom prst="bentConnector2">
            <a:avLst/>
          </a:prstGeom>
          <a:ln w="19050">
            <a:solidFill>
              <a:schemeClr val="accent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6" name="연결선: 꺾임 278">
            <a:extLst>
              <a:ext uri="{FF2B5EF4-FFF2-40B4-BE49-F238E27FC236}">
                <a16:creationId xmlns:a16="http://schemas.microsoft.com/office/drawing/2014/main" id="{B680805B-9D57-4C91-A971-D3DA5436926A}"/>
              </a:ext>
            </a:extLst>
          </p:cNvPr>
          <p:cNvCxnSpPr>
            <a:cxnSpLocks/>
            <a:stCxn id="352" idx="2"/>
            <a:endCxn id="353" idx="0"/>
          </p:cNvCxnSpPr>
          <p:nvPr/>
        </p:nvCxnSpPr>
        <p:spPr>
          <a:xfrm>
            <a:off x="4590825" y="3994595"/>
            <a:ext cx="0" cy="82163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7" name="연결선: 꺾임 278">
            <a:extLst>
              <a:ext uri="{FF2B5EF4-FFF2-40B4-BE49-F238E27FC236}">
                <a16:creationId xmlns:a16="http://schemas.microsoft.com/office/drawing/2014/main" id="{B1968D05-454F-46B8-90A9-34DC8B80E81D}"/>
              </a:ext>
            </a:extLst>
          </p:cNvPr>
          <p:cNvCxnSpPr>
            <a:cxnSpLocks/>
            <a:stCxn id="339" idx="2"/>
            <a:endCxn id="352" idx="0"/>
          </p:cNvCxnSpPr>
          <p:nvPr/>
        </p:nvCxnSpPr>
        <p:spPr>
          <a:xfrm>
            <a:off x="4580413" y="3316680"/>
            <a:ext cx="10412" cy="531440"/>
          </a:xfrm>
          <a:prstGeom prst="straightConnector1">
            <a:avLst/>
          </a:prstGeom>
          <a:ln w="19050">
            <a:solidFill>
              <a:schemeClr val="accent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72B2FA14-1272-420E-88EE-D99C94FE6DD7}"/>
              </a:ext>
            </a:extLst>
          </p:cNvPr>
          <p:cNvGrpSpPr/>
          <p:nvPr/>
        </p:nvGrpSpPr>
        <p:grpSpPr>
          <a:xfrm>
            <a:off x="7738416" y="1991538"/>
            <a:ext cx="1728583" cy="1896470"/>
            <a:chOff x="7738416" y="1991538"/>
            <a:chExt cx="1728583" cy="1896470"/>
          </a:xfrm>
        </p:grpSpPr>
        <p:sp>
          <p:nvSpPr>
            <p:cNvPr id="227" name="직사각형 226">
              <a:extLst>
                <a:ext uri="{FF2B5EF4-FFF2-40B4-BE49-F238E27FC236}">
                  <a16:creationId xmlns:a16="http://schemas.microsoft.com/office/drawing/2014/main" id="{E8A76412-98F3-4E67-AAA8-BE17E9CF889A}"/>
                </a:ext>
              </a:extLst>
            </p:cNvPr>
            <p:cNvSpPr/>
            <p:nvPr/>
          </p:nvSpPr>
          <p:spPr>
            <a:xfrm>
              <a:off x="7738416" y="1991538"/>
              <a:ext cx="1728583" cy="1896470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36000" tIns="36000" rIns="0" bIns="0" rtlCol="0" anchor="t"/>
            <a:lstStyle/>
            <a:p>
              <a:r>
                <a:rPr lang="ko-KR" altLang="en-US" sz="1100" dirty="0">
                  <a:solidFill>
                    <a:schemeClr val="tx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품질관리</a:t>
              </a:r>
            </a:p>
          </p:txBody>
        </p:sp>
        <p:sp>
          <p:nvSpPr>
            <p:cNvPr id="229" name="직사각형 228">
              <a:extLst>
                <a:ext uri="{FF2B5EF4-FFF2-40B4-BE49-F238E27FC236}">
                  <a16:creationId xmlns:a16="http://schemas.microsoft.com/office/drawing/2014/main" id="{1B74B6F5-88AB-45C6-B330-F4DEFAAC3FAF}"/>
                </a:ext>
              </a:extLst>
            </p:cNvPr>
            <p:cNvSpPr/>
            <p:nvPr/>
          </p:nvSpPr>
          <p:spPr>
            <a:xfrm>
              <a:off x="7818007" y="2224558"/>
              <a:ext cx="518575" cy="14647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7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검사 항목</a:t>
              </a:r>
            </a:p>
          </p:txBody>
        </p:sp>
        <p:sp>
          <p:nvSpPr>
            <p:cNvPr id="230" name="직사각형 229">
              <a:extLst>
                <a:ext uri="{FF2B5EF4-FFF2-40B4-BE49-F238E27FC236}">
                  <a16:creationId xmlns:a16="http://schemas.microsoft.com/office/drawing/2014/main" id="{5340CE7D-7326-4EA7-B41E-45D4E8E65B49}"/>
                </a:ext>
              </a:extLst>
            </p:cNvPr>
            <p:cNvSpPr/>
            <p:nvPr/>
          </p:nvSpPr>
          <p:spPr>
            <a:xfrm>
              <a:off x="8796390" y="3089848"/>
              <a:ext cx="518575" cy="14647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7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MR/CR</a:t>
              </a:r>
              <a:r>
                <a:rPr lang="ko-KR" altLang="en-US" sz="7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7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검사</a:t>
              </a:r>
            </a:p>
          </p:txBody>
        </p:sp>
        <p:sp>
          <p:nvSpPr>
            <p:cNvPr id="231" name="직사각형 230">
              <a:extLst>
                <a:ext uri="{FF2B5EF4-FFF2-40B4-BE49-F238E27FC236}">
                  <a16:creationId xmlns:a16="http://schemas.microsoft.com/office/drawing/2014/main" id="{BA3DABBF-C1B5-4BAB-B0CC-CE3187BD08E4}"/>
                </a:ext>
              </a:extLst>
            </p:cNvPr>
            <p:cNvSpPr/>
            <p:nvPr/>
          </p:nvSpPr>
          <p:spPr>
            <a:xfrm>
              <a:off x="7818007" y="2515459"/>
              <a:ext cx="518575" cy="14647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7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검사 기준</a:t>
              </a:r>
            </a:p>
          </p:txBody>
        </p:sp>
        <p:cxnSp>
          <p:nvCxnSpPr>
            <p:cNvPr id="232" name="연결선: 꺾임 303">
              <a:extLst>
                <a:ext uri="{FF2B5EF4-FFF2-40B4-BE49-F238E27FC236}">
                  <a16:creationId xmlns:a16="http://schemas.microsoft.com/office/drawing/2014/main" id="{82C2455B-F512-41BC-A360-BE7028063083}"/>
                </a:ext>
              </a:extLst>
            </p:cNvPr>
            <p:cNvCxnSpPr>
              <a:cxnSpLocks/>
              <a:stCxn id="229" idx="2"/>
              <a:endCxn id="231" idx="0"/>
            </p:cNvCxnSpPr>
            <p:nvPr/>
          </p:nvCxnSpPr>
          <p:spPr>
            <a:xfrm>
              <a:off x="8077295" y="2371033"/>
              <a:ext cx="0" cy="144426"/>
            </a:xfrm>
            <a:prstGeom prst="straightConnector1">
              <a:avLst/>
            </a:prstGeom>
            <a:ln w="158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4" name="직사각형 233">
              <a:extLst>
                <a:ext uri="{FF2B5EF4-FFF2-40B4-BE49-F238E27FC236}">
                  <a16:creationId xmlns:a16="http://schemas.microsoft.com/office/drawing/2014/main" id="{7EB377BB-BEC7-4648-886F-A331A409FBC9}"/>
                </a:ext>
              </a:extLst>
            </p:cNvPr>
            <p:cNvSpPr/>
            <p:nvPr/>
          </p:nvSpPr>
          <p:spPr>
            <a:xfrm>
              <a:off x="8793536" y="3291548"/>
              <a:ext cx="518575" cy="14647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7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전수 </a:t>
              </a:r>
              <a:r>
                <a:rPr lang="ko-KR" altLang="en-US" sz="7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검사</a:t>
              </a:r>
            </a:p>
          </p:txBody>
        </p:sp>
        <p:sp>
          <p:nvSpPr>
            <p:cNvPr id="235" name="직사각형 234">
              <a:extLst>
                <a:ext uri="{FF2B5EF4-FFF2-40B4-BE49-F238E27FC236}">
                  <a16:creationId xmlns:a16="http://schemas.microsoft.com/office/drawing/2014/main" id="{BAD6B7AD-0F8B-4655-80A4-8F297344AC70}"/>
                </a:ext>
              </a:extLst>
            </p:cNvPr>
            <p:cNvSpPr/>
            <p:nvPr/>
          </p:nvSpPr>
          <p:spPr>
            <a:xfrm>
              <a:off x="8793536" y="3481456"/>
              <a:ext cx="518575" cy="14647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7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출하 </a:t>
              </a:r>
              <a:r>
                <a:rPr lang="ko-KR" altLang="en-US" sz="7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검사</a:t>
              </a:r>
            </a:p>
          </p:txBody>
        </p:sp>
        <p:sp>
          <p:nvSpPr>
            <p:cNvPr id="236" name="직사각형 235">
              <a:extLst>
                <a:ext uri="{FF2B5EF4-FFF2-40B4-BE49-F238E27FC236}">
                  <a16:creationId xmlns:a16="http://schemas.microsoft.com/office/drawing/2014/main" id="{2E58D310-DFAE-4961-BB64-0B46AF8D7245}"/>
                </a:ext>
              </a:extLst>
            </p:cNvPr>
            <p:cNvSpPr/>
            <p:nvPr/>
          </p:nvSpPr>
          <p:spPr>
            <a:xfrm>
              <a:off x="8756976" y="3011737"/>
              <a:ext cx="587718" cy="705295"/>
            </a:xfrm>
            <a:prstGeom prst="rect">
              <a:avLst/>
            </a:prstGeom>
            <a:noFill/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36000" tIns="36000" rIns="0" bIns="0" rtlCol="0" anchor="t"/>
            <a:lstStyle/>
            <a:p>
              <a:endPara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9" name="직사각형 238">
              <a:extLst>
                <a:ext uri="{FF2B5EF4-FFF2-40B4-BE49-F238E27FC236}">
                  <a16:creationId xmlns:a16="http://schemas.microsoft.com/office/drawing/2014/main" id="{F150A2BE-6271-4CC4-8C45-886335062B05}"/>
                </a:ext>
              </a:extLst>
            </p:cNvPr>
            <p:cNvSpPr/>
            <p:nvPr/>
          </p:nvSpPr>
          <p:spPr>
            <a:xfrm>
              <a:off x="7818007" y="2806360"/>
              <a:ext cx="518575" cy="14647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7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검사 실적</a:t>
              </a:r>
            </a:p>
          </p:txBody>
        </p:sp>
        <p:cxnSp>
          <p:nvCxnSpPr>
            <p:cNvPr id="243" name="연결선: 꺾임 303">
              <a:extLst>
                <a:ext uri="{FF2B5EF4-FFF2-40B4-BE49-F238E27FC236}">
                  <a16:creationId xmlns:a16="http://schemas.microsoft.com/office/drawing/2014/main" id="{42DCB882-CCDA-49F2-8BB5-EC01CD1117BC}"/>
                </a:ext>
              </a:extLst>
            </p:cNvPr>
            <p:cNvCxnSpPr>
              <a:cxnSpLocks/>
              <a:stCxn id="231" idx="2"/>
              <a:endCxn id="239" idx="0"/>
            </p:cNvCxnSpPr>
            <p:nvPr/>
          </p:nvCxnSpPr>
          <p:spPr>
            <a:xfrm>
              <a:off x="8077295" y="2661934"/>
              <a:ext cx="0" cy="144426"/>
            </a:xfrm>
            <a:prstGeom prst="straightConnector1">
              <a:avLst/>
            </a:prstGeom>
            <a:ln w="158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연결선: 꺾임 303">
              <a:extLst>
                <a:ext uri="{FF2B5EF4-FFF2-40B4-BE49-F238E27FC236}">
                  <a16:creationId xmlns:a16="http://schemas.microsoft.com/office/drawing/2014/main" id="{A57148AC-D64F-4F43-BB55-683B5DB661D0}"/>
                </a:ext>
              </a:extLst>
            </p:cNvPr>
            <p:cNvCxnSpPr>
              <a:cxnSpLocks/>
              <a:stCxn id="239" idx="3"/>
              <a:endCxn id="236" idx="1"/>
            </p:cNvCxnSpPr>
            <p:nvPr/>
          </p:nvCxnSpPr>
          <p:spPr>
            <a:xfrm>
              <a:off x="8336582" y="2879598"/>
              <a:ext cx="420394" cy="484787"/>
            </a:xfrm>
            <a:prstGeom prst="bentConnector3">
              <a:avLst>
                <a:gd name="adj1" fmla="val 50000"/>
              </a:avLst>
            </a:prstGeom>
            <a:ln w="19050" cmpd="sng">
              <a:solidFill>
                <a:schemeClr val="accent1">
                  <a:shade val="95000"/>
                  <a:satMod val="105000"/>
                </a:schemeClr>
              </a:solidFill>
              <a:tailEnd type="triangl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253264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>
            <a:extLst>
              <a:ext uri="{FF2B5EF4-FFF2-40B4-BE49-F238E27FC236}">
                <a16:creationId xmlns:a16="http://schemas.microsoft.com/office/drawing/2014/main" id="{87FAE563-A712-43E5-857E-A3C4ECA43BAB}"/>
              </a:ext>
            </a:extLst>
          </p:cNvPr>
          <p:cNvSpPr txBox="1">
            <a:spLocks noChangeArrowheads="1"/>
          </p:cNvSpPr>
          <p:nvPr/>
        </p:nvSpPr>
        <p:spPr bwMode="black">
          <a:xfrm>
            <a:off x="199678" y="128419"/>
            <a:ext cx="6120000" cy="3666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 anchor="ctr"/>
          <a:lstStyle>
            <a:lvl1pPr marL="381000" indent="-38100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9pPr>
          </a:lstStyle>
          <a:p>
            <a:pPr marL="0" indent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ko-KR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en-US" altLang="ko-KR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추진 </a:t>
            </a:r>
            <a:r>
              <a: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일정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0" name="Text Box 3">
            <a:extLst>
              <a:ext uri="{FF2B5EF4-FFF2-40B4-BE49-F238E27FC236}">
                <a16:creationId xmlns:a16="http://schemas.microsoft.com/office/drawing/2014/main" id="{0EC2F31E-C2C8-465B-9350-2CDF53E714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3633" y="784582"/>
            <a:ext cx="918792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9pPr>
          </a:lstStyle>
          <a:p>
            <a:pPr eaLnBrk="1" fontAlgn="base" latinLnBrk="0" hangingPunct="1">
              <a:spcBef>
                <a:spcPct val="0"/>
              </a:spcBef>
              <a:spcAft>
                <a:spcPct val="0"/>
              </a:spcAft>
            </a:pPr>
            <a:r>
              <a:rPr lang="ko-KR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업무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프로세스 분석 및 표준화를 </a:t>
            </a:r>
            <a:r>
              <a:rPr lang="ko-KR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비롯하여 안정화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개월 포함 총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개월 </a:t>
            </a:r>
            <a:r>
              <a:rPr lang="ko-KR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일정으로 진행중</a:t>
            </a:r>
            <a:endParaRPr lang="en-US" altLang="ko-KR" sz="160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1" name="TextBox 69">
            <a:extLst>
              <a:ext uri="{FF2B5EF4-FFF2-40B4-BE49-F238E27FC236}">
                <a16:creationId xmlns:a16="http://schemas.microsoft.com/office/drawing/2014/main" id="{67F27664-DF72-4355-97A4-4162A6DFC8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969" y="6258217"/>
            <a:ext cx="3186770" cy="123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※ Activity</a:t>
            </a:r>
            <a:r>
              <a:rPr lang="ko-KR" altLang="en-US" sz="8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별 </a:t>
            </a:r>
            <a:r>
              <a:rPr lang="en-US" altLang="ko-KR" sz="8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Task</a:t>
            </a:r>
            <a:r>
              <a:rPr lang="ko-KR" altLang="en-US" sz="8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별 상세 </a:t>
            </a:r>
            <a:r>
              <a:rPr lang="ko-KR" altLang="en-US" sz="800" ker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계획은 상호 협의하여 변경</a:t>
            </a:r>
            <a:r>
              <a:rPr lang="en-US" altLang="ko-KR" sz="800" ker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800" ker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조정 될 </a:t>
            </a:r>
            <a:r>
              <a:rPr lang="ko-KR" altLang="en-US" sz="8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 있음</a:t>
            </a:r>
          </a:p>
        </p:txBody>
      </p:sp>
      <p:graphicFrame>
        <p:nvGraphicFramePr>
          <p:cNvPr id="41" name="표 40">
            <a:extLst>
              <a:ext uri="{FF2B5EF4-FFF2-40B4-BE49-F238E27FC236}">
                <a16:creationId xmlns:a16="http://schemas.microsoft.com/office/drawing/2014/main" id="{642766E7-980E-4F7A-B1E0-F6D371863D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4714871"/>
              </p:ext>
            </p:extLst>
          </p:nvPr>
        </p:nvGraphicFramePr>
        <p:xfrm>
          <a:off x="199678" y="1340768"/>
          <a:ext cx="9516526" cy="47525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25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4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04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04000">
                  <a:extLst>
                    <a:ext uri="{9D8B030D-6E8A-4147-A177-3AD203B41FA5}">
                      <a16:colId xmlns:a16="http://schemas.microsoft.com/office/drawing/2014/main" val="278021321"/>
                    </a:ext>
                  </a:extLst>
                </a:gridCol>
                <a:gridCol w="1404000">
                  <a:extLst>
                    <a:ext uri="{9D8B030D-6E8A-4147-A177-3AD203B41FA5}">
                      <a16:colId xmlns:a16="http://schemas.microsoft.com/office/drawing/2014/main" val="1932170072"/>
                    </a:ext>
                  </a:extLst>
                </a:gridCol>
                <a:gridCol w="1404000">
                  <a:extLst>
                    <a:ext uri="{9D8B030D-6E8A-4147-A177-3AD203B41FA5}">
                      <a16:colId xmlns:a16="http://schemas.microsoft.com/office/drawing/2014/main" val="2534934641"/>
                    </a:ext>
                  </a:extLst>
                </a:gridCol>
                <a:gridCol w="1404000">
                  <a:extLst>
                    <a:ext uri="{9D8B030D-6E8A-4147-A177-3AD203B41FA5}">
                      <a16:colId xmlns:a16="http://schemas.microsoft.com/office/drawing/2014/main" val="2543372941"/>
                    </a:ext>
                  </a:extLst>
                </a:gridCol>
              </a:tblGrid>
              <a:tr h="246173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tx2">
                            <a:lumMod val="75000"/>
                          </a:schemeClr>
                        </a:gs>
                        <a:gs pos="80000">
                          <a:schemeClr val="accent1">
                            <a:shade val="93000"/>
                            <a:satMod val="130000"/>
                          </a:schemeClr>
                        </a:gs>
                        <a:gs pos="100000">
                          <a:schemeClr val="accent1">
                            <a:shade val="94000"/>
                            <a:satMod val="135000"/>
                          </a:schemeClr>
                        </a:gs>
                      </a:gsLst>
                      <a:lin ang="8100000" scaled="1"/>
                      <a:tileRect/>
                    </a:gra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분석</a:t>
                      </a:r>
                      <a:r>
                        <a:rPr lang="en-US" altLang="ko-KR" sz="11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1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설계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tx2">
                            <a:lumMod val="75000"/>
                          </a:schemeClr>
                        </a:gs>
                        <a:gs pos="80000">
                          <a:schemeClr val="accent1">
                            <a:shade val="93000"/>
                            <a:satMod val="130000"/>
                          </a:schemeClr>
                        </a:gs>
                        <a:gs pos="100000">
                          <a:schemeClr val="accent1">
                            <a:shade val="94000"/>
                            <a:satMod val="135000"/>
                          </a:schemeClr>
                        </a:gs>
                      </a:gsLst>
                      <a:lin ang="81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0" marR="0" marT="0" marB="0" anchor="ctr">
                    <a:gradFill flip="none" rotWithShape="1">
                      <a:gsLst>
                        <a:gs pos="0">
                          <a:schemeClr val="tx2">
                            <a:lumMod val="75000"/>
                          </a:schemeClr>
                        </a:gs>
                        <a:gs pos="80000">
                          <a:schemeClr val="accent1">
                            <a:shade val="93000"/>
                            <a:satMod val="130000"/>
                          </a:schemeClr>
                        </a:gs>
                        <a:gs pos="100000">
                          <a:schemeClr val="accent1">
                            <a:shade val="94000"/>
                            <a:satMod val="135000"/>
                          </a:schemeClr>
                        </a:gs>
                      </a:gsLst>
                      <a:lin ang="8100000" scaled="1"/>
                      <a:tileRect/>
                    </a:gra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개발 </a:t>
                      </a:r>
                      <a:r>
                        <a:rPr lang="en-US" altLang="ko-KR" sz="11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 </a:t>
                      </a:r>
                      <a:r>
                        <a:rPr lang="ko-KR" altLang="en-US" sz="11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통합테스트 </a:t>
                      </a:r>
                      <a:r>
                        <a:rPr lang="en-US" altLang="ko-KR" sz="11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 </a:t>
                      </a:r>
                      <a:r>
                        <a:rPr lang="ko-KR" altLang="en-US" sz="11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적용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tx2">
                            <a:lumMod val="75000"/>
                          </a:schemeClr>
                        </a:gs>
                        <a:gs pos="80000">
                          <a:schemeClr val="accent1">
                            <a:shade val="93000"/>
                            <a:satMod val="130000"/>
                          </a:schemeClr>
                        </a:gs>
                        <a:gs pos="100000">
                          <a:schemeClr val="accent1">
                            <a:shade val="94000"/>
                            <a:satMod val="135000"/>
                          </a:schemeClr>
                        </a:gs>
                      </a:gsLst>
                      <a:lin ang="81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0" marR="0" marT="0" marB="0" anchor="ctr">
                    <a:gradFill flip="none" rotWithShape="1">
                      <a:gsLst>
                        <a:gs pos="0">
                          <a:schemeClr val="tx2">
                            <a:lumMod val="75000"/>
                          </a:schemeClr>
                        </a:gs>
                        <a:gs pos="80000">
                          <a:schemeClr val="accent1">
                            <a:shade val="93000"/>
                            <a:satMod val="130000"/>
                          </a:schemeClr>
                        </a:gs>
                        <a:gs pos="100000">
                          <a:schemeClr val="accent1">
                            <a:shade val="94000"/>
                            <a:satMod val="135000"/>
                          </a:schemeClr>
                        </a:gs>
                      </a:gsLst>
                      <a:lin ang="81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0" marR="0" marT="0" marB="0" anchor="ctr">
                    <a:gradFill flip="none" rotWithShape="1">
                      <a:gsLst>
                        <a:gs pos="0">
                          <a:schemeClr val="tx2">
                            <a:lumMod val="75000"/>
                          </a:schemeClr>
                        </a:gs>
                        <a:gs pos="80000">
                          <a:schemeClr val="accent1">
                            <a:shade val="93000"/>
                            <a:satMod val="130000"/>
                          </a:schemeClr>
                        </a:gs>
                        <a:gs pos="100000">
                          <a:schemeClr val="accent1">
                            <a:shade val="94000"/>
                            <a:satMod val="135000"/>
                          </a:schemeClr>
                        </a:gs>
                      </a:gsLst>
                      <a:lin ang="81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적용 및 안정화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tx2">
                            <a:lumMod val="75000"/>
                          </a:schemeClr>
                        </a:gs>
                        <a:gs pos="80000">
                          <a:schemeClr val="accent1">
                            <a:shade val="93000"/>
                            <a:satMod val="130000"/>
                          </a:schemeClr>
                        </a:gs>
                        <a:gs pos="100000">
                          <a:schemeClr val="accent1">
                            <a:shade val="94000"/>
                            <a:satMod val="135000"/>
                          </a:schemeClr>
                        </a:gs>
                      </a:gsLst>
                      <a:lin ang="81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986662024"/>
                  </a:ext>
                </a:extLst>
              </a:tr>
              <a:tr h="246173">
                <a:tc vMerge="1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구분</a:t>
                      </a:r>
                    </a:p>
                  </a:txBody>
                  <a:tcPr marL="0" marR="0" marT="0" marB="0" anchor="ctr">
                    <a:gradFill flip="none" rotWithShape="1">
                      <a:gsLst>
                        <a:gs pos="0">
                          <a:schemeClr val="tx2">
                            <a:lumMod val="75000"/>
                          </a:schemeClr>
                        </a:gs>
                        <a:gs pos="80000">
                          <a:schemeClr val="accent1">
                            <a:shade val="93000"/>
                            <a:satMod val="130000"/>
                          </a:schemeClr>
                        </a:gs>
                        <a:gs pos="100000">
                          <a:schemeClr val="accent1">
                            <a:shade val="94000"/>
                            <a:satMod val="135000"/>
                          </a:schemeClr>
                        </a:gs>
                      </a:gsLst>
                      <a:lin ang="81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r>
                        <a:rPr lang="ko-KR" altLang="en-US" sz="1100" b="1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tx2">
                            <a:lumMod val="75000"/>
                          </a:schemeClr>
                        </a:gs>
                        <a:gs pos="80000">
                          <a:schemeClr val="accent1">
                            <a:shade val="93000"/>
                            <a:satMod val="130000"/>
                          </a:schemeClr>
                        </a:gs>
                        <a:gs pos="100000">
                          <a:schemeClr val="accent1">
                            <a:shade val="94000"/>
                            <a:satMod val="135000"/>
                          </a:schemeClr>
                        </a:gs>
                      </a:gsLst>
                      <a:lin ang="81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1100" b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ko-KR" altLang="en-US" sz="1100" b="1" dirty="0">
                        <a:solidFill>
                          <a:schemeClr val="bg1">
                            <a:lumMod val="9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tx2">
                            <a:lumMod val="75000"/>
                          </a:schemeClr>
                        </a:gs>
                        <a:gs pos="80000">
                          <a:schemeClr val="accent1">
                            <a:shade val="93000"/>
                            <a:satMod val="130000"/>
                          </a:schemeClr>
                        </a:gs>
                        <a:gs pos="100000">
                          <a:schemeClr val="accent1">
                            <a:shade val="94000"/>
                            <a:satMod val="135000"/>
                          </a:schemeClr>
                        </a:gs>
                      </a:gsLst>
                      <a:lin ang="81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100" b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ko-KR" altLang="en-US" sz="1100" b="1" dirty="0">
                        <a:solidFill>
                          <a:schemeClr val="bg1">
                            <a:lumMod val="9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tx2">
                            <a:lumMod val="75000"/>
                          </a:schemeClr>
                        </a:gs>
                        <a:gs pos="80000">
                          <a:schemeClr val="accent1">
                            <a:shade val="93000"/>
                            <a:satMod val="130000"/>
                          </a:schemeClr>
                        </a:gs>
                        <a:gs pos="100000">
                          <a:schemeClr val="accent1">
                            <a:shade val="94000"/>
                            <a:satMod val="135000"/>
                          </a:schemeClr>
                        </a:gs>
                      </a:gsLst>
                      <a:lin ang="81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ko-KR" altLang="en-US" sz="1100" b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ko-KR" altLang="en-US" sz="1100" b="1" dirty="0">
                        <a:solidFill>
                          <a:schemeClr val="bg1">
                            <a:lumMod val="9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tx2">
                            <a:lumMod val="75000"/>
                          </a:schemeClr>
                        </a:gs>
                        <a:gs pos="80000">
                          <a:schemeClr val="accent1">
                            <a:shade val="93000"/>
                            <a:satMod val="130000"/>
                          </a:schemeClr>
                        </a:gs>
                        <a:gs pos="100000">
                          <a:schemeClr val="accent1">
                            <a:shade val="94000"/>
                            <a:satMod val="135000"/>
                          </a:schemeClr>
                        </a:gs>
                      </a:gsLst>
                      <a:lin ang="81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r>
                        <a:rPr lang="ko-KR" altLang="en-US" sz="1100" b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ko-KR" altLang="en-US" sz="1100" b="1" dirty="0">
                        <a:solidFill>
                          <a:schemeClr val="bg1">
                            <a:lumMod val="9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tx2">
                            <a:lumMod val="75000"/>
                          </a:schemeClr>
                        </a:gs>
                        <a:gs pos="80000">
                          <a:schemeClr val="accent1">
                            <a:shade val="93000"/>
                            <a:satMod val="130000"/>
                          </a:schemeClr>
                        </a:gs>
                        <a:gs pos="100000">
                          <a:schemeClr val="accent1">
                            <a:shade val="94000"/>
                            <a:satMod val="135000"/>
                          </a:schemeClr>
                        </a:gs>
                      </a:gsLst>
                      <a:lin ang="81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r>
                        <a:rPr lang="ko-KR" altLang="en-US" sz="1100" b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ko-KR" altLang="en-US" sz="1100" b="1" dirty="0">
                        <a:solidFill>
                          <a:schemeClr val="bg1">
                            <a:lumMod val="9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tx2">
                            <a:lumMod val="75000"/>
                          </a:schemeClr>
                        </a:gs>
                        <a:gs pos="80000">
                          <a:schemeClr val="accent1">
                            <a:shade val="93000"/>
                            <a:satMod val="130000"/>
                          </a:schemeClr>
                        </a:gs>
                        <a:gs pos="100000">
                          <a:schemeClr val="accent1">
                            <a:shade val="94000"/>
                            <a:satMod val="135000"/>
                          </a:schemeClr>
                        </a:gs>
                      </a:gsLst>
                      <a:lin ang="81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20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단계</a:t>
                      </a:r>
                      <a:endParaRPr lang="ko-KR" altLang="en-US" sz="11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75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주요</a:t>
                      </a:r>
                      <a:endParaRPr lang="en-US" altLang="ko-KR" sz="11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마일스톤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5561824"/>
                  </a:ext>
                </a:extLst>
              </a:tr>
              <a:tr h="33106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시스템</a:t>
                      </a:r>
                      <a:endParaRPr lang="en-US" altLang="ko-KR" sz="11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구축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2" name="화살표: 오각형 95">
            <a:extLst>
              <a:ext uri="{FF2B5EF4-FFF2-40B4-BE49-F238E27FC236}">
                <a16:creationId xmlns:a16="http://schemas.microsoft.com/office/drawing/2014/main" id="{86DFAA1E-D3C0-4DA4-B260-8491E8737AA7}"/>
              </a:ext>
            </a:extLst>
          </p:cNvPr>
          <p:cNvSpPr/>
          <p:nvPr/>
        </p:nvSpPr>
        <p:spPr>
          <a:xfrm>
            <a:off x="8300734" y="1916832"/>
            <a:ext cx="1404000" cy="277956"/>
          </a:xfrm>
          <a:prstGeom prst="homePlate">
            <a:avLst/>
          </a:prstGeom>
          <a:solidFill>
            <a:srgbClr val="003CFF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/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100" b="1" kern="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안정화</a:t>
            </a:r>
          </a:p>
        </p:txBody>
      </p:sp>
      <p:sp>
        <p:nvSpPr>
          <p:cNvPr id="43" name="화살표: 오각형 96">
            <a:extLst>
              <a:ext uri="{FF2B5EF4-FFF2-40B4-BE49-F238E27FC236}">
                <a16:creationId xmlns:a16="http://schemas.microsoft.com/office/drawing/2014/main" id="{BB7AFFB0-712E-43EF-8B83-96101FB650FC}"/>
              </a:ext>
            </a:extLst>
          </p:cNvPr>
          <p:cNvSpPr/>
          <p:nvPr/>
        </p:nvSpPr>
        <p:spPr>
          <a:xfrm>
            <a:off x="6896422" y="1916832"/>
            <a:ext cx="1548000" cy="277956"/>
          </a:xfrm>
          <a:prstGeom prst="homePlate">
            <a:avLst/>
          </a:prstGeom>
          <a:solidFill>
            <a:srgbClr val="2864FF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/>
          <a:lstStyle/>
          <a:p>
            <a:pPr algn="r" fontAlgn="base" latinLnBrk="0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100" b="1" kern="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통합테스트</a:t>
            </a:r>
            <a:r>
              <a:rPr kumimoji="1" lang="en-US" altLang="ko-KR" sz="1100" b="1" kern="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kumimoji="1" lang="ko-KR" altLang="en-US" sz="1100" b="1" kern="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시범운영</a:t>
            </a:r>
          </a:p>
        </p:txBody>
      </p:sp>
      <p:sp>
        <p:nvSpPr>
          <p:cNvPr id="47" name="화살표: 오각형 97">
            <a:extLst>
              <a:ext uri="{FF2B5EF4-FFF2-40B4-BE49-F238E27FC236}">
                <a16:creationId xmlns:a16="http://schemas.microsoft.com/office/drawing/2014/main" id="{1F9048D8-22D0-473F-86BA-AA4E62ABFE81}"/>
              </a:ext>
            </a:extLst>
          </p:cNvPr>
          <p:cNvSpPr/>
          <p:nvPr/>
        </p:nvSpPr>
        <p:spPr>
          <a:xfrm>
            <a:off x="4105527" y="1916832"/>
            <a:ext cx="2952000" cy="277956"/>
          </a:xfrm>
          <a:prstGeom prst="homePlate">
            <a:avLst/>
          </a:prstGeom>
          <a:solidFill>
            <a:srgbClr val="508CFF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/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100" b="1" kern="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</a:t>
            </a:r>
            <a:r>
              <a:rPr kumimoji="1" lang="en-US" altLang="ko-KR" sz="1100" b="1" kern="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kumimoji="1" lang="ko-KR" altLang="en-US" sz="1100" b="1" kern="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단위테스트</a:t>
            </a:r>
          </a:p>
        </p:txBody>
      </p:sp>
      <p:sp>
        <p:nvSpPr>
          <p:cNvPr id="48" name="화살표: 오각형 98">
            <a:extLst>
              <a:ext uri="{FF2B5EF4-FFF2-40B4-BE49-F238E27FC236}">
                <a16:creationId xmlns:a16="http://schemas.microsoft.com/office/drawing/2014/main" id="{BE174BD2-552D-467C-80D2-EE2D35994A68}"/>
              </a:ext>
            </a:extLst>
          </p:cNvPr>
          <p:cNvSpPr/>
          <p:nvPr/>
        </p:nvSpPr>
        <p:spPr>
          <a:xfrm>
            <a:off x="1855862" y="1916832"/>
            <a:ext cx="2376000" cy="277956"/>
          </a:xfrm>
          <a:prstGeom prst="homePlate">
            <a:avLst/>
          </a:prstGeom>
          <a:solidFill>
            <a:srgbClr val="78B4FF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/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100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분석 </a:t>
            </a:r>
            <a:r>
              <a:rPr kumimoji="1" lang="en-US" altLang="ko-KR" sz="1100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kumimoji="1" lang="ko-KR" altLang="en-US" sz="1100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설계</a:t>
            </a:r>
          </a:p>
        </p:txBody>
      </p:sp>
      <p:sp>
        <p:nvSpPr>
          <p:cNvPr id="49" name="화살표: 오각형 100">
            <a:extLst>
              <a:ext uri="{FF2B5EF4-FFF2-40B4-BE49-F238E27FC236}">
                <a16:creationId xmlns:a16="http://schemas.microsoft.com/office/drawing/2014/main" id="{B3BBA20D-A875-4294-9D68-A38993CA2DBE}"/>
              </a:ext>
            </a:extLst>
          </p:cNvPr>
          <p:cNvSpPr/>
          <p:nvPr/>
        </p:nvSpPr>
        <p:spPr>
          <a:xfrm>
            <a:off x="1314634" y="1916832"/>
            <a:ext cx="684000" cy="277956"/>
          </a:xfrm>
          <a:prstGeom prst="homePlate">
            <a:avLst/>
          </a:prstGeom>
          <a:solidFill>
            <a:srgbClr val="8CC8FF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/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100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착수</a:t>
            </a:r>
          </a:p>
        </p:txBody>
      </p:sp>
      <p:pic>
        <p:nvPicPr>
          <p:cNvPr id="50" name="Picture 206" descr="ㅇ">
            <a:extLst>
              <a:ext uri="{FF2B5EF4-FFF2-40B4-BE49-F238E27FC236}">
                <a16:creationId xmlns:a16="http://schemas.microsoft.com/office/drawing/2014/main" id="{00965F5F-758B-4944-BCDC-FF1F64B5AA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lum bright="-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8606" y="2285054"/>
            <a:ext cx="159597" cy="1636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" name="Text Box 164">
            <a:extLst>
              <a:ext uri="{FF2B5EF4-FFF2-40B4-BE49-F238E27FC236}">
                <a16:creationId xmlns:a16="http://schemas.microsoft.com/office/drawing/2014/main" id="{EE272BB3-12F3-4300-8744-E5D6BAE7DA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13311" y="2563658"/>
            <a:ext cx="512961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rnd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돋움체" panose="020B0609000101010101" pitchFamily="49" charset="-127"/>
              </a:defRPr>
            </a:lvl1pPr>
            <a:lvl2pPr marL="742950" indent="-285750"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돋움체" panose="020B0609000101010101" pitchFamily="49" charset="-127"/>
              </a:defRPr>
            </a:lvl2pPr>
            <a:lvl3pPr marL="1143000" indent="-228600"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돋움체" panose="020B0609000101010101" pitchFamily="49" charset="-127"/>
              </a:defRPr>
            </a:lvl3pPr>
            <a:lvl4pPr marL="1600200" indent="-228600"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돋움체" panose="020B0609000101010101" pitchFamily="49" charset="-127"/>
              </a:defRPr>
            </a:lvl4pPr>
            <a:lvl5pPr marL="2057400" indent="-228600"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돋움체" panose="020B0609000101010101" pitchFamily="49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돋움체" panose="020B0609000101010101" pitchFamily="49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돋움체" panose="020B0609000101010101" pitchFamily="49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돋움체" panose="020B0609000101010101" pitchFamily="49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돋움체" panose="020B0609000101010101" pitchFamily="49" charset="-127"/>
              </a:defRPr>
            </a:lvl9pPr>
          </a:lstStyle>
          <a:p>
            <a:pPr algn="ctr" eaLnBrk="1" hangingPunct="1">
              <a:buFont typeface="Times New Roman" panose="02020603050405020304" pitchFamily="18" charset="0"/>
              <a:buNone/>
            </a:pPr>
            <a:r>
              <a:rPr lang="ko-KR" altLang="en-US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중간보고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2" name="Picture 207" descr="ㅇ">
            <a:extLst>
              <a:ext uri="{FF2B5EF4-FFF2-40B4-BE49-F238E27FC236}">
                <a16:creationId xmlns:a16="http://schemas.microsoft.com/office/drawing/2014/main" id="{60966314-8EB1-49A9-85FE-F84F578A3F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lum bright="-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0838" y="2276871"/>
            <a:ext cx="175556" cy="179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3" name="Text Box 164">
            <a:extLst>
              <a:ext uri="{FF2B5EF4-FFF2-40B4-BE49-F238E27FC236}">
                <a16:creationId xmlns:a16="http://schemas.microsoft.com/office/drawing/2014/main" id="{015B210C-093F-451D-90CA-BD59047E61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59952" y="2556195"/>
            <a:ext cx="512962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rnd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돋움체" panose="020B0609000101010101" pitchFamily="49" charset="-127"/>
              </a:defRPr>
            </a:lvl1pPr>
            <a:lvl2pPr marL="742950" indent="-285750"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돋움체" panose="020B0609000101010101" pitchFamily="49" charset="-127"/>
              </a:defRPr>
            </a:lvl2pPr>
            <a:lvl3pPr marL="1143000" indent="-228600"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돋움체" panose="020B0609000101010101" pitchFamily="49" charset="-127"/>
              </a:defRPr>
            </a:lvl3pPr>
            <a:lvl4pPr marL="1600200" indent="-228600"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돋움체" panose="020B0609000101010101" pitchFamily="49" charset="-127"/>
              </a:defRPr>
            </a:lvl4pPr>
            <a:lvl5pPr marL="2057400" indent="-228600"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돋움체" panose="020B0609000101010101" pitchFamily="49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돋움체" panose="020B0609000101010101" pitchFamily="49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돋움체" panose="020B0609000101010101" pitchFamily="49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돋움체" panose="020B0609000101010101" pitchFamily="49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돋움체" panose="020B0609000101010101" pitchFamily="49" charset="-127"/>
              </a:defRPr>
            </a:lvl9pPr>
          </a:lstStyle>
          <a:p>
            <a:pPr algn="ctr" eaLnBrk="1" hangingPunct="1">
              <a:buFont typeface="Times New Roman" panose="02020603050405020304" pitchFamily="18" charset="0"/>
              <a:buNone/>
            </a:pP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완료보고</a:t>
            </a:r>
          </a:p>
        </p:txBody>
      </p:sp>
      <p:pic>
        <p:nvPicPr>
          <p:cNvPr id="54" name="Picture 207" descr="ㅇ">
            <a:extLst>
              <a:ext uri="{FF2B5EF4-FFF2-40B4-BE49-F238E27FC236}">
                <a16:creationId xmlns:a16="http://schemas.microsoft.com/office/drawing/2014/main" id="{E922EAB7-F334-4CDF-ABAA-43AD4D4758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lum bright="-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5659" y="2276872"/>
            <a:ext cx="175557" cy="1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5" name="Text Box 163">
            <a:extLst>
              <a:ext uri="{FF2B5EF4-FFF2-40B4-BE49-F238E27FC236}">
                <a16:creationId xmlns:a16="http://schemas.microsoft.com/office/drawing/2014/main" id="{A15E4536-9AC7-479B-A685-B3FF1C8EDA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58496" y="2556195"/>
            <a:ext cx="466328" cy="166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rnd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돋움체" panose="020B0609000101010101" pitchFamily="49" charset="-127"/>
              </a:defRPr>
            </a:lvl1pPr>
            <a:lvl2pPr marL="742950" indent="-285750"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돋움체" panose="020B0609000101010101" pitchFamily="49" charset="-127"/>
              </a:defRPr>
            </a:lvl2pPr>
            <a:lvl3pPr marL="1143000" indent="-228600"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돋움체" panose="020B0609000101010101" pitchFamily="49" charset="-127"/>
              </a:defRPr>
            </a:lvl3pPr>
            <a:lvl4pPr marL="1600200" indent="-228600"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돋움체" panose="020B0609000101010101" pitchFamily="49" charset="-127"/>
              </a:defRPr>
            </a:lvl4pPr>
            <a:lvl5pPr marL="2057400" indent="-228600"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돋움체" panose="020B0609000101010101" pitchFamily="49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돋움체" panose="020B0609000101010101" pitchFamily="49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돋움체" panose="020B0609000101010101" pitchFamily="49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돋움체" panose="020B0609000101010101" pitchFamily="49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돋움체" panose="020B0609000101010101" pitchFamily="49" charset="-127"/>
              </a:defRPr>
            </a:lvl9pPr>
          </a:lstStyle>
          <a:p>
            <a:pPr eaLnBrk="1" hangingPunct="1">
              <a:lnSpc>
                <a:spcPct val="120000"/>
              </a:lnSpc>
              <a:buFont typeface="Times New Roman" panose="02020603050405020304" pitchFamily="18" charset="0"/>
              <a:buNone/>
            </a:pP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착수보고</a:t>
            </a:r>
          </a:p>
        </p:txBody>
      </p:sp>
      <p:sp>
        <p:nvSpPr>
          <p:cNvPr id="59" name="AutoShape 17">
            <a:extLst>
              <a:ext uri="{FF2B5EF4-FFF2-40B4-BE49-F238E27FC236}">
                <a16:creationId xmlns:a16="http://schemas.microsoft.com/office/drawing/2014/main" id="{4E7D549D-7E42-4FC0-993F-D0C650D6AD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5127" y="2937339"/>
            <a:ext cx="4176000" cy="1979999"/>
          </a:xfrm>
          <a:prstGeom prst="roundRect">
            <a:avLst>
              <a:gd name="adj" fmla="val 1125"/>
            </a:avLst>
          </a:prstGeom>
          <a:pattFill prst="wdUpDiag">
            <a:fgClr>
              <a:srgbClr val="91C9F7"/>
            </a:fgClr>
            <a:bgClr>
              <a:srgbClr val="5EB5F0"/>
            </a:bgClr>
          </a:pattFill>
          <a:ln w="3175">
            <a:solidFill>
              <a:srgbClr val="2696E2"/>
            </a:solidFill>
            <a:miter lim="800000"/>
            <a:headEnd/>
            <a:tailEnd/>
          </a:ln>
        </p:spPr>
        <p:txBody>
          <a:bodyPr lIns="99569" tIns="49785" rIns="99569" bIns="49785" anchor="ctr"/>
          <a:lstStyle>
            <a:lvl1pPr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돋움체" panose="020B0609000101010101" pitchFamily="49" charset="-127"/>
              </a:defRPr>
            </a:lvl1pPr>
            <a:lvl2pPr marL="742950" indent="-285750"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돋움체" panose="020B0609000101010101" pitchFamily="49" charset="-127"/>
              </a:defRPr>
            </a:lvl2pPr>
            <a:lvl3pPr marL="1143000" indent="-228600"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돋움체" panose="020B0609000101010101" pitchFamily="49" charset="-127"/>
              </a:defRPr>
            </a:lvl3pPr>
            <a:lvl4pPr marL="1600200" indent="-228600"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돋움체" panose="020B0609000101010101" pitchFamily="49" charset="-127"/>
              </a:defRPr>
            </a:lvl4pPr>
            <a:lvl5pPr marL="2057400" indent="-228600"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돋움체" panose="020B0609000101010101" pitchFamily="49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돋움체" panose="020B0609000101010101" pitchFamily="49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돋움체" panose="020B0609000101010101" pitchFamily="49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돋움체" panose="020B0609000101010101" pitchFamily="49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돋움체" panose="020B0609000101010101" pitchFamily="49" charset="-127"/>
              </a:defRPr>
            </a:lvl9pPr>
          </a:lstStyle>
          <a:p>
            <a:pPr algn="ctr"/>
            <a:r>
              <a:rPr lang="en-US" altLang="ko-KR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Mapping,</a:t>
            </a:r>
            <a:r>
              <a:rPr lang="ko-KR" altLang="en-US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Customized </a:t>
            </a:r>
          </a:p>
          <a:p>
            <a:pPr algn="ctr"/>
            <a:r>
              <a:rPr lang="en-US" altLang="ko-KR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&amp; Add-on</a:t>
            </a:r>
            <a:endParaRPr lang="ko-KR" altLang="en-US" dirty="0">
              <a:solidFill>
                <a:srgbClr val="00206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0" name="Rectangle 105">
            <a:extLst>
              <a:ext uri="{FF2B5EF4-FFF2-40B4-BE49-F238E27FC236}">
                <a16:creationId xmlns:a16="http://schemas.microsoft.com/office/drawing/2014/main" id="{820C46D2-8FCB-47F9-9BAD-0E4EE4BC0AAB}"/>
              </a:ext>
            </a:extLst>
          </p:cNvPr>
          <p:cNvSpPr>
            <a:spLocks noChangeArrowheads="1"/>
          </p:cNvSpPr>
          <p:nvPr/>
        </p:nvSpPr>
        <p:spPr bwMode="gray">
          <a:xfrm>
            <a:off x="1316970" y="2937341"/>
            <a:ext cx="1368000" cy="468000"/>
          </a:xfrm>
          <a:prstGeom prst="rect">
            <a:avLst/>
          </a:prstGeom>
          <a:pattFill prst="wdUpDiag">
            <a:fgClr>
              <a:srgbClr val="91C9F7"/>
            </a:fgClr>
            <a:bgClr>
              <a:srgbClr val="5EB5F0"/>
            </a:bgClr>
          </a:pattFill>
          <a:ln w="3175">
            <a:solidFill>
              <a:srgbClr val="2696E2"/>
            </a:solidFill>
            <a:miter lim="800000"/>
            <a:headEnd/>
            <a:tailEnd/>
          </a:ln>
        </p:spPr>
        <p:txBody>
          <a:bodyPr lIns="0" tIns="0" rIns="0" bIns="0" anchor="ctr"/>
          <a:lstStyle>
            <a:lvl1pPr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돋움체" panose="020B0609000101010101" pitchFamily="49" charset="-127"/>
              </a:defRPr>
            </a:lvl1pPr>
            <a:lvl2pPr marL="742950" indent="-285750"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돋움체" panose="020B0609000101010101" pitchFamily="49" charset="-127"/>
              </a:defRPr>
            </a:lvl2pPr>
            <a:lvl3pPr marL="1143000" indent="-228600"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돋움체" panose="020B0609000101010101" pitchFamily="49" charset="-127"/>
              </a:defRPr>
            </a:lvl3pPr>
            <a:lvl4pPr marL="1600200" indent="-228600"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돋움체" panose="020B0609000101010101" pitchFamily="49" charset="-127"/>
              </a:defRPr>
            </a:lvl4pPr>
            <a:lvl5pPr marL="2057400" indent="-228600"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돋움체" panose="020B0609000101010101" pitchFamily="49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돋움체" panose="020B0609000101010101" pitchFamily="49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돋움체" panose="020B0609000101010101" pitchFamily="49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돋움체" panose="020B0609000101010101" pitchFamily="49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돋움체" panose="020B0609000101010101" pitchFamily="49" charset="-127"/>
              </a:defRPr>
            </a:lvl9pPr>
          </a:lstStyle>
          <a:p>
            <a:pPr algn="ctr"/>
            <a:r>
              <a:rPr lang="ko-KR" altLang="en-US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핵심 프로세스 정립 </a:t>
            </a:r>
          </a:p>
        </p:txBody>
      </p:sp>
      <p:sp>
        <p:nvSpPr>
          <p:cNvPr id="61" name="AutoShape 17">
            <a:extLst>
              <a:ext uri="{FF2B5EF4-FFF2-40B4-BE49-F238E27FC236}">
                <a16:creationId xmlns:a16="http://schemas.microsoft.com/office/drawing/2014/main" id="{1A4BF435-FC32-4470-AD19-9F8713CD02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16970" y="3434016"/>
            <a:ext cx="288000" cy="1980000"/>
          </a:xfrm>
          <a:prstGeom prst="roundRect">
            <a:avLst>
              <a:gd name="adj" fmla="val 10194"/>
            </a:avLst>
          </a:prstGeom>
          <a:pattFill prst="wdUpDiag">
            <a:fgClr>
              <a:srgbClr val="E8F2FE"/>
            </a:fgClr>
            <a:bgClr>
              <a:srgbClr val="D0E7FC"/>
            </a:bgClr>
          </a:pattFill>
          <a:ln w="3175">
            <a:solidFill>
              <a:srgbClr val="7CA7D6"/>
            </a:solidFill>
            <a:miter lim="800000"/>
            <a:headEnd/>
            <a:tailEnd/>
          </a:ln>
        </p:spPr>
        <p:txBody>
          <a:bodyPr vert="eaVert" wrap="none" lIns="99569" tIns="49785" rIns="99569" bIns="49785" anchor="ctr"/>
          <a:lstStyle>
            <a:lvl1pPr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돋움체" panose="020B0609000101010101" pitchFamily="49" charset="-127"/>
              </a:defRPr>
            </a:lvl1pPr>
            <a:lvl2pPr marL="742950" indent="-285750"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돋움체" panose="020B0609000101010101" pitchFamily="49" charset="-127"/>
              </a:defRPr>
            </a:lvl2pPr>
            <a:lvl3pPr marL="1143000" indent="-228600"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돋움체" panose="020B0609000101010101" pitchFamily="49" charset="-127"/>
              </a:defRPr>
            </a:lvl3pPr>
            <a:lvl4pPr marL="1600200" indent="-228600"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돋움체" panose="020B0609000101010101" pitchFamily="49" charset="-127"/>
              </a:defRPr>
            </a:lvl4pPr>
            <a:lvl5pPr marL="2057400" indent="-228600"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돋움체" panose="020B0609000101010101" pitchFamily="49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돋움체" panose="020B0609000101010101" pitchFamily="49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돋움체" panose="020B0609000101010101" pitchFamily="49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돋움체" panose="020B0609000101010101" pitchFamily="49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돋움체" panose="020B0609000101010101" pitchFamily="49" charset="-127"/>
              </a:defRPr>
            </a:lvl9pPr>
          </a:lstStyle>
          <a:p>
            <a:pPr algn="ctr" eaLnBrk="1" hangingPunct="1"/>
            <a:r>
              <a:rPr lang="ko-KR" altLang="en-US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</a:t>
            </a:r>
            <a:r>
              <a:rPr lang="en-US" altLang="ko-KR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착수준비</a:t>
            </a:r>
          </a:p>
        </p:txBody>
      </p:sp>
      <p:sp>
        <p:nvSpPr>
          <p:cNvPr id="62" name="AutoShape 17">
            <a:extLst>
              <a:ext uri="{FF2B5EF4-FFF2-40B4-BE49-F238E27FC236}">
                <a16:creationId xmlns:a16="http://schemas.microsoft.com/office/drawing/2014/main" id="{C8A963EB-31AE-4DD9-9C87-3DF50E9981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40970" y="3434016"/>
            <a:ext cx="1044000" cy="468000"/>
          </a:xfrm>
          <a:prstGeom prst="roundRect">
            <a:avLst>
              <a:gd name="adj" fmla="val 1819"/>
            </a:avLst>
          </a:prstGeom>
          <a:pattFill prst="wdUpDiag">
            <a:fgClr>
              <a:srgbClr val="91C9F7"/>
            </a:fgClr>
            <a:bgClr>
              <a:srgbClr val="5EB5F0"/>
            </a:bgClr>
          </a:pattFill>
          <a:ln w="3175">
            <a:solidFill>
              <a:srgbClr val="2696E2"/>
            </a:solidFill>
            <a:miter lim="800000"/>
            <a:headEnd/>
            <a:tailEnd/>
          </a:ln>
        </p:spPr>
        <p:txBody>
          <a:bodyPr lIns="0" tIns="0" rIns="0" bIns="0" anchor="ctr"/>
          <a:lstStyle>
            <a:lvl1pPr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돋움체" panose="020B0609000101010101" pitchFamily="49" charset="-127"/>
              </a:defRPr>
            </a:lvl1pPr>
            <a:lvl2pPr marL="742950" indent="-285750"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돋움체" panose="020B0609000101010101" pitchFamily="49" charset="-127"/>
              </a:defRPr>
            </a:lvl2pPr>
            <a:lvl3pPr marL="1143000" indent="-228600"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돋움체" panose="020B0609000101010101" pitchFamily="49" charset="-127"/>
              </a:defRPr>
            </a:lvl3pPr>
            <a:lvl4pPr marL="1600200" indent="-228600"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돋움체" panose="020B0609000101010101" pitchFamily="49" charset="-127"/>
              </a:defRPr>
            </a:lvl4pPr>
            <a:lvl5pPr marL="2057400" indent="-228600"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돋움체" panose="020B0609000101010101" pitchFamily="49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돋움체" panose="020B0609000101010101" pitchFamily="49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돋움체" panose="020B0609000101010101" pitchFamily="49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돋움체" panose="020B0609000101010101" pitchFamily="49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돋움체" panose="020B0609000101010101" pitchFamily="49" charset="-127"/>
              </a:defRPr>
            </a:lvl9pPr>
          </a:lstStyle>
          <a:p>
            <a:pPr algn="ctr" eaLnBrk="1" hangingPunct="1"/>
            <a:r>
              <a:rPr lang="en-US" altLang="ko-KR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TO-BE </a:t>
            </a:r>
            <a:r>
              <a:rPr lang="ko-KR" altLang="en-US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프로세스 </a:t>
            </a:r>
            <a:endParaRPr lang="en-US" altLang="ko-KR" dirty="0">
              <a:solidFill>
                <a:srgbClr val="00206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 eaLnBrk="1" hangingPunct="1"/>
            <a:r>
              <a:rPr lang="ko-KR" altLang="en-US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설계</a:t>
            </a:r>
          </a:p>
        </p:txBody>
      </p:sp>
      <p:sp>
        <p:nvSpPr>
          <p:cNvPr id="63" name="AutoShape 17">
            <a:extLst>
              <a:ext uri="{FF2B5EF4-FFF2-40B4-BE49-F238E27FC236}">
                <a16:creationId xmlns:a16="http://schemas.microsoft.com/office/drawing/2014/main" id="{60C90C74-F6B8-41B0-8A42-28D95D8859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40970" y="3940532"/>
            <a:ext cx="1044000" cy="468000"/>
          </a:xfrm>
          <a:prstGeom prst="roundRect">
            <a:avLst>
              <a:gd name="adj" fmla="val 0"/>
            </a:avLst>
          </a:prstGeom>
          <a:pattFill prst="wdUpDiag">
            <a:fgClr>
              <a:srgbClr val="E8F2FE"/>
            </a:fgClr>
            <a:bgClr>
              <a:srgbClr val="D0E7FC"/>
            </a:bgClr>
          </a:pattFill>
          <a:ln w="3175" algn="ctr">
            <a:solidFill>
              <a:srgbClr val="7CA7D6"/>
            </a:solidFill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 algn="ctr">
              <a:defRPr/>
            </a:pPr>
            <a:r>
              <a:rPr lang="en-US" altLang="ko-KR" sz="1000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AS-IS </a:t>
            </a:r>
            <a:r>
              <a:rPr lang="ko-KR" altLang="en-US" sz="1000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현황분석</a:t>
            </a:r>
          </a:p>
        </p:txBody>
      </p:sp>
      <p:sp>
        <p:nvSpPr>
          <p:cNvPr id="64" name="AutoShape 17">
            <a:extLst>
              <a:ext uri="{FF2B5EF4-FFF2-40B4-BE49-F238E27FC236}">
                <a16:creationId xmlns:a16="http://schemas.microsoft.com/office/drawing/2014/main" id="{9B5E92C1-E039-4416-BB7F-3A98378A22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40970" y="4447048"/>
            <a:ext cx="1044000" cy="468000"/>
          </a:xfrm>
          <a:prstGeom prst="roundRect">
            <a:avLst>
              <a:gd name="adj" fmla="val 0"/>
            </a:avLst>
          </a:prstGeom>
          <a:pattFill prst="wdUpDiag">
            <a:fgClr>
              <a:srgbClr val="E8F2FE"/>
            </a:fgClr>
            <a:bgClr>
              <a:srgbClr val="D0E7FC"/>
            </a:bgClr>
          </a:pattFill>
          <a:ln w="3175" algn="ctr">
            <a:solidFill>
              <a:srgbClr val="7CA7D6"/>
            </a:solidFill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 algn="ctr"/>
            <a:r>
              <a:rPr lang="ko-KR" altLang="en-US" sz="1000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프로세스 분석</a:t>
            </a:r>
          </a:p>
        </p:txBody>
      </p:sp>
      <p:sp>
        <p:nvSpPr>
          <p:cNvPr id="66" name="AutoShape 17">
            <a:extLst>
              <a:ext uri="{FF2B5EF4-FFF2-40B4-BE49-F238E27FC236}">
                <a16:creationId xmlns:a16="http://schemas.microsoft.com/office/drawing/2014/main" id="{20ED46E1-99C8-4186-B02B-E02A1E65EC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40970" y="4953565"/>
            <a:ext cx="1044000" cy="468000"/>
          </a:xfrm>
          <a:prstGeom prst="roundRect">
            <a:avLst>
              <a:gd name="adj" fmla="val 0"/>
            </a:avLst>
          </a:prstGeom>
          <a:pattFill prst="wdUpDiag">
            <a:fgClr>
              <a:srgbClr val="E8F2FE"/>
            </a:fgClr>
            <a:bgClr>
              <a:srgbClr val="D0E7FC"/>
            </a:bgClr>
          </a:pattFill>
          <a:ln w="3175" algn="ctr">
            <a:solidFill>
              <a:srgbClr val="7CA7D6"/>
            </a:solidFill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 algn="ctr"/>
            <a:r>
              <a:rPr lang="ko-KR" altLang="en-US" sz="1000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개선과제별</a:t>
            </a:r>
            <a:endParaRPr lang="en-US" altLang="ko-KR" sz="1000" dirty="0">
              <a:solidFill>
                <a:srgbClr val="00206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000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개선방향도출</a:t>
            </a:r>
            <a:endParaRPr lang="en-US" altLang="ko-KR" sz="1000" dirty="0">
              <a:solidFill>
                <a:srgbClr val="00206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sz="1000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000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목표 구체화</a:t>
            </a:r>
            <a:r>
              <a:rPr lang="en-US" altLang="ko-KR" sz="1000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1000" dirty="0">
              <a:solidFill>
                <a:srgbClr val="00206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7" name="AutoShape 17">
            <a:extLst>
              <a:ext uri="{FF2B5EF4-FFF2-40B4-BE49-F238E27FC236}">
                <a16:creationId xmlns:a16="http://schemas.microsoft.com/office/drawing/2014/main" id="{39E05AFB-2CD3-4AC9-A550-2EBEA15541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9958" y="2937340"/>
            <a:ext cx="1368000" cy="468000"/>
          </a:xfrm>
          <a:prstGeom prst="roundRect">
            <a:avLst>
              <a:gd name="adj" fmla="val 0"/>
            </a:avLst>
          </a:prstGeom>
          <a:pattFill prst="wdUpDiag">
            <a:fgClr>
              <a:srgbClr val="91C9F7"/>
            </a:fgClr>
            <a:bgClr>
              <a:srgbClr val="5EB5F0"/>
            </a:bgClr>
          </a:pattFill>
          <a:ln w="3175">
            <a:solidFill>
              <a:srgbClr val="2696E2"/>
            </a:solidFill>
            <a:miter lim="800000"/>
            <a:headEnd/>
            <a:tailEnd/>
          </a:ln>
        </p:spPr>
        <p:txBody>
          <a:bodyPr lIns="0" tIns="0" rIns="0" bIns="0" anchor="ctr"/>
          <a:lstStyle>
            <a:lvl1pPr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돋움체" panose="020B0609000101010101" pitchFamily="49" charset="-127"/>
              </a:defRPr>
            </a:lvl1pPr>
            <a:lvl2pPr marL="742950" indent="-285750"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돋움체" panose="020B0609000101010101" pitchFamily="49" charset="-127"/>
              </a:defRPr>
            </a:lvl2pPr>
            <a:lvl3pPr marL="1143000" indent="-228600"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돋움체" panose="020B0609000101010101" pitchFamily="49" charset="-127"/>
              </a:defRPr>
            </a:lvl3pPr>
            <a:lvl4pPr marL="1600200" indent="-228600"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돋움체" panose="020B0609000101010101" pitchFamily="49" charset="-127"/>
              </a:defRPr>
            </a:lvl4pPr>
            <a:lvl5pPr marL="2057400" indent="-228600"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돋움체" panose="020B0609000101010101" pitchFamily="49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돋움체" panose="020B0609000101010101" pitchFamily="49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돋움체" panose="020B0609000101010101" pitchFamily="49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돋움체" panose="020B0609000101010101" pitchFamily="49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돋움체" panose="020B0609000101010101" pitchFamily="49" charset="-127"/>
              </a:defRPr>
            </a:lvl9pPr>
          </a:lstStyle>
          <a:p>
            <a:pPr algn="ctr" eaLnBrk="1" hangingPunct="1"/>
            <a:r>
              <a:rPr lang="en-US" altLang="ko-KR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TO-BE</a:t>
            </a:r>
            <a:r>
              <a:rPr lang="ko-KR" altLang="en-US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설계</a:t>
            </a:r>
            <a:r>
              <a:rPr lang="en-US" altLang="ko-KR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및 확정</a:t>
            </a:r>
          </a:p>
        </p:txBody>
      </p:sp>
      <p:sp>
        <p:nvSpPr>
          <p:cNvPr id="68" name="AutoShape 17">
            <a:extLst>
              <a:ext uri="{FF2B5EF4-FFF2-40B4-BE49-F238E27FC236}">
                <a16:creationId xmlns:a16="http://schemas.microsoft.com/office/drawing/2014/main" id="{B38D29E1-5A41-438D-884C-8EB320A452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9958" y="3434016"/>
            <a:ext cx="1368000" cy="468000"/>
          </a:xfrm>
          <a:prstGeom prst="roundRect">
            <a:avLst>
              <a:gd name="adj" fmla="val 0"/>
            </a:avLst>
          </a:prstGeom>
          <a:pattFill prst="wdUpDiag">
            <a:fgClr>
              <a:srgbClr val="C5E3FB"/>
            </a:fgClr>
            <a:bgClr>
              <a:srgbClr val="ABD8F7"/>
            </a:bgClr>
          </a:pattFill>
          <a:ln w="3175">
            <a:solidFill>
              <a:srgbClr val="67B8EF"/>
            </a:solidFill>
            <a:miter lim="800000"/>
            <a:headEnd/>
            <a:tailEnd/>
          </a:ln>
        </p:spPr>
        <p:txBody>
          <a:bodyPr lIns="0" tIns="36000" rIns="0" bIns="36000" anchor="ctr"/>
          <a:lstStyle>
            <a:lvl1pPr algn="just" eaLnBrk="0" hangingPunct="0">
              <a:lnSpc>
                <a:spcPct val="85000"/>
              </a:lnSpc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•"/>
              <a:defRPr kumimoji="1" sz="240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algn="just" eaLnBrk="0" hangingPunct="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q"/>
              <a:defRPr kumimoji="1" sz="200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algn="just" eaLnBrk="0" hangingPunct="0">
              <a:spcBef>
                <a:spcPct val="20000"/>
              </a:spcBef>
              <a:buClr>
                <a:srgbClr val="000000"/>
              </a:buClr>
              <a:buChar char="–"/>
              <a:defRPr kumimoji="1" sz="240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algn="just" eaLnBrk="0" hangingPunct="0">
              <a:spcBef>
                <a:spcPct val="20000"/>
              </a:spcBef>
              <a:buClr>
                <a:srgbClr val="000000"/>
              </a:buClr>
              <a:buChar char="•"/>
              <a:defRPr kumimoji="1" sz="160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AutoNum type="arabicPeriod"/>
              <a:defRPr kumimoji="1" sz="140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Wingdings" panose="05000000000000000000" pitchFamily="2" charset="2"/>
              <a:buAutoNum type="arabicPeriod"/>
              <a:defRPr kumimoji="1" sz="140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Wingdings" panose="05000000000000000000" pitchFamily="2" charset="2"/>
              <a:buAutoNum type="arabicPeriod"/>
              <a:defRPr kumimoji="1" sz="140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Wingdings" panose="05000000000000000000" pitchFamily="2" charset="2"/>
              <a:buAutoNum type="arabicPeriod"/>
              <a:defRPr kumimoji="1" sz="140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Wingdings" panose="05000000000000000000" pitchFamily="2" charset="2"/>
              <a:buAutoNum type="arabicPeriod"/>
              <a:defRPr kumimoji="1" sz="140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>
              <a:buNone/>
            </a:pP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Prototyping </a:t>
            </a:r>
            <a:r>
              <a:rPr lang="ko-KR" altLang="en-US" sz="1000">
                <a:latin typeface="맑은 고딕" panose="020B0503020000020004" pitchFamily="50" charset="-127"/>
                <a:ea typeface="맑은 고딕" panose="020B0503020000020004" pitchFamily="50" charset="-127"/>
              </a:rPr>
              <a:t>및 </a:t>
            </a:r>
            <a:br>
              <a:rPr lang="en-US" altLang="ko-KR" sz="100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1000">
                <a:latin typeface="맑은 고딕" panose="020B0503020000020004" pitchFamily="50" charset="-127"/>
                <a:ea typeface="맑은 고딕" panose="020B0503020000020004" pitchFamily="50" charset="-127"/>
              </a:rPr>
              <a:t>상세 설계</a:t>
            </a:r>
            <a:endParaRPr lang="ko-KR" altLang="en-US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9" name="AutoShape 17">
            <a:extLst>
              <a:ext uri="{FF2B5EF4-FFF2-40B4-BE49-F238E27FC236}">
                <a16:creationId xmlns:a16="http://schemas.microsoft.com/office/drawing/2014/main" id="{A265AD9B-8982-415C-9897-404764D03B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9958" y="4953565"/>
            <a:ext cx="5580000" cy="468000"/>
          </a:xfrm>
          <a:prstGeom prst="roundRect">
            <a:avLst>
              <a:gd name="adj" fmla="val 5366"/>
            </a:avLst>
          </a:prstGeom>
          <a:pattFill prst="pct50">
            <a:fgClr>
              <a:srgbClr val="002060"/>
            </a:fgClr>
            <a:bgClr>
              <a:srgbClr val="0070C0"/>
            </a:bgClr>
          </a:pattFill>
          <a:ln w="3175">
            <a:solidFill>
              <a:srgbClr val="6C94EE"/>
            </a:solidFill>
            <a:miter lim="800000"/>
            <a:headEnd/>
            <a:tailEnd/>
          </a:ln>
        </p:spPr>
        <p:txBody>
          <a:bodyPr lIns="36000" tIns="36000" rIns="36000" bIns="36000" anchor="ctr"/>
          <a:lstStyle/>
          <a:p>
            <a:pPr algn="ctr">
              <a:defRPr/>
            </a:pPr>
            <a:r>
              <a:rPr lang="en-US" altLang="ko-KR" sz="1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I/F </a:t>
            </a:r>
            <a:r>
              <a:rPr lang="ko-KR" altLang="en-US" sz="1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정의  및 신규 프로그램 개발</a:t>
            </a:r>
            <a:r>
              <a:rPr lang="en-US" altLang="ko-KR" sz="1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Add-On</a:t>
            </a:r>
            <a:endParaRPr lang="ko-KR" altLang="en-US" sz="1000" u="sng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0" name="AutoShape 17">
            <a:extLst>
              <a:ext uri="{FF2B5EF4-FFF2-40B4-BE49-F238E27FC236}">
                <a16:creationId xmlns:a16="http://schemas.microsoft.com/office/drawing/2014/main" id="{71989E9A-F79D-4A81-8507-721C58C053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9958" y="4447048"/>
            <a:ext cx="1368000" cy="468000"/>
          </a:xfrm>
          <a:prstGeom prst="roundRect">
            <a:avLst>
              <a:gd name="adj" fmla="val 0"/>
            </a:avLst>
          </a:prstGeom>
          <a:pattFill prst="wdUpDiag">
            <a:fgClr>
              <a:srgbClr val="C5E3FB"/>
            </a:fgClr>
            <a:bgClr>
              <a:srgbClr val="ABD8F7"/>
            </a:bgClr>
          </a:pattFill>
          <a:ln w="3175">
            <a:solidFill>
              <a:srgbClr val="67B8EF"/>
            </a:solidFill>
            <a:miter lim="800000"/>
            <a:headEnd/>
            <a:tailEnd/>
          </a:ln>
        </p:spPr>
        <p:txBody>
          <a:bodyPr lIns="36000" tIns="36000" rIns="36000" bIns="36000" anchor="ctr"/>
          <a:lstStyle>
            <a:lvl1pPr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돋움체" panose="020B0609000101010101" pitchFamily="49" charset="-127"/>
              </a:defRPr>
            </a:lvl1pPr>
            <a:lvl2pPr marL="742950" indent="-285750"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돋움체" panose="020B0609000101010101" pitchFamily="49" charset="-127"/>
              </a:defRPr>
            </a:lvl2pPr>
            <a:lvl3pPr marL="1143000" indent="-228600"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돋움체" panose="020B0609000101010101" pitchFamily="49" charset="-127"/>
              </a:defRPr>
            </a:lvl3pPr>
            <a:lvl4pPr marL="1600200" indent="-228600"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돋움체" panose="020B0609000101010101" pitchFamily="49" charset="-127"/>
              </a:defRPr>
            </a:lvl4pPr>
            <a:lvl5pPr marL="2057400" indent="-228600"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돋움체" panose="020B0609000101010101" pitchFamily="49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돋움체" panose="020B0609000101010101" pitchFamily="49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돋움체" panose="020B0609000101010101" pitchFamily="49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돋움체" panose="020B0609000101010101" pitchFamily="49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돋움체" panose="020B0609000101010101" pitchFamily="49" charset="-127"/>
              </a:defRPr>
            </a:lvl9pPr>
          </a:lstStyle>
          <a:p>
            <a:pPr algn="ctr" eaLnBrk="1" hangingPunct="1"/>
            <a:r>
              <a:rPr lang="ko-KR" altLang="en-US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 </a:t>
            </a:r>
            <a:r>
              <a:rPr lang="en-US" altLang="ko-KR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Setup</a:t>
            </a:r>
            <a:endParaRPr lang="ko-KR" altLang="en-US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9" name="AutoShape 17">
            <a:extLst>
              <a:ext uri="{FF2B5EF4-FFF2-40B4-BE49-F238E27FC236}">
                <a16:creationId xmlns:a16="http://schemas.microsoft.com/office/drawing/2014/main" id="{6A6CDF19-CDA2-4A08-A2E2-8FB7718F36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9958" y="3940532"/>
            <a:ext cx="1368000" cy="468000"/>
          </a:xfrm>
          <a:prstGeom prst="roundRect">
            <a:avLst>
              <a:gd name="adj" fmla="val 0"/>
            </a:avLst>
          </a:prstGeom>
          <a:pattFill prst="wdUpDiag">
            <a:fgClr>
              <a:srgbClr val="C5E3FB"/>
            </a:fgClr>
            <a:bgClr>
              <a:srgbClr val="ABD8F7"/>
            </a:bgClr>
          </a:pattFill>
          <a:ln w="3175">
            <a:solidFill>
              <a:srgbClr val="67B8EF"/>
            </a:solidFill>
            <a:miter lim="800000"/>
            <a:headEnd/>
            <a:tailEnd/>
          </a:ln>
        </p:spPr>
        <p:txBody>
          <a:bodyPr lIns="36000" tIns="36000" rIns="36000" bIns="36000" anchor="ctr"/>
          <a:lstStyle>
            <a:lvl1pPr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돋움체" panose="020B0609000101010101" pitchFamily="49" charset="-127"/>
              </a:defRPr>
            </a:lvl1pPr>
            <a:lvl2pPr marL="742950" indent="-285750"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돋움체" panose="020B0609000101010101" pitchFamily="49" charset="-127"/>
              </a:defRPr>
            </a:lvl2pPr>
            <a:lvl3pPr marL="1143000" indent="-228600"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돋움체" panose="020B0609000101010101" pitchFamily="49" charset="-127"/>
              </a:defRPr>
            </a:lvl3pPr>
            <a:lvl4pPr marL="1600200" indent="-228600"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돋움체" panose="020B0609000101010101" pitchFamily="49" charset="-127"/>
              </a:defRPr>
            </a:lvl4pPr>
            <a:lvl5pPr marL="2057400" indent="-228600"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돋움체" panose="020B0609000101010101" pitchFamily="49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돋움체" panose="020B0609000101010101" pitchFamily="49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돋움체" panose="020B0609000101010101" pitchFamily="49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돋움체" panose="020B0609000101010101" pitchFamily="49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돋움체" panose="020B0609000101010101" pitchFamily="49" charset="-127"/>
              </a:defRPr>
            </a:lvl9pPr>
          </a:lstStyle>
          <a:p>
            <a:pPr algn="ctr"/>
            <a:r>
              <a:rPr lang="en-US" altLang="ko-KR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Mapping &amp; </a:t>
            </a:r>
            <a:r>
              <a:rPr lang="en-US" altLang="ko-KR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GAP </a:t>
            </a:r>
            <a:r>
              <a:rPr lang="ko-KR" altLang="en-US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도출</a:t>
            </a:r>
            <a:r>
              <a:rPr lang="en-US" altLang="ko-KR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대응방안 수립</a:t>
            </a:r>
          </a:p>
        </p:txBody>
      </p:sp>
      <p:sp>
        <p:nvSpPr>
          <p:cNvPr id="84" name="AutoShape 17">
            <a:extLst>
              <a:ext uri="{FF2B5EF4-FFF2-40B4-BE49-F238E27FC236}">
                <a16:creationId xmlns:a16="http://schemas.microsoft.com/office/drawing/2014/main" id="{9B761A4F-737D-4298-9D22-25FB36637E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16968" y="5452817"/>
            <a:ext cx="1368000" cy="468000"/>
          </a:xfrm>
          <a:prstGeom prst="roundRect">
            <a:avLst>
              <a:gd name="adj" fmla="val 1819"/>
            </a:avLst>
          </a:prstGeom>
          <a:pattFill prst="wdUpDiag">
            <a:fgClr>
              <a:srgbClr val="BDC8F9"/>
            </a:fgClr>
            <a:bgClr>
              <a:srgbClr val="9AB6F4"/>
            </a:bgClr>
          </a:pattFill>
          <a:ln w="3175">
            <a:solidFill>
              <a:srgbClr val="6C94EE"/>
            </a:solidFill>
            <a:miter lim="800000"/>
            <a:headEnd/>
            <a:tailEnd/>
          </a:ln>
        </p:spPr>
        <p:txBody>
          <a:bodyPr lIns="36000" tIns="36000" rIns="36000" bIns="36000" anchor="ctr"/>
          <a:lstStyle/>
          <a:p>
            <a:pPr algn="ctr"/>
            <a:r>
              <a:rPr lang="en-US" altLang="ko-KR" sz="10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Infra Spec</a:t>
            </a:r>
          </a:p>
          <a:p>
            <a:pPr algn="ctr"/>
            <a:r>
              <a:rPr lang="ko-KR" altLang="en-US" sz="10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및 수량 확정</a:t>
            </a:r>
          </a:p>
        </p:txBody>
      </p:sp>
      <p:sp>
        <p:nvSpPr>
          <p:cNvPr id="85" name="AutoShape 17">
            <a:extLst>
              <a:ext uri="{FF2B5EF4-FFF2-40B4-BE49-F238E27FC236}">
                <a16:creationId xmlns:a16="http://schemas.microsoft.com/office/drawing/2014/main" id="{F96008D8-5B2D-4EF4-82D0-664A8E530B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9958" y="5452818"/>
            <a:ext cx="1368000" cy="216000"/>
          </a:xfrm>
          <a:prstGeom prst="roundRect">
            <a:avLst>
              <a:gd name="adj" fmla="val 1819"/>
            </a:avLst>
          </a:prstGeom>
          <a:pattFill prst="wdUpDiag">
            <a:fgClr>
              <a:srgbClr val="BDC8F9"/>
            </a:fgClr>
            <a:bgClr>
              <a:srgbClr val="9AB6F4"/>
            </a:bgClr>
          </a:pattFill>
          <a:ln w="3175">
            <a:solidFill>
              <a:srgbClr val="6C94EE"/>
            </a:solidFill>
            <a:miter lim="800000"/>
            <a:headEnd/>
            <a:tailEnd/>
          </a:ln>
        </p:spPr>
        <p:txBody>
          <a:bodyPr lIns="36000" tIns="36000" rIns="36000" bIns="36000" anchor="ctr"/>
          <a:lstStyle/>
          <a:p>
            <a:pPr algn="ctr"/>
            <a:r>
              <a:rPr lang="en-US" altLang="ko-KR" sz="10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Infra </a:t>
            </a:r>
            <a:r>
              <a:rPr lang="ko-KR" altLang="en-US" sz="10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발주</a:t>
            </a:r>
          </a:p>
        </p:txBody>
      </p:sp>
      <p:sp>
        <p:nvSpPr>
          <p:cNvPr id="86" name="AutoShape 17">
            <a:extLst>
              <a:ext uri="{FF2B5EF4-FFF2-40B4-BE49-F238E27FC236}">
                <a16:creationId xmlns:a16="http://schemas.microsoft.com/office/drawing/2014/main" id="{95114161-A150-47E2-9AF3-F7697C6C6B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25282" y="5452817"/>
            <a:ext cx="2772000" cy="216000"/>
          </a:xfrm>
          <a:prstGeom prst="roundRect">
            <a:avLst>
              <a:gd name="adj" fmla="val 1819"/>
            </a:avLst>
          </a:prstGeom>
          <a:pattFill prst="wdUpDiag">
            <a:fgClr>
              <a:srgbClr val="BDC8F9"/>
            </a:fgClr>
            <a:bgClr>
              <a:srgbClr val="9AB6F4"/>
            </a:bgClr>
          </a:pattFill>
          <a:ln w="3175">
            <a:solidFill>
              <a:srgbClr val="6C94EE"/>
            </a:solidFill>
            <a:miter lim="800000"/>
            <a:headEnd/>
            <a:tailEnd/>
          </a:ln>
        </p:spPr>
        <p:txBody>
          <a:bodyPr lIns="36000" tIns="36000" rIns="36000" bIns="36000" anchor="ctr"/>
          <a:lstStyle/>
          <a:p>
            <a:pPr algn="ctr"/>
            <a:r>
              <a:rPr lang="en-US" altLang="ko-KR" sz="10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Infra </a:t>
            </a:r>
            <a:r>
              <a:rPr lang="ko-KR" altLang="en-US" sz="10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설치 및 </a:t>
            </a:r>
            <a:r>
              <a:rPr lang="en-US" altLang="ko-KR" sz="10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Test</a:t>
            </a:r>
            <a:endParaRPr lang="ko-KR" altLang="en-US" sz="10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7" name="AutoShape 17">
            <a:extLst>
              <a:ext uri="{FF2B5EF4-FFF2-40B4-BE49-F238E27FC236}">
                <a16:creationId xmlns:a16="http://schemas.microsoft.com/office/drawing/2014/main" id="{EAFD8724-7256-4C9C-84BE-49F129404E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9958" y="5704817"/>
            <a:ext cx="1368000" cy="216000"/>
          </a:xfrm>
          <a:prstGeom prst="roundRect">
            <a:avLst>
              <a:gd name="adj" fmla="val 1819"/>
            </a:avLst>
          </a:prstGeom>
          <a:pattFill prst="wdUpDiag">
            <a:fgClr>
              <a:srgbClr val="BDC8F9"/>
            </a:fgClr>
            <a:bgClr>
              <a:srgbClr val="9AB6F4"/>
            </a:bgClr>
          </a:pattFill>
          <a:ln w="3175">
            <a:solidFill>
              <a:srgbClr val="6C94EE"/>
            </a:solidFill>
            <a:miter lim="800000"/>
            <a:headEnd/>
            <a:tailEnd/>
          </a:ln>
        </p:spPr>
        <p:txBody>
          <a:bodyPr lIns="36000" tIns="36000" rIns="36000" bIns="36000" anchor="ctr"/>
          <a:lstStyle/>
          <a:p>
            <a:pPr algn="ctr"/>
            <a:r>
              <a:rPr lang="ko-KR" altLang="en-US" sz="10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환경 구축</a:t>
            </a:r>
          </a:p>
        </p:txBody>
      </p:sp>
      <p:cxnSp>
        <p:nvCxnSpPr>
          <p:cNvPr id="91" name="직선 연결선 90">
            <a:extLst>
              <a:ext uri="{FF2B5EF4-FFF2-40B4-BE49-F238E27FC236}">
                <a16:creationId xmlns:a16="http://schemas.microsoft.com/office/drawing/2014/main" id="{A87A8D76-DE3E-4A85-AB7A-2629F5B53DDF}"/>
              </a:ext>
            </a:extLst>
          </p:cNvPr>
          <p:cNvCxnSpPr>
            <a:cxnSpLocks/>
          </p:cNvCxnSpPr>
          <p:nvPr/>
        </p:nvCxnSpPr>
        <p:spPr>
          <a:xfrm>
            <a:off x="8304571" y="2349280"/>
            <a:ext cx="0" cy="3744016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" name="Picture 206" descr="ㅇ">
            <a:extLst>
              <a:ext uri="{FF2B5EF4-FFF2-40B4-BE49-F238E27FC236}">
                <a16:creationId xmlns:a16="http://schemas.microsoft.com/office/drawing/2014/main" id="{00965F5F-758B-4944-BCDC-FF1F64B5AA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lum bright="-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0670" y="2276872"/>
            <a:ext cx="159597" cy="1636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3" name="Text Box 163">
            <a:extLst>
              <a:ext uri="{FF2B5EF4-FFF2-40B4-BE49-F238E27FC236}">
                <a16:creationId xmlns:a16="http://schemas.microsoft.com/office/drawing/2014/main" id="{A15E4536-9AC7-479B-A685-B3FF1C8EDA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79726" y="2548013"/>
            <a:ext cx="1243930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rnd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돋움체" panose="020B0609000101010101" pitchFamily="49" charset="-127"/>
              </a:defRPr>
            </a:lvl1pPr>
            <a:lvl2pPr marL="742950" indent="-285750"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돋움체" panose="020B0609000101010101" pitchFamily="49" charset="-127"/>
              </a:defRPr>
            </a:lvl2pPr>
            <a:lvl3pPr marL="1143000" indent="-228600"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돋움체" panose="020B0609000101010101" pitchFamily="49" charset="-127"/>
              </a:defRPr>
            </a:lvl3pPr>
            <a:lvl4pPr marL="1600200" indent="-228600"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돋움체" panose="020B0609000101010101" pitchFamily="49" charset="-127"/>
              </a:defRPr>
            </a:lvl4pPr>
            <a:lvl5pPr marL="2057400" indent="-228600"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돋움체" panose="020B0609000101010101" pitchFamily="49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돋움체" panose="020B0609000101010101" pitchFamily="49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돋움체" panose="020B0609000101010101" pitchFamily="49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돋움체" panose="020B0609000101010101" pitchFamily="49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돋움체" panose="020B0609000101010101" pitchFamily="49" charset="-127"/>
              </a:defRPr>
            </a:lvl9pPr>
          </a:lstStyle>
          <a:p>
            <a:pPr eaLnBrk="1" hangingPunct="1">
              <a:lnSpc>
                <a:spcPct val="120000"/>
              </a:lnSpc>
              <a:buFont typeface="Times New Roman" panose="02020603050405020304" pitchFamily="18" charset="0"/>
              <a:buNone/>
            </a:pPr>
            <a:r>
              <a:rPr lang="ko-KR" altLang="en-US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요구사항수집 및 정의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4" name="AutoShape 17">
            <a:extLst>
              <a:ext uri="{FF2B5EF4-FFF2-40B4-BE49-F238E27FC236}">
                <a16:creationId xmlns:a16="http://schemas.microsoft.com/office/drawing/2014/main" id="{14853C8F-6094-46BC-8138-FA8BA7EF16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5421" y="2937338"/>
            <a:ext cx="1361129" cy="2983479"/>
          </a:xfrm>
          <a:prstGeom prst="roundRect">
            <a:avLst>
              <a:gd name="adj" fmla="val 0"/>
            </a:avLst>
          </a:prstGeom>
          <a:pattFill prst="wdUpDiag">
            <a:fgClr>
              <a:srgbClr val="91C9F7"/>
            </a:fgClr>
            <a:bgClr>
              <a:srgbClr val="5EB5F0"/>
            </a:bgClr>
          </a:pattFill>
          <a:ln w="3175">
            <a:solidFill>
              <a:srgbClr val="2696E2"/>
            </a:solidFill>
            <a:miter lim="800000"/>
            <a:headEnd/>
            <a:tailEnd/>
          </a:ln>
        </p:spPr>
        <p:txBody>
          <a:bodyPr lIns="36000" tIns="49785" rIns="36000" bIns="49785" anchor="ctr"/>
          <a:lstStyle>
            <a:lvl1pPr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돋움체" panose="020B0609000101010101" pitchFamily="49" charset="-127"/>
              </a:defRPr>
            </a:lvl1pPr>
            <a:lvl2pPr marL="742950" indent="-285750"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돋움체" panose="020B0609000101010101" pitchFamily="49" charset="-127"/>
              </a:defRPr>
            </a:lvl2pPr>
            <a:lvl3pPr marL="1143000" indent="-228600"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돋움체" panose="020B0609000101010101" pitchFamily="49" charset="-127"/>
              </a:defRPr>
            </a:lvl3pPr>
            <a:lvl4pPr marL="1600200" indent="-228600"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돋움체" panose="020B0609000101010101" pitchFamily="49" charset="-127"/>
              </a:defRPr>
            </a:lvl4pPr>
            <a:lvl5pPr marL="2057400" indent="-228600"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돋움체" panose="020B0609000101010101" pitchFamily="49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돋움체" panose="020B0609000101010101" pitchFamily="49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돋움체" panose="020B0609000101010101" pitchFamily="49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돋움체" panose="020B0609000101010101" pitchFamily="49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돋움체" panose="020B0609000101010101" pitchFamily="49" charset="-127"/>
              </a:defRPr>
            </a:lvl9pPr>
          </a:lstStyle>
          <a:p>
            <a:pPr algn="ctr" eaLnBrk="1" hangingPunct="1"/>
            <a:r>
              <a:rPr lang="ko-KR" altLang="en-US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안정화</a:t>
            </a:r>
            <a:endParaRPr lang="en-US" altLang="ko-KR" dirty="0">
              <a:solidFill>
                <a:srgbClr val="00206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5" name="AutoShape 17">
            <a:extLst>
              <a:ext uri="{FF2B5EF4-FFF2-40B4-BE49-F238E27FC236}">
                <a16:creationId xmlns:a16="http://schemas.microsoft.com/office/drawing/2014/main" id="{0BAC8687-2A09-41EE-A95C-E5B045F788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94396" y="5445224"/>
            <a:ext cx="683841" cy="468000"/>
          </a:xfrm>
          <a:prstGeom prst="roundRect">
            <a:avLst>
              <a:gd name="adj" fmla="val 2991"/>
            </a:avLst>
          </a:prstGeom>
          <a:pattFill prst="wdUpDiag">
            <a:fgClr>
              <a:srgbClr val="C5E3FB"/>
            </a:fgClr>
            <a:bgClr>
              <a:srgbClr val="ABD8F7"/>
            </a:bgClr>
          </a:pattFill>
          <a:ln w="3175">
            <a:solidFill>
              <a:srgbClr val="67B8EF"/>
            </a:solidFill>
            <a:miter lim="800000"/>
            <a:headEnd/>
            <a:tailEnd/>
          </a:ln>
        </p:spPr>
        <p:txBody>
          <a:bodyPr lIns="36000" tIns="36000" rIns="36000" bIns="36000" anchor="ctr"/>
          <a:lstStyle>
            <a:lvl1pPr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돋움체" panose="020B0609000101010101" pitchFamily="49" charset="-127"/>
              </a:defRPr>
            </a:lvl1pPr>
            <a:lvl2pPr marL="742950" indent="-285750"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돋움체" panose="020B0609000101010101" pitchFamily="49" charset="-127"/>
              </a:defRPr>
            </a:lvl2pPr>
            <a:lvl3pPr marL="1143000" indent="-228600"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돋움체" panose="020B0609000101010101" pitchFamily="49" charset="-127"/>
              </a:defRPr>
            </a:lvl3pPr>
            <a:lvl4pPr marL="1600200" indent="-228600"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돋움체" panose="020B0609000101010101" pitchFamily="49" charset="-127"/>
              </a:defRPr>
            </a:lvl4pPr>
            <a:lvl5pPr marL="2057400" indent="-228600"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돋움체" panose="020B0609000101010101" pitchFamily="49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돋움체" panose="020B0609000101010101" pitchFamily="49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돋움체" panose="020B0609000101010101" pitchFamily="49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돋움체" panose="020B0609000101010101" pitchFamily="49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돋움체" panose="020B0609000101010101" pitchFamily="49" charset="-127"/>
              </a:defRPr>
            </a:lvl9pPr>
          </a:lstStyle>
          <a:p>
            <a:pPr algn="ctr"/>
            <a:r>
              <a:rPr lang="ko-KR" altLang="en-US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인수인계</a:t>
            </a:r>
            <a:endParaRPr lang="en-US" altLang="ko-KR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6" name="AutoShape 17">
            <a:extLst>
              <a:ext uri="{FF2B5EF4-FFF2-40B4-BE49-F238E27FC236}">
                <a16:creationId xmlns:a16="http://schemas.microsoft.com/office/drawing/2014/main" id="{0BAC8687-2A09-41EE-A95C-E5B045F788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65885" y="4428858"/>
            <a:ext cx="602738" cy="468000"/>
          </a:xfrm>
          <a:prstGeom prst="roundRect">
            <a:avLst>
              <a:gd name="adj" fmla="val 2991"/>
            </a:avLst>
          </a:prstGeom>
          <a:pattFill prst="wdUpDiag">
            <a:fgClr>
              <a:srgbClr val="C5E3FB"/>
            </a:fgClr>
            <a:bgClr>
              <a:srgbClr val="ABD8F7"/>
            </a:bgClr>
          </a:pattFill>
          <a:ln w="3175">
            <a:solidFill>
              <a:srgbClr val="67B8EF"/>
            </a:solidFill>
            <a:miter lim="800000"/>
            <a:headEnd/>
            <a:tailEnd/>
          </a:ln>
        </p:spPr>
        <p:txBody>
          <a:bodyPr lIns="36000" tIns="36000" rIns="36000" bIns="36000" anchor="ctr"/>
          <a:lstStyle>
            <a:lvl1pPr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돋움체" panose="020B0609000101010101" pitchFamily="49" charset="-127"/>
              </a:defRPr>
            </a:lvl1pPr>
            <a:lvl2pPr marL="742950" indent="-285750"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돋움체" panose="020B0609000101010101" pitchFamily="49" charset="-127"/>
              </a:defRPr>
            </a:lvl2pPr>
            <a:lvl3pPr marL="1143000" indent="-228600"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돋움체" panose="020B0609000101010101" pitchFamily="49" charset="-127"/>
              </a:defRPr>
            </a:lvl3pPr>
            <a:lvl4pPr marL="1600200" indent="-228600"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돋움체" panose="020B0609000101010101" pitchFamily="49" charset="-127"/>
              </a:defRPr>
            </a:lvl4pPr>
            <a:lvl5pPr marL="2057400" indent="-228600"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돋움체" panose="020B0609000101010101" pitchFamily="49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돋움체" panose="020B0609000101010101" pitchFamily="49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돋움체" panose="020B0609000101010101" pitchFamily="49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돋움체" panose="020B0609000101010101" pitchFamily="49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돋움체" panose="020B0609000101010101" pitchFamily="49" charset="-127"/>
              </a:defRPr>
            </a:lvl9pPr>
          </a:lstStyle>
          <a:p>
            <a:pPr algn="ctr"/>
            <a:r>
              <a:rPr lang="ko-KR" altLang="en-US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통합</a:t>
            </a:r>
            <a:endParaRPr lang="en-US" altLang="ko-KR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테스트</a:t>
            </a:r>
            <a:endParaRPr lang="en-US" altLang="ko-KR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7" name="AutoShape 17">
            <a:extLst>
              <a:ext uri="{FF2B5EF4-FFF2-40B4-BE49-F238E27FC236}">
                <a16:creationId xmlns:a16="http://schemas.microsoft.com/office/drawing/2014/main" id="{E86EFB56-C5E6-4E3D-B44B-DD1B925E6C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18209" y="3944286"/>
            <a:ext cx="1351870" cy="468000"/>
          </a:xfrm>
          <a:prstGeom prst="roundRect">
            <a:avLst>
              <a:gd name="adj" fmla="val 5315"/>
            </a:avLst>
          </a:prstGeom>
          <a:pattFill prst="wdUpDiag">
            <a:fgClr>
              <a:srgbClr val="C5E3FB"/>
            </a:fgClr>
            <a:bgClr>
              <a:srgbClr val="ABD8F7"/>
            </a:bgClr>
          </a:pattFill>
          <a:ln w="3175">
            <a:solidFill>
              <a:srgbClr val="67B8EF"/>
            </a:solidFill>
            <a:miter lim="800000"/>
            <a:headEnd/>
            <a:tailEnd/>
          </a:ln>
        </p:spPr>
        <p:txBody>
          <a:bodyPr lIns="36000" tIns="36000" rIns="36000" bIns="36000" anchor="ctr"/>
          <a:lstStyle>
            <a:lvl1pPr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돋움체" panose="020B0609000101010101" pitchFamily="49" charset="-127"/>
              </a:defRPr>
            </a:lvl1pPr>
            <a:lvl2pPr marL="742950" indent="-285750"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돋움체" panose="020B0609000101010101" pitchFamily="49" charset="-127"/>
              </a:defRPr>
            </a:lvl2pPr>
            <a:lvl3pPr marL="1143000" indent="-228600"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돋움체" panose="020B0609000101010101" pitchFamily="49" charset="-127"/>
              </a:defRPr>
            </a:lvl3pPr>
            <a:lvl4pPr marL="1600200" indent="-228600"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돋움체" panose="020B0609000101010101" pitchFamily="49" charset="-127"/>
              </a:defRPr>
            </a:lvl4pPr>
            <a:lvl5pPr marL="2057400" indent="-228600"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돋움체" panose="020B0609000101010101" pitchFamily="49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돋움체" panose="020B0609000101010101" pitchFamily="49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돋움체" panose="020B0609000101010101" pitchFamily="49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돋움체" panose="020B0609000101010101" pitchFamily="49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돋움체" panose="020B0609000101010101" pitchFamily="49" charset="-127"/>
              </a:defRPr>
            </a:lvl9pPr>
          </a:lstStyle>
          <a:p>
            <a:pPr algn="ctr" eaLnBrk="1" hangingPunct="1"/>
            <a:r>
              <a:rPr lang="ko-KR" altLang="en-US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시범 운영</a:t>
            </a:r>
          </a:p>
        </p:txBody>
      </p:sp>
      <p:sp>
        <p:nvSpPr>
          <p:cNvPr id="98" name="AutoShape 17">
            <a:extLst>
              <a:ext uri="{FF2B5EF4-FFF2-40B4-BE49-F238E27FC236}">
                <a16:creationId xmlns:a16="http://schemas.microsoft.com/office/drawing/2014/main" id="{F8DA9C34-B159-4344-87B5-41DA85F0EB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18209" y="3453939"/>
            <a:ext cx="881059" cy="468000"/>
          </a:xfrm>
          <a:prstGeom prst="roundRect">
            <a:avLst>
              <a:gd name="adj" fmla="val 2991"/>
            </a:avLst>
          </a:prstGeom>
          <a:pattFill prst="wdUpDiag">
            <a:fgClr>
              <a:srgbClr val="C5E3FB"/>
            </a:fgClr>
            <a:bgClr>
              <a:srgbClr val="ABD8F7"/>
            </a:bgClr>
          </a:pattFill>
          <a:ln w="3175">
            <a:solidFill>
              <a:srgbClr val="67B8EF"/>
            </a:solidFill>
            <a:miter lim="800000"/>
            <a:headEnd/>
            <a:tailEnd/>
          </a:ln>
        </p:spPr>
        <p:txBody>
          <a:bodyPr lIns="0" tIns="0" rIns="0" bIns="0" anchor="ctr"/>
          <a:lstStyle>
            <a:lvl1pPr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돋움체" panose="020B0609000101010101" pitchFamily="49" charset="-127"/>
              </a:defRPr>
            </a:lvl1pPr>
            <a:lvl2pPr marL="742950" indent="-285750"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돋움체" panose="020B0609000101010101" pitchFamily="49" charset="-127"/>
              </a:defRPr>
            </a:lvl2pPr>
            <a:lvl3pPr marL="1143000" indent="-228600"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돋움체" panose="020B0609000101010101" pitchFamily="49" charset="-127"/>
              </a:defRPr>
            </a:lvl3pPr>
            <a:lvl4pPr marL="1600200" indent="-228600"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돋움체" panose="020B0609000101010101" pitchFamily="49" charset="-127"/>
              </a:defRPr>
            </a:lvl4pPr>
            <a:lvl5pPr marL="2057400" indent="-228600"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돋움체" panose="020B0609000101010101" pitchFamily="49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돋움체" panose="020B0609000101010101" pitchFamily="49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돋움체" panose="020B0609000101010101" pitchFamily="49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돋움체" panose="020B0609000101010101" pitchFamily="49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돋움체" panose="020B0609000101010101" pitchFamily="49" charset="-127"/>
              </a:defRPr>
            </a:lvl9pPr>
          </a:lstStyle>
          <a:p>
            <a:pPr algn="ctr" eaLnBrk="1" hangingPunct="1"/>
            <a:r>
              <a:rPr lang="en-US" altLang="ko-KR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End User</a:t>
            </a:r>
          </a:p>
          <a:p>
            <a:pPr algn="ctr" eaLnBrk="1" hangingPunct="1"/>
            <a:r>
              <a:rPr lang="ko-KR" altLang="en-US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교육</a:t>
            </a:r>
          </a:p>
        </p:txBody>
      </p:sp>
      <p:sp>
        <p:nvSpPr>
          <p:cNvPr id="99" name="AutoShape 17">
            <a:extLst>
              <a:ext uri="{FF2B5EF4-FFF2-40B4-BE49-F238E27FC236}">
                <a16:creationId xmlns:a16="http://schemas.microsoft.com/office/drawing/2014/main" id="{7DB13626-0EC9-4438-ABEB-5B625D3825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46552" y="4432329"/>
            <a:ext cx="1671657" cy="468000"/>
          </a:xfrm>
          <a:prstGeom prst="roundRect">
            <a:avLst>
              <a:gd name="adj" fmla="val 2991"/>
            </a:avLst>
          </a:prstGeom>
          <a:pattFill prst="wdUpDiag">
            <a:fgClr>
              <a:srgbClr val="C5E3FB"/>
            </a:fgClr>
            <a:bgClr>
              <a:srgbClr val="ABD8F7"/>
            </a:bgClr>
          </a:pattFill>
          <a:ln w="3175">
            <a:solidFill>
              <a:srgbClr val="67B8EF"/>
            </a:solidFill>
            <a:miter lim="800000"/>
            <a:headEnd/>
            <a:tailEnd/>
          </a:ln>
        </p:spPr>
        <p:txBody>
          <a:bodyPr lIns="0" tIns="0" rIns="0" bIns="0" anchor="ctr"/>
          <a:lstStyle>
            <a:lvl1pPr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돋움체" panose="020B0609000101010101" pitchFamily="49" charset="-127"/>
              </a:defRPr>
            </a:lvl1pPr>
            <a:lvl2pPr marL="742950" indent="-285750"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돋움체" panose="020B0609000101010101" pitchFamily="49" charset="-127"/>
              </a:defRPr>
            </a:lvl2pPr>
            <a:lvl3pPr marL="1143000" indent="-228600"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돋움체" panose="020B0609000101010101" pitchFamily="49" charset="-127"/>
              </a:defRPr>
            </a:lvl3pPr>
            <a:lvl4pPr marL="1600200" indent="-228600"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돋움체" panose="020B0609000101010101" pitchFamily="49" charset="-127"/>
              </a:defRPr>
            </a:lvl4pPr>
            <a:lvl5pPr marL="2057400" indent="-228600"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돋움체" panose="020B0609000101010101" pitchFamily="49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돋움체" panose="020B0609000101010101" pitchFamily="49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돋움체" panose="020B0609000101010101" pitchFamily="49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돋움체" panose="020B0609000101010101" pitchFamily="49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돋움체" panose="020B0609000101010101" pitchFamily="49" charset="-127"/>
              </a:defRPr>
            </a:lvl9pPr>
          </a:lstStyle>
          <a:p>
            <a:pPr algn="ctr" eaLnBrk="1" hangingPunct="1"/>
            <a:r>
              <a:rPr lang="ko-KR" altLang="en-US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</a:t>
            </a:r>
            <a:r>
              <a:rPr lang="en-US" altLang="ko-KR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테스트</a:t>
            </a:r>
          </a:p>
        </p:txBody>
      </p:sp>
      <p:pic>
        <p:nvPicPr>
          <p:cNvPr id="58" name="Picture 205" descr="번개">
            <a:extLst>
              <a:ext uri="{FF2B5EF4-FFF2-40B4-BE49-F238E27FC236}">
                <a16:creationId xmlns:a16="http://schemas.microsoft.com/office/drawing/2014/main" id="{68A1C975-1275-44A1-817F-19959E9484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8768" y="2268246"/>
            <a:ext cx="237074" cy="252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" name="Text Box 164">
            <a:extLst>
              <a:ext uri="{FF2B5EF4-FFF2-40B4-BE49-F238E27FC236}">
                <a16:creationId xmlns:a16="http://schemas.microsoft.com/office/drawing/2014/main" id="{11569785-F54F-45BD-AC9C-2ADD9714CA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77764" y="2556195"/>
            <a:ext cx="620363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rnd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돋움체" panose="020B0609000101010101" pitchFamily="49" charset="-127"/>
              </a:defRPr>
            </a:lvl1pPr>
            <a:lvl2pPr marL="742950" indent="-285750"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돋움체" panose="020B0609000101010101" pitchFamily="49" charset="-127"/>
              </a:defRPr>
            </a:lvl2pPr>
            <a:lvl3pPr marL="1143000" indent="-228600"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돋움체" panose="020B0609000101010101" pitchFamily="49" charset="-127"/>
              </a:defRPr>
            </a:lvl3pPr>
            <a:lvl4pPr marL="1600200" indent="-228600"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돋움체" panose="020B0609000101010101" pitchFamily="49" charset="-127"/>
              </a:defRPr>
            </a:lvl4pPr>
            <a:lvl5pPr marL="2057400" indent="-228600"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돋움체" panose="020B0609000101010101" pitchFamily="49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돋움체" panose="020B0609000101010101" pitchFamily="49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돋움체" panose="020B0609000101010101" pitchFamily="49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돋움체" panose="020B0609000101010101" pitchFamily="49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돋움체" panose="020B0609000101010101" pitchFamily="49" charset="-127"/>
              </a:defRPr>
            </a:lvl9pPr>
          </a:lstStyle>
          <a:p>
            <a:pPr algn="ctr" eaLnBrk="1" hangingPunct="1">
              <a:buFont typeface="Times New Roman" panose="02020603050405020304" pitchFamily="18" charset="0"/>
              <a:buNone/>
            </a:pPr>
            <a:r>
              <a:rPr lang="ko-KR" altLang="en-US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시범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Open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999605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>
            <a:extLst>
              <a:ext uri="{FF2B5EF4-FFF2-40B4-BE49-F238E27FC236}">
                <a16:creationId xmlns:a16="http://schemas.microsoft.com/office/drawing/2014/main" id="{87FAE563-A712-43E5-857E-A3C4ECA43BAB}"/>
              </a:ext>
            </a:extLst>
          </p:cNvPr>
          <p:cNvSpPr txBox="1">
            <a:spLocks noChangeArrowheads="1"/>
          </p:cNvSpPr>
          <p:nvPr/>
        </p:nvSpPr>
        <p:spPr bwMode="black">
          <a:xfrm>
            <a:off x="199678" y="128419"/>
            <a:ext cx="6120000" cy="3666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 anchor="ctr"/>
          <a:lstStyle>
            <a:lvl1pPr marL="381000" indent="-38100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9pPr>
          </a:lstStyle>
          <a:p>
            <a:pPr marL="0" indent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ko-KR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 TO-BE </a:t>
            </a:r>
            <a:r>
              <a: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프로세스</a:t>
            </a:r>
            <a:r>
              <a:rPr lang="en-US" altLang="ko-KR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(ERP)</a:t>
            </a:r>
            <a:r>
              <a: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9" name="Text Box 3">
            <a:extLst>
              <a:ext uri="{FF2B5EF4-FFF2-40B4-BE49-F238E27FC236}">
                <a16:creationId xmlns:a16="http://schemas.microsoft.com/office/drawing/2014/main" id="{44A8E59C-93B7-4F8E-B163-AD858EFADB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4950" y="652908"/>
            <a:ext cx="9329738" cy="35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9pPr>
          </a:lstStyle>
          <a:p>
            <a:pPr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1600" kern="0" dirty="0">
                <a:solidFill>
                  <a:srgbClr val="000066"/>
                </a:solidFill>
              </a:rPr>
              <a:t>1. </a:t>
            </a:r>
            <a:r>
              <a:rPr lang="ko-KR" altLang="en-US" sz="1600" kern="0" dirty="0">
                <a:solidFill>
                  <a:srgbClr val="000066"/>
                </a:solidFill>
              </a:rPr>
              <a:t>기준정보 부문 </a:t>
            </a:r>
            <a:r>
              <a:rPr lang="en-US" altLang="ko-KR" sz="1600" kern="0" dirty="0">
                <a:solidFill>
                  <a:srgbClr val="000066"/>
                </a:solidFill>
              </a:rPr>
              <a:t>- </a:t>
            </a:r>
            <a:r>
              <a:rPr lang="ko-KR" altLang="en-US" sz="1600" kern="0" dirty="0" err="1">
                <a:solidFill>
                  <a:srgbClr val="000066"/>
                </a:solidFill>
              </a:rPr>
              <a:t>품목채번규칙</a:t>
            </a:r>
            <a:endParaRPr lang="en-US" altLang="ko-KR" sz="1600" kern="0" dirty="0">
              <a:solidFill>
                <a:srgbClr val="000066"/>
              </a:solidFill>
            </a:endParaRPr>
          </a:p>
        </p:txBody>
      </p:sp>
      <p:graphicFrame>
        <p:nvGraphicFramePr>
          <p:cNvPr id="40" name="표 39">
            <a:extLst>
              <a:ext uri="{FF2B5EF4-FFF2-40B4-BE49-F238E27FC236}">
                <a16:creationId xmlns:a16="http://schemas.microsoft.com/office/drawing/2014/main" id="{4BF9C769-683A-48D4-A5AC-86116F51F3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8046040"/>
              </p:ext>
            </p:extLst>
          </p:nvPr>
        </p:nvGraphicFramePr>
        <p:xfrm>
          <a:off x="344488" y="1049179"/>
          <a:ext cx="3600450" cy="534551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600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00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AS-IS</a:t>
                      </a:r>
                      <a:endParaRPr lang="ko-KR" altLang="en-US" sz="1200" b="0" dirty="0">
                        <a:solidFill>
                          <a:schemeClr val="bg1"/>
                        </a:solidFill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 marL="71999" marR="71999" marT="45727" marB="45727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CB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84470"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rgbClr val="000000"/>
                        </a:solidFill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 marL="91439" marR="91439" marT="45727" marB="4572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804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400" b="0" kern="1200" dirty="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  <a:cs typeface="+mn-cs"/>
                        </a:rPr>
                        <a:t>주요 이슈</a:t>
                      </a:r>
                    </a:p>
                  </a:txBody>
                  <a:tcPr marL="91439" marR="91439" marT="45727" marB="45727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96180">
                <a:tc>
                  <a:txBody>
                    <a:bodyPr/>
                    <a:lstStyle/>
                    <a:p>
                      <a:pPr marL="144000" marR="0" lvl="0" indent="-1440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Wingdings" pitchFamily="2" charset="2"/>
                        <a:buBlip>
                          <a:blip r:embed="rId2"/>
                        </a:buBlip>
                        <a:tabLst/>
                      </a:pPr>
                      <a:r>
                        <a:rPr kumimoji="1" lang="ko-KR" alt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HY헤드라인M" pitchFamily="18" charset="-127"/>
                          <a:ea typeface="HY헤드라인M" pitchFamily="18" charset="-127"/>
                          <a:cs typeface="+mn-cs"/>
                        </a:rPr>
                        <a:t>기존 시스템의 품목코드 관리체계 부족 및 품목 기준정보관리 체계 미흡</a:t>
                      </a:r>
                      <a:endParaRPr kumimoji="1" lang="en-US" altLang="ko-KR" sz="12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HY헤드라인M" pitchFamily="18" charset="-127"/>
                        <a:ea typeface="HY헤드라인M" pitchFamily="18" charset="-127"/>
                        <a:cs typeface="+mn-cs"/>
                      </a:endParaRPr>
                    </a:p>
                    <a:p>
                      <a:pPr marL="144000" marR="0" lvl="0" indent="-1440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Wingdings" pitchFamily="2" charset="2"/>
                        <a:buBlip>
                          <a:blip r:embed="rId2"/>
                        </a:buBlip>
                        <a:tabLst/>
                      </a:pPr>
                      <a:r>
                        <a:rPr kumimoji="1" lang="ko-KR" alt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HY헤드라인M" pitchFamily="18" charset="-127"/>
                          <a:ea typeface="HY헤드라인M" pitchFamily="18" charset="-127"/>
                          <a:cs typeface="+mn-cs"/>
                        </a:rPr>
                        <a:t>많은 중복 코드발생</a:t>
                      </a:r>
                      <a:r>
                        <a:rPr kumimoji="1" lang="en-US" altLang="ko-KR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HY헤드라인M" pitchFamily="18" charset="-127"/>
                          <a:ea typeface="HY헤드라인M" pitchFamily="18" charset="-127"/>
                          <a:cs typeface="+mn-cs"/>
                        </a:rPr>
                        <a:t>, </a:t>
                      </a:r>
                      <a:r>
                        <a:rPr kumimoji="1" lang="ko-KR" alt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HY헤드라인M" pitchFamily="18" charset="-127"/>
                          <a:ea typeface="HY헤드라인M" pitchFamily="18" charset="-127"/>
                          <a:cs typeface="+mn-cs"/>
                        </a:rPr>
                        <a:t>통합관리 코드 존재로 인한 관리 불편</a:t>
                      </a:r>
                    </a:p>
                  </a:txBody>
                  <a:tcPr marL="91439" marR="91439" marT="45727" marB="4572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41" name="표 40">
            <a:extLst>
              <a:ext uri="{FF2B5EF4-FFF2-40B4-BE49-F238E27FC236}">
                <a16:creationId xmlns:a16="http://schemas.microsoft.com/office/drawing/2014/main" id="{7863FE1B-F67B-4063-97E8-CC7E1AFC33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9854336"/>
              </p:ext>
            </p:extLst>
          </p:nvPr>
        </p:nvGraphicFramePr>
        <p:xfrm>
          <a:off x="3992766" y="1049179"/>
          <a:ext cx="5543550" cy="53287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5543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005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bg1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TO-BE PROCESS</a:t>
                      </a:r>
                      <a:endParaRPr lang="ko-KR" altLang="en-US" sz="1200" b="0" dirty="0">
                        <a:solidFill>
                          <a:schemeClr val="bg1"/>
                        </a:solidFill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 marL="71996" marR="71996" marT="45706" marB="4570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968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84470"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rgbClr val="000000"/>
                        </a:solidFill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 marL="91436" marR="91436" marT="45706" marB="4570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80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kern="1200" dirty="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  <a:cs typeface="+mn-cs"/>
                        </a:rPr>
                        <a:t>대응방안</a:t>
                      </a:r>
                    </a:p>
                  </a:txBody>
                  <a:tcPr marL="91436" marR="91436" marT="45706" marB="4570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7944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Tx/>
                        <a:buSzPct val="90000"/>
                        <a:buFontTx/>
                        <a:buBlip>
                          <a:blip r:embed="rId3"/>
                        </a:buBlip>
                        <a:tabLst/>
                        <a:defRPr/>
                      </a:pPr>
                      <a:r>
                        <a:rPr lang="en-US" altLang="ko-KR" sz="1200" kern="0" dirty="0">
                          <a:solidFill>
                            <a:srgbClr val="00206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</a:t>
                      </a:r>
                      <a:r>
                        <a:rPr lang="ko-KR" altLang="en-US" sz="1200" kern="0" dirty="0">
                          <a:solidFill>
                            <a:srgbClr val="00206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제품코드</a:t>
                      </a:r>
                      <a:r>
                        <a:rPr lang="en-US" altLang="ko-KR" sz="1200" kern="0" dirty="0">
                          <a:solidFill>
                            <a:srgbClr val="00206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</a:t>
                      </a:r>
                      <a:r>
                        <a:rPr lang="ko-KR" altLang="en-US" sz="1200" kern="0" dirty="0">
                          <a:solidFill>
                            <a:srgbClr val="00206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및 원자재 코드에 대한 </a:t>
                      </a:r>
                      <a:r>
                        <a:rPr lang="ko-KR" altLang="en-US" sz="1200" kern="0" dirty="0" err="1">
                          <a:solidFill>
                            <a:srgbClr val="00206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채번</a:t>
                      </a:r>
                      <a:r>
                        <a:rPr lang="ko-KR" altLang="en-US" sz="1200" kern="0" dirty="0">
                          <a:solidFill>
                            <a:srgbClr val="00206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규칙을 정하여 시스템 관리</a:t>
                      </a:r>
                      <a:endParaRPr lang="en-US" altLang="ko-KR" sz="1200" kern="0" dirty="0">
                        <a:solidFill>
                          <a:srgbClr val="00206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Tx/>
                        <a:buSzPct val="90000"/>
                        <a:buFontTx/>
                        <a:buBlip>
                          <a:blip r:embed="rId3"/>
                        </a:buBlip>
                        <a:tabLst/>
                        <a:defRPr/>
                      </a:pPr>
                      <a:endParaRPr lang="en-US" altLang="ko-KR" sz="1200" kern="0" dirty="0">
                        <a:solidFill>
                          <a:srgbClr val="00206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Tx/>
                        <a:buSzPct val="90000"/>
                        <a:buFontTx/>
                        <a:buBlip>
                          <a:blip r:embed="rId3"/>
                        </a:buBlip>
                        <a:tabLst/>
                        <a:defRPr/>
                      </a:pPr>
                      <a:r>
                        <a:rPr lang="ko-KR" altLang="en-US" sz="1200" kern="0" dirty="0">
                          <a:solidFill>
                            <a:srgbClr val="00206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중복코드 파악 용이</a:t>
                      </a:r>
                      <a:r>
                        <a:rPr lang="en-US" altLang="ko-KR" sz="1200" kern="0" dirty="0">
                          <a:solidFill>
                            <a:srgbClr val="00206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, </a:t>
                      </a:r>
                      <a:r>
                        <a:rPr lang="ko-KR" altLang="en-US" sz="1200" kern="0" dirty="0">
                          <a:solidFill>
                            <a:srgbClr val="00206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통합관리 코드 불필요에 따른 자재 관리 용이</a:t>
                      </a:r>
                      <a:endParaRPr lang="en-US" altLang="ko-KR" sz="1200" kern="0" dirty="0">
                        <a:solidFill>
                          <a:srgbClr val="00206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91436" marR="91436" marT="45706" marB="4570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2" name="모서리가 둥근 직사각형 30">
            <a:extLst>
              <a:ext uri="{FF2B5EF4-FFF2-40B4-BE49-F238E27FC236}">
                <a16:creationId xmlns:a16="http://schemas.microsoft.com/office/drawing/2014/main" id="{6FC11A05-A220-4066-867A-69DF46AB1018}"/>
              </a:ext>
            </a:extLst>
          </p:cNvPr>
          <p:cNvSpPr/>
          <p:nvPr/>
        </p:nvSpPr>
        <p:spPr bwMode="auto">
          <a:xfrm>
            <a:off x="1211069" y="2777419"/>
            <a:ext cx="1725336" cy="4318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 cap="flat" cmpd="sng" algn="ctr">
            <a:solidFill>
              <a:srgbClr val="000000"/>
            </a:solidFill>
            <a:prstDash val="solid"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200" kern="0" dirty="0">
                <a:solidFill>
                  <a:srgbClr val="000000"/>
                </a:solidFill>
                <a:latin typeface="+mn-ea"/>
              </a:rPr>
              <a:t>품목코드 </a:t>
            </a:r>
            <a:r>
              <a:rPr kumimoji="0" lang="ko-KR" altLang="en-US" sz="1200" kern="0" dirty="0" err="1">
                <a:solidFill>
                  <a:srgbClr val="000000"/>
                </a:solidFill>
                <a:latin typeface="+mn-ea"/>
              </a:rPr>
              <a:t>채번</a:t>
            </a:r>
            <a:r>
              <a:rPr kumimoji="0" lang="ko-KR" altLang="en-US" sz="1200" kern="0" dirty="0">
                <a:solidFill>
                  <a:srgbClr val="000000"/>
                </a:solidFill>
                <a:latin typeface="+mn-ea"/>
              </a:rPr>
              <a:t> 규칙 </a:t>
            </a:r>
            <a:endParaRPr kumimoji="0" lang="en-US" altLang="ko-KR" sz="1200" kern="0" dirty="0">
              <a:solidFill>
                <a:srgbClr val="000000"/>
              </a:solidFill>
              <a:latin typeface="+mn-ea"/>
            </a:endParaRPr>
          </a:p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kern="0" dirty="0">
                <a:solidFill>
                  <a:srgbClr val="000000"/>
                </a:solidFill>
                <a:latin typeface="+mn-ea"/>
              </a:rPr>
              <a:t>미 존재</a:t>
            </a:r>
            <a:endParaRPr kumimoji="0" lang="en-US" altLang="ko-KR" sz="1200" kern="0" dirty="0">
              <a:solidFill>
                <a:srgbClr val="000000"/>
              </a:solidFill>
              <a:latin typeface="+mn-ea"/>
            </a:endParaRPr>
          </a:p>
        </p:txBody>
      </p:sp>
      <p:pic>
        <p:nvPicPr>
          <p:cNvPr id="54" name="그림 53">
            <a:extLst>
              <a:ext uri="{FF2B5EF4-FFF2-40B4-BE49-F238E27FC236}">
                <a16:creationId xmlns:a16="http://schemas.microsoft.com/office/drawing/2014/main" id="{B4D3C3EB-1D50-4D1B-B443-B7C86823441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" t="2898" r="-535" b="41699"/>
          <a:stretch/>
        </p:blipFill>
        <p:spPr>
          <a:xfrm>
            <a:off x="3997942" y="1422136"/>
            <a:ext cx="3942938" cy="1787083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0134F259-50CB-49DA-8C1D-BA4F7D69B4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88310" y="3126371"/>
            <a:ext cx="3632349" cy="1647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3648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>
            <a:extLst>
              <a:ext uri="{FF2B5EF4-FFF2-40B4-BE49-F238E27FC236}">
                <a16:creationId xmlns:a16="http://schemas.microsoft.com/office/drawing/2014/main" id="{87FAE563-A712-43E5-857E-A3C4ECA43BAB}"/>
              </a:ext>
            </a:extLst>
          </p:cNvPr>
          <p:cNvSpPr txBox="1">
            <a:spLocks noChangeArrowheads="1"/>
          </p:cNvSpPr>
          <p:nvPr/>
        </p:nvSpPr>
        <p:spPr bwMode="black">
          <a:xfrm>
            <a:off x="199678" y="128419"/>
            <a:ext cx="6120000" cy="3666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 anchor="ctr"/>
          <a:lstStyle>
            <a:lvl1pPr marL="381000" indent="-38100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9pPr>
          </a:lstStyle>
          <a:p>
            <a:pPr marL="0" indent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ko-KR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r>
              <a:rPr lang="en-US" altLang="ko-KR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. TO-BE </a:t>
            </a:r>
            <a:r>
              <a:rPr lang="ko-KR" altLang="en-US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프로세스</a:t>
            </a:r>
            <a:r>
              <a:rPr lang="en-US" altLang="ko-KR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 (ERP)</a:t>
            </a:r>
            <a:r>
              <a:rPr lang="ko-KR" altLang="en-US" sz="220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7B592634-1C8D-4FAD-9BA6-B5FEF6A769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1330" y="1412776"/>
            <a:ext cx="5206421" cy="3345819"/>
          </a:xfrm>
          <a:prstGeom prst="rect">
            <a:avLst/>
          </a:prstGeom>
        </p:spPr>
      </p:pic>
      <p:sp>
        <p:nvSpPr>
          <p:cNvPr id="9" name="Text Box 3">
            <a:extLst>
              <a:ext uri="{FF2B5EF4-FFF2-40B4-BE49-F238E27FC236}">
                <a16:creationId xmlns:a16="http://schemas.microsoft.com/office/drawing/2014/main" id="{DADAC883-B359-4BDF-A089-01B1CD2213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4950" y="652908"/>
            <a:ext cx="9329738" cy="35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9pPr>
          </a:lstStyle>
          <a:p>
            <a:pPr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1600" kern="0" dirty="0">
                <a:solidFill>
                  <a:srgbClr val="000066"/>
                </a:solidFill>
              </a:rPr>
              <a:t>1. </a:t>
            </a:r>
            <a:r>
              <a:rPr lang="ko-KR" altLang="en-US" sz="1600" kern="0" dirty="0">
                <a:solidFill>
                  <a:srgbClr val="000066"/>
                </a:solidFill>
              </a:rPr>
              <a:t>기준정보 부문 </a:t>
            </a:r>
            <a:r>
              <a:rPr lang="en-US" altLang="ko-KR" sz="1600" kern="0" dirty="0">
                <a:solidFill>
                  <a:srgbClr val="000066"/>
                </a:solidFill>
              </a:rPr>
              <a:t>– </a:t>
            </a:r>
            <a:r>
              <a:rPr lang="ko-KR" altLang="en-US" sz="1600" kern="0" dirty="0" err="1">
                <a:solidFill>
                  <a:srgbClr val="000066"/>
                </a:solidFill>
              </a:rPr>
              <a:t>제품코드생성관리</a:t>
            </a:r>
            <a:endParaRPr lang="en-US" altLang="ko-KR" sz="1600" kern="0" dirty="0">
              <a:solidFill>
                <a:srgbClr val="000066"/>
              </a:solidFill>
            </a:endParaRP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6CD20EBA-42F6-49F1-8158-C7D17DD075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3550016"/>
              </p:ext>
            </p:extLst>
          </p:nvPr>
        </p:nvGraphicFramePr>
        <p:xfrm>
          <a:off x="344488" y="1049179"/>
          <a:ext cx="3600450" cy="534551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600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00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AS-IS</a:t>
                      </a:r>
                      <a:endParaRPr lang="ko-KR" altLang="en-US" sz="1200" b="0" dirty="0">
                        <a:solidFill>
                          <a:schemeClr val="bg1"/>
                        </a:solidFill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 marL="71999" marR="71999" marT="45727" marB="45727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CB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84470"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rgbClr val="000000"/>
                        </a:solidFill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 marL="91439" marR="91439" marT="45727" marB="4572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804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400" b="0" kern="1200" dirty="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  <a:cs typeface="+mn-cs"/>
                        </a:rPr>
                        <a:t>주요 이슈</a:t>
                      </a:r>
                    </a:p>
                  </a:txBody>
                  <a:tcPr marL="91439" marR="91439" marT="45727" marB="45727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96180">
                <a:tc>
                  <a:txBody>
                    <a:bodyPr/>
                    <a:lstStyle/>
                    <a:p>
                      <a:pPr marL="144000" marR="0" lvl="0" indent="-1440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Wingdings" pitchFamily="2" charset="2"/>
                        <a:buBlip>
                          <a:blip r:embed="rId3"/>
                        </a:buBlip>
                        <a:tabLst/>
                      </a:pPr>
                      <a:r>
                        <a:rPr kumimoji="1" lang="ko-KR" alt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HY헤드라인M" pitchFamily="18" charset="-127"/>
                          <a:ea typeface="HY헤드라인M" pitchFamily="18" charset="-127"/>
                          <a:cs typeface="+mn-cs"/>
                        </a:rPr>
                        <a:t>필요시 마다 필요부서에서 제품코드를 생성하여 사용하는 방식</a:t>
                      </a:r>
                      <a:endParaRPr kumimoji="1" lang="en-US" altLang="ko-KR" sz="12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HY헤드라인M" pitchFamily="18" charset="-127"/>
                        <a:ea typeface="HY헤드라인M" pitchFamily="18" charset="-127"/>
                        <a:cs typeface="+mn-cs"/>
                      </a:endParaRPr>
                    </a:p>
                    <a:p>
                      <a:pPr marL="144000" marR="0" lvl="0" indent="-1440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Wingdings" pitchFamily="2" charset="2"/>
                        <a:buBlip>
                          <a:blip r:embed="rId3"/>
                        </a:buBlip>
                        <a:tabLst/>
                      </a:pPr>
                      <a:r>
                        <a:rPr kumimoji="1" lang="ko-KR" alt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HY헤드라인M" pitchFamily="18" charset="-127"/>
                          <a:ea typeface="HY헤드라인M" pitchFamily="18" charset="-127"/>
                          <a:cs typeface="+mn-cs"/>
                        </a:rPr>
                        <a:t>중복 제품코드 혼재</a:t>
                      </a:r>
                      <a:r>
                        <a:rPr kumimoji="1" lang="en-US" altLang="ko-KR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HY헤드라인M" pitchFamily="18" charset="-127"/>
                          <a:ea typeface="HY헤드라인M" pitchFamily="18" charset="-127"/>
                          <a:cs typeface="+mn-cs"/>
                        </a:rPr>
                        <a:t>, BOM</a:t>
                      </a:r>
                      <a:r>
                        <a:rPr kumimoji="1" lang="ko-KR" alt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HY헤드라인M" pitchFamily="18" charset="-127"/>
                          <a:ea typeface="HY헤드라인M" pitchFamily="18" charset="-127"/>
                          <a:cs typeface="+mn-cs"/>
                        </a:rPr>
                        <a:t>관리의 어려움</a:t>
                      </a:r>
                      <a:endParaRPr kumimoji="1" lang="en-US" altLang="ko-KR" sz="12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HY헤드라인M" pitchFamily="18" charset="-127"/>
                        <a:ea typeface="HY헤드라인M" pitchFamily="18" charset="-127"/>
                        <a:cs typeface="+mn-cs"/>
                      </a:endParaRPr>
                    </a:p>
                    <a:p>
                      <a:pPr marL="144000" marR="0" lvl="0" indent="-1440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Wingdings" pitchFamily="2" charset="2"/>
                        <a:buBlip>
                          <a:blip r:embed="rId3"/>
                        </a:buBlip>
                        <a:tabLst/>
                      </a:pPr>
                      <a:r>
                        <a:rPr kumimoji="1" lang="ko-KR" alt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HY헤드라인M" pitchFamily="18" charset="-127"/>
                          <a:ea typeface="HY헤드라인M" pitchFamily="18" charset="-127"/>
                          <a:cs typeface="+mn-cs"/>
                        </a:rPr>
                        <a:t>제품코드 생성 후 바로 사용에 따른 혼란가중</a:t>
                      </a:r>
                      <a:endParaRPr kumimoji="1" lang="en-US" altLang="ko-KR" sz="12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HY헤드라인M" pitchFamily="18" charset="-127"/>
                        <a:ea typeface="HY헤드라인M" pitchFamily="18" charset="-127"/>
                        <a:cs typeface="+mn-cs"/>
                      </a:endParaRPr>
                    </a:p>
                    <a:p>
                      <a:pPr marL="144000" marR="0" lvl="0" indent="-1440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Wingdings" pitchFamily="2" charset="2"/>
                        <a:buBlip>
                          <a:blip r:embed="rId3"/>
                        </a:buBlip>
                        <a:tabLst/>
                      </a:pPr>
                      <a:r>
                        <a:rPr kumimoji="1" lang="ko-KR" alt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HY헤드라인M" pitchFamily="18" charset="-127"/>
                          <a:ea typeface="HY헤드라인M" pitchFamily="18" charset="-127"/>
                          <a:cs typeface="+mn-cs"/>
                        </a:rPr>
                        <a:t>제품생산시 제조</a:t>
                      </a:r>
                      <a:r>
                        <a:rPr kumimoji="1" lang="en-US" altLang="ko-KR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HY헤드라인M" pitchFamily="18" charset="-127"/>
                          <a:ea typeface="HY헤드라인M" pitchFamily="18" charset="-127"/>
                          <a:cs typeface="+mn-cs"/>
                        </a:rPr>
                        <a:t>LT </a:t>
                      </a:r>
                      <a:r>
                        <a:rPr kumimoji="1" lang="ko-KR" alt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HY헤드라인M" pitchFamily="18" charset="-127"/>
                          <a:ea typeface="HY헤드라인M" pitchFamily="18" charset="-127"/>
                          <a:cs typeface="+mn-cs"/>
                        </a:rPr>
                        <a:t>관리 어려움</a:t>
                      </a:r>
                      <a:endParaRPr kumimoji="1" lang="en-US" altLang="ko-KR" sz="12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HY헤드라인M" pitchFamily="18" charset="-127"/>
                        <a:ea typeface="HY헤드라인M" pitchFamily="18" charset="-127"/>
                        <a:cs typeface="+mn-cs"/>
                      </a:endParaRPr>
                    </a:p>
                  </a:txBody>
                  <a:tcPr marL="91439" marR="91439" marT="45727" marB="4572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B42AB342-688F-4E5B-85E3-0D90A18020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5516256"/>
              </p:ext>
            </p:extLst>
          </p:nvPr>
        </p:nvGraphicFramePr>
        <p:xfrm>
          <a:off x="3992766" y="1049179"/>
          <a:ext cx="5543550" cy="53287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5543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005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bg1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TO-BE PROCESS</a:t>
                      </a:r>
                      <a:endParaRPr lang="ko-KR" altLang="en-US" sz="1200" b="0" dirty="0">
                        <a:solidFill>
                          <a:schemeClr val="bg1"/>
                        </a:solidFill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 marL="71996" marR="71996" marT="45706" marB="4570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968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84470"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rgbClr val="000000"/>
                        </a:solidFill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 marL="91436" marR="91436" marT="45706" marB="4570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80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kern="1200" dirty="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  <a:cs typeface="+mn-cs"/>
                        </a:rPr>
                        <a:t>대응방안</a:t>
                      </a:r>
                    </a:p>
                  </a:txBody>
                  <a:tcPr marL="91436" marR="91436" marT="45706" marB="4570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7944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Tx/>
                        <a:buSzPct val="90000"/>
                        <a:buFontTx/>
                        <a:buBlip>
                          <a:blip r:embed="rId4"/>
                        </a:buBlip>
                        <a:tabLst/>
                        <a:defRPr/>
                      </a:pPr>
                      <a:r>
                        <a:rPr lang="en-US" altLang="ko-KR" sz="1200" kern="0" dirty="0">
                          <a:solidFill>
                            <a:srgbClr val="00206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</a:t>
                      </a:r>
                      <a:r>
                        <a:rPr lang="ko-KR" altLang="en-US" sz="1200" kern="0" dirty="0">
                          <a:solidFill>
                            <a:srgbClr val="00206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필요부서 요청에 의한 생산팀 제품코드 생성관리</a:t>
                      </a:r>
                      <a:endParaRPr lang="en-US" altLang="ko-KR" sz="1200" kern="0" dirty="0">
                        <a:solidFill>
                          <a:srgbClr val="00206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Tx/>
                        <a:buSzPct val="90000"/>
                        <a:buFontTx/>
                        <a:buBlip>
                          <a:blip r:embed="rId4"/>
                        </a:buBlip>
                        <a:tabLst/>
                        <a:defRPr/>
                      </a:pPr>
                      <a:endParaRPr lang="en-US" altLang="ko-KR" sz="1200" kern="0" dirty="0">
                        <a:solidFill>
                          <a:srgbClr val="00206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Tx/>
                        <a:buSzPct val="90000"/>
                        <a:buFontTx/>
                        <a:buBlip>
                          <a:blip r:embed="rId4"/>
                        </a:buBlip>
                        <a:tabLst/>
                        <a:defRPr/>
                      </a:pPr>
                      <a:r>
                        <a:rPr lang="ko-KR" altLang="en-US" sz="1200" kern="0" dirty="0">
                          <a:solidFill>
                            <a:srgbClr val="00206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중복코드 등록 최소화</a:t>
                      </a:r>
                      <a:r>
                        <a:rPr lang="en-US" altLang="ko-KR" sz="1200" kern="0" dirty="0">
                          <a:solidFill>
                            <a:srgbClr val="00206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</a:t>
                      </a:r>
                      <a:r>
                        <a:rPr lang="ko-KR" altLang="en-US" sz="1200" kern="0" dirty="0">
                          <a:solidFill>
                            <a:srgbClr val="00206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에</a:t>
                      </a:r>
                      <a:r>
                        <a:rPr lang="en-US" altLang="ko-KR" sz="1200" kern="0" dirty="0">
                          <a:solidFill>
                            <a:srgbClr val="00206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</a:t>
                      </a:r>
                      <a:r>
                        <a:rPr lang="ko-KR" altLang="en-US" sz="1200" kern="0" dirty="0">
                          <a:solidFill>
                            <a:srgbClr val="00206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따른 </a:t>
                      </a:r>
                      <a:r>
                        <a:rPr lang="en-US" altLang="ko-KR" sz="1200" kern="0" dirty="0">
                          <a:solidFill>
                            <a:srgbClr val="00206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BOM </a:t>
                      </a:r>
                      <a:r>
                        <a:rPr lang="ko-KR" altLang="en-US" sz="1200" kern="0" dirty="0">
                          <a:solidFill>
                            <a:srgbClr val="00206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관리 쉬움</a:t>
                      </a:r>
                      <a:endParaRPr lang="en-US" altLang="ko-KR" sz="1200" kern="0" dirty="0">
                        <a:solidFill>
                          <a:srgbClr val="00206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Tx/>
                        <a:buSzPct val="90000"/>
                        <a:buFontTx/>
                        <a:buBlip>
                          <a:blip r:embed="rId4"/>
                        </a:buBlip>
                        <a:tabLst/>
                        <a:defRPr/>
                      </a:pPr>
                      <a:r>
                        <a:rPr lang="en-US" altLang="ko-KR" sz="1200" kern="0" dirty="0">
                          <a:solidFill>
                            <a:srgbClr val="00206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</a:t>
                      </a:r>
                      <a:r>
                        <a:rPr lang="ko-KR" altLang="en-US" sz="1200" kern="0" dirty="0">
                          <a:solidFill>
                            <a:srgbClr val="00206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제품코드 생성 후 </a:t>
                      </a:r>
                      <a:r>
                        <a:rPr lang="ko-KR" altLang="en-US" sz="1200" kern="0" dirty="0" err="1">
                          <a:solidFill>
                            <a:srgbClr val="00206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공장별</a:t>
                      </a:r>
                      <a:r>
                        <a:rPr lang="ko-KR" altLang="en-US" sz="1200" kern="0" dirty="0">
                          <a:solidFill>
                            <a:srgbClr val="00206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활성화에 따른 사용 유무 결정</a:t>
                      </a:r>
                      <a:endParaRPr lang="en-US" altLang="ko-KR" sz="1200" kern="0" dirty="0">
                        <a:solidFill>
                          <a:srgbClr val="00206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Tx/>
                        <a:buSzPct val="90000"/>
                        <a:buFontTx/>
                        <a:buBlip>
                          <a:blip r:embed="rId4"/>
                        </a:buBlip>
                        <a:tabLst/>
                        <a:defRPr/>
                      </a:pPr>
                      <a:r>
                        <a:rPr lang="en-US" altLang="ko-KR" sz="1200" kern="0" dirty="0">
                          <a:solidFill>
                            <a:srgbClr val="00206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</a:t>
                      </a:r>
                      <a:r>
                        <a:rPr lang="ko-KR" altLang="en-US" sz="1200" kern="0" dirty="0" err="1">
                          <a:solidFill>
                            <a:srgbClr val="00206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제품코드별</a:t>
                      </a:r>
                      <a:r>
                        <a:rPr lang="ko-KR" altLang="en-US" sz="1200" kern="0" dirty="0">
                          <a:solidFill>
                            <a:srgbClr val="00206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제조</a:t>
                      </a:r>
                      <a:r>
                        <a:rPr lang="en-US" altLang="ko-KR" sz="1200" kern="0" dirty="0">
                          <a:solidFill>
                            <a:srgbClr val="00206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LT</a:t>
                      </a:r>
                      <a:r>
                        <a:rPr lang="ko-KR" altLang="en-US" sz="1200" kern="0" dirty="0">
                          <a:solidFill>
                            <a:srgbClr val="00206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관리가 가능하여 생산예측일자 파악에 용이</a:t>
                      </a:r>
                      <a:endParaRPr lang="en-US" altLang="ko-KR" sz="1200" kern="0" dirty="0">
                        <a:solidFill>
                          <a:srgbClr val="00206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91436" marR="91436" marT="45706" marB="4570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2" name="모서리가 둥근 직사각형 30">
            <a:extLst>
              <a:ext uri="{FF2B5EF4-FFF2-40B4-BE49-F238E27FC236}">
                <a16:creationId xmlns:a16="http://schemas.microsoft.com/office/drawing/2014/main" id="{69A458DA-AD19-4BA0-A29D-C59E54E965EA}"/>
              </a:ext>
            </a:extLst>
          </p:cNvPr>
          <p:cNvSpPr/>
          <p:nvPr/>
        </p:nvSpPr>
        <p:spPr bwMode="auto">
          <a:xfrm>
            <a:off x="1211069" y="2777419"/>
            <a:ext cx="1725336" cy="4318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 cap="flat" cmpd="sng" algn="ctr">
            <a:solidFill>
              <a:srgbClr val="000000"/>
            </a:solidFill>
            <a:prstDash val="solid"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200" kern="0" dirty="0">
                <a:solidFill>
                  <a:srgbClr val="000000"/>
                </a:solidFill>
                <a:latin typeface="+mn-ea"/>
              </a:rPr>
              <a:t>품목코드 생성부서</a:t>
            </a:r>
            <a:endParaRPr kumimoji="0" lang="en-US" altLang="ko-KR" sz="1200" kern="0" dirty="0">
              <a:solidFill>
                <a:srgbClr val="00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79198503"/>
      </p:ext>
    </p:extLst>
  </p:cSld>
  <p:clrMapOvr>
    <a:masterClrMapping/>
  </p:clrMapOvr>
</p:sld>
</file>

<file path=ppt/theme/theme1.xml><?xml version="1.0" encoding="utf-8"?>
<a:theme xmlns:a="http://schemas.openxmlformats.org/drawingml/2006/main" name="Chapter 4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2D5AB5"/>
        </a:solidFill>
        <a:ln w="12700" cap="flat" cmpd="sng" algn="ctr">
          <a:noFill/>
          <a:prstDash val="solid"/>
          <a:miter lim="800000"/>
        </a:ln>
        <a:effectLst/>
      </a:spPr>
      <a:bodyPr lIns="0" tIns="0" rIns="0" bIns="0" rtlCol="0" anchor="ctr"/>
      <a:lstStyle>
        <a:defPPr algn="ctr" latinLnBrk="0">
          <a:defRPr sz="1400" b="1" kern="0" dirty="0">
            <a:solidFill>
              <a:sysClr val="window" lastClr="FFFFFF"/>
            </a:solidFill>
            <a:latin typeface="맑은 고딕" panose="020B0503020000020004" pitchFamily="50" charset="-127"/>
            <a:ea typeface="맑은 고딕" panose="020B0503020000020004" pitchFamily="50" charset="-127"/>
            <a:cs typeface="Arial" pitchFamily="34" charset="0"/>
          </a:defRPr>
        </a:defPPr>
      </a:lstStyle>
    </a:spDef>
  </a:objectDefaults>
  <a:extraClrSchemeLst/>
</a:theme>
</file>

<file path=ppt/theme/theme2.xml><?xml version="1.0" encoding="utf-8"?>
<a:theme xmlns:a="http://schemas.openxmlformats.org/drawingml/2006/main" name="1_Chapter 4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Control xmlns="http://schemas.microsoft.com/VisualStudio/2011/storyboarding/control">
  <Id Name="700447a7-f129-429f-84a7-2f6928784b40" Revision="1" Stencil="System.MyShapes" StencilVersion="1.0"/>
</Control>
</file>

<file path=customXml/item2.xml><?xml version="1.0" encoding="utf-8"?>
<Control xmlns="http://schemas.microsoft.com/VisualStudio/2011/storyboarding/control">
  <Id Name="700447a7-f129-429f-84a7-2f6928784b40" Revision="1" Stencil="System.MyShapes" StencilVersion="1.0"/>
</Control>
</file>

<file path=customXml/item3.xml><?xml version="1.0" encoding="utf-8"?>
<Control xmlns="http://schemas.microsoft.com/VisualStudio/2011/storyboarding/control">
  <Id Name="3e7356de-77d5-459b-8c91-c2694fe517b9" Revision="1" Stencil="System.MyShapes" StencilVersion="1.0"/>
</Control>
</file>

<file path=customXml/item4.xml><?xml version="1.0" encoding="utf-8"?>
<Control xmlns="http://schemas.microsoft.com/VisualStudio/2011/storyboarding/control">
  <Id Name="3e7356de-77d5-459b-8c91-c2694fe517b9" Revision="1" Stencil="System.MyShapes" StencilVersion="1.0"/>
</Control>
</file>

<file path=customXml/itemProps1.xml><?xml version="1.0" encoding="utf-8"?>
<ds:datastoreItem xmlns:ds="http://schemas.openxmlformats.org/officeDocument/2006/customXml" ds:itemID="{6CBEF3C3-762A-4BF3-B38E-507BB7D87BE1}">
  <ds:schemaRefs>
    <ds:schemaRef ds:uri="http://schemas.microsoft.com/VisualStudio/2011/storyboarding/control"/>
  </ds:schemaRefs>
</ds:datastoreItem>
</file>

<file path=customXml/itemProps2.xml><?xml version="1.0" encoding="utf-8"?>
<ds:datastoreItem xmlns:ds="http://schemas.openxmlformats.org/officeDocument/2006/customXml" ds:itemID="{16330487-6A68-4B85-8207-42691C4C4BBC}">
  <ds:schemaRefs>
    <ds:schemaRef ds:uri="http://schemas.microsoft.com/VisualStudio/2011/storyboarding/control"/>
  </ds:schemaRefs>
</ds:datastoreItem>
</file>

<file path=customXml/itemProps3.xml><?xml version="1.0" encoding="utf-8"?>
<ds:datastoreItem xmlns:ds="http://schemas.openxmlformats.org/officeDocument/2006/customXml" ds:itemID="{30658A22-DFA0-46F6-9240-12A3AEE41A90}">
  <ds:schemaRefs>
    <ds:schemaRef ds:uri="http://schemas.microsoft.com/VisualStudio/2011/storyboarding/control"/>
  </ds:schemaRefs>
</ds:datastoreItem>
</file>

<file path=customXml/itemProps4.xml><?xml version="1.0" encoding="utf-8"?>
<ds:datastoreItem xmlns:ds="http://schemas.openxmlformats.org/officeDocument/2006/customXml" ds:itemID="{415F96E4-1723-4129-910A-0508BA9DE27F}">
  <ds:schemaRefs>
    <ds:schemaRef ds:uri="http://schemas.microsoft.com/VisualStudio/2011/storyboarding/contro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70613</TotalTime>
  <Words>2747</Words>
  <Application>Microsoft Office PowerPoint</Application>
  <PresentationFormat>사용자 지정</PresentationFormat>
  <Paragraphs>692</Paragraphs>
  <Slides>32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32</vt:i4>
      </vt:variant>
    </vt:vector>
  </HeadingPairs>
  <TitlesOfParts>
    <vt:vector size="40" baseType="lpstr">
      <vt:lpstr>맑은 고딕</vt:lpstr>
      <vt:lpstr>Times New Roman</vt:lpstr>
      <vt:lpstr>Wingdings</vt:lpstr>
      <vt:lpstr>HY헤드라인M</vt:lpstr>
      <vt:lpstr>Arial</vt:lpstr>
      <vt:lpstr>나눔스퀘어OTF Bold</vt:lpstr>
      <vt:lpstr>Chapter 4</vt:lpstr>
      <vt:lpstr>1_Chapter 4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hek</dc:creator>
  <cp:lastModifiedBy>강상호</cp:lastModifiedBy>
  <cp:revision>6278</cp:revision>
  <cp:lastPrinted>2021-11-21T23:47:56Z</cp:lastPrinted>
  <dcterms:created xsi:type="dcterms:W3CDTF">2017-01-20T04:45:52Z</dcterms:created>
  <dcterms:modified xsi:type="dcterms:W3CDTF">2022-02-10T07:31:38Z</dcterms:modified>
</cp:coreProperties>
</file>